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9" r:id="rId2"/>
    <p:sldId id="278" r:id="rId3"/>
    <p:sldId id="282" r:id="rId4"/>
    <p:sldId id="270" r:id="rId5"/>
    <p:sldId id="283" r:id="rId6"/>
    <p:sldId id="272" r:id="rId7"/>
    <p:sldId id="273" r:id="rId8"/>
    <p:sldId id="284" r:id="rId9"/>
    <p:sldId id="269" r:id="rId10"/>
    <p:sldId id="281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15" autoAdjust="0"/>
    <p:restoredTop sz="94660"/>
  </p:normalViewPr>
  <p:slideViewPr>
    <p:cSldViewPr>
      <p:cViewPr>
        <p:scale>
          <a:sx n="70" d="100"/>
          <a:sy n="70" d="100"/>
        </p:scale>
        <p:origin x="-854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A2C65B-490D-4D00-BB33-1BE0A42D199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0B390-5778-4EC1-8DDE-E620549B93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087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</a:t>
            </a:r>
            <a:r>
              <a:rPr lang="cs-CZ" baseline="0" dirty="0" smtClean="0"/>
              <a:t>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0B390-5778-4EC1-8DDE-E620549B93E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32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0B390-5778-4EC1-8DDE-E620549B93E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1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Doplň chybějící slova</a:t>
            </a:r>
            <a:r>
              <a:rPr lang="cs-CZ" baseline="0" dirty="0" smtClean="0"/>
              <a:t> do textu.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0B390-5778-4EC1-8DDE-E620549B93E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784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Doplň chybějící slova</a:t>
            </a:r>
            <a:r>
              <a:rPr lang="cs-CZ" baseline="0" dirty="0" smtClean="0"/>
              <a:t> do textu.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0B390-5778-4EC1-8DDE-E620549B93E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784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31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85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86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935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30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3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7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450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999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813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16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CC936-4F6C-4639-8209-1F9564940F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6F153-78B5-4C23-BDEC-C31D68EAD7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249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jpe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2.jpe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Relationship Id="rId9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ilia_cordata_-_K%C3%B6hler%E2%80%93s_Medizinal-Pflanzen-139.jpg?uselang=cs" TargetMode="External"/><Relationship Id="rId2" Type="http://schemas.openxmlformats.org/officeDocument/2006/relationships/hyperlink" Target="http://cs.wikipedia.org/wiki/Soubor:Lipa_lipka_horni_bradl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Illustration_Fagus_sylvatica0.jpg" TargetMode="External"/><Relationship Id="rId5" Type="http://schemas.openxmlformats.org/officeDocument/2006/relationships/hyperlink" Target="http://cs.wikipedia.org/wiki/Soubor:Illustration_Quercus_robur0.jpg" TargetMode="External"/><Relationship Id="rId4" Type="http://schemas.openxmlformats.org/officeDocument/2006/relationships/hyperlink" Target="http://cs.wikipedia.org/wiki/Soubor:Illustration_Betula_pendula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65453" y="2076338"/>
            <a:ext cx="377840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74151" y="3338990"/>
            <a:ext cx="521867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VY_12_INOVACE_01_24_Člověk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Stromy a keře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1745" y="5094185"/>
            <a:ext cx="7425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/>
              <a:t>Anotace: Prezentace podporuje čtenářskou a informační gramotnost,           </a:t>
            </a:r>
          </a:p>
          <a:p>
            <a:r>
              <a:rPr lang="cs-CZ" dirty="0" smtClean="0"/>
              <a:t>                 </a:t>
            </a:r>
            <a:r>
              <a:rPr lang="cs-CZ" dirty="0"/>
              <a:t>umožňuje </a:t>
            </a:r>
            <a:r>
              <a:rPr lang="cs-CZ" dirty="0" smtClean="0"/>
              <a:t>aktivní </a:t>
            </a:r>
            <a:r>
              <a:rPr lang="cs-CZ" dirty="0"/>
              <a:t>zapojení žáků při práci na interaktivní tabuli.</a:t>
            </a:r>
          </a:p>
        </p:txBody>
      </p:sp>
    </p:spTree>
    <p:extLst>
      <p:ext uri="{BB962C8B-B14F-4D97-AF65-F5344CB8AC3E}">
        <p14:creationId xmlns:p14="http://schemas.microsoft.com/office/powerpoint/2010/main" val="329365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0000"/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76545" y="953725"/>
            <a:ext cx="76536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     Dožívá se až 1000 let. Roste v lesích, parcích, alejích. Listy mají srdčitý tvar. Kvete v červnu až červenci a květy krásně voní. Plodem lípy je oříšek. Lípa poskytuje jarní pastvu včelám. Čaj z lipového květu má léčivé účinky při nachlazení. Lípa je náš národní strom. Lipové listy se nacházejí                         na prezidentské vlajce. Z měkkého dřeva řezbáři                   vyřezávají sochy a jiné předměty. Některé lípy jsou prohlášeny za přírodní památku a jsou zákonem             chráněné.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56665" y="278650"/>
            <a:ext cx="58825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Lípa malolistá - srdčitá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77847" y="4924043"/>
            <a:ext cx="184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/>
          </a:p>
        </p:txBody>
      </p:sp>
      <p:pic>
        <p:nvPicPr>
          <p:cNvPr id="21" name="Picture 2" descr="Soubor:Lipa lipka horni bradl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55" y="3654025"/>
            <a:ext cx="2106000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40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40000"/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929001"/>
            <a:ext cx="9144000" cy="928999"/>
          </a:xfrm>
          <a:prstGeom prst="rect">
            <a:avLst/>
          </a:prstGeom>
          <a:blipFill>
            <a:blip r:embed="rId3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6545" y="854679"/>
            <a:ext cx="801089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Dožívá se až 1000 let. Roste v lesích, parcích, alejích. Listy mají  _______ tvar. Kvete v _______až červenci a květy krásně voní. Plodem lípy je _______. Lípa poskytuje jarní pastvu včelám.  Čaj z lipového _______ má léčivé účinky při nachlazení. Lípa             je náš _______ strom. Lipové  _______ se nacházejí                            na prezidentské vlajce. Z měkkého dřeva řezbáři                    vyřezávají sochy a jiné předměty. Některé lípy jsou                  prohlášeny za přírodní památku a jsou zákonem                    _________. </a:t>
            </a:r>
            <a:endParaRPr lang="cs-CZ" sz="2400" dirty="0"/>
          </a:p>
        </p:txBody>
      </p:sp>
      <p:pic>
        <p:nvPicPr>
          <p:cNvPr id="6147" name="Picture 3" descr="C:\Users\q98ew7\Obrázky\Obrázek33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t="21857" r="20540" b="30165"/>
          <a:stretch/>
        </p:blipFill>
        <p:spPr bwMode="auto">
          <a:xfrm>
            <a:off x="1324981" y="6279803"/>
            <a:ext cx="106190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q98ew7\Obrázky\Obrázek34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2" t="13679" r="15528" b="30996"/>
          <a:stretch/>
        </p:blipFill>
        <p:spPr bwMode="auto">
          <a:xfrm>
            <a:off x="7722350" y="6067979"/>
            <a:ext cx="95671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q98ew7\Obrázky\Obrázek37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9" t="15251" r="7905" b="30996"/>
          <a:stretch/>
        </p:blipFill>
        <p:spPr bwMode="auto">
          <a:xfrm>
            <a:off x="5202070" y="6081803"/>
            <a:ext cx="1109556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q98ew7\Obrázky\Obrázek39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59" t="13384" r="11029" b="23290"/>
          <a:stretch/>
        </p:blipFill>
        <p:spPr bwMode="auto">
          <a:xfrm>
            <a:off x="6552220" y="6239438"/>
            <a:ext cx="986903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8851" y="368660"/>
            <a:ext cx="39731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2400" dirty="0"/>
              <a:t>Doplň chybějící slova do textu.</a:t>
            </a:r>
          </a:p>
        </p:txBody>
      </p:sp>
      <p:pic>
        <p:nvPicPr>
          <p:cNvPr id="1026" name="Picture 2" descr="C:\Users\q98ew7\Obrázky\Obrázek2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55" b="17205"/>
          <a:stretch/>
        </p:blipFill>
        <p:spPr bwMode="auto">
          <a:xfrm>
            <a:off x="2495420" y="5986089"/>
            <a:ext cx="1116000" cy="51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File:Tilia cordata - Köhler–s Medizinal-Pflanzen-13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758" y="3679532"/>
            <a:ext cx="1614876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77847" y="4924043"/>
            <a:ext cx="184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/>
          </a:p>
        </p:txBody>
      </p:sp>
      <p:pic>
        <p:nvPicPr>
          <p:cNvPr id="1028" name="Picture 4" descr="C:\Users\q98ew7\Obrázky\Obrázek1.pn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05" b="19531"/>
          <a:stretch/>
        </p:blipFill>
        <p:spPr bwMode="auto">
          <a:xfrm>
            <a:off x="341530" y="6081803"/>
            <a:ext cx="964126" cy="43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Obrázek2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890" y="6132512"/>
            <a:ext cx="1524000" cy="72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33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1525" y="368660"/>
            <a:ext cx="252242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Dub letní</a:t>
            </a:r>
            <a:endParaRPr lang="cs-CZ" sz="4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1072" y="1313765"/>
            <a:ext cx="7830103" cy="4896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dirty="0" smtClean="0"/>
              <a:t>     Může se dožít věku kolem 1000 let. Má kořeny hluboko                       v zemi, </a:t>
            </a:r>
            <a:r>
              <a:rPr lang="cs-CZ" sz="2400" dirty="0"/>
              <a:t>a </a:t>
            </a:r>
            <a:r>
              <a:rPr lang="cs-CZ" sz="2400" dirty="0" smtClean="0"/>
              <a:t>tak zpevňuje </a:t>
            </a:r>
            <a:r>
              <a:rPr lang="cs-CZ" sz="2400" dirty="0"/>
              <a:t>půdu</a:t>
            </a:r>
            <a:r>
              <a:rPr lang="cs-CZ" sz="2400" dirty="0" smtClean="0"/>
              <a:t>. Roste v lesích, parcích,                       na březích rybníků. Listy mají laločnatý tvar. Plody dubu             jsou žaludy, kterými se živí lesní zvěř. Dubové dřevo                  je velmi tvrdé, těžké a odolává vodě. Používá </a:t>
            </a:r>
            <a:r>
              <a:rPr lang="cs-CZ" sz="2400" dirty="0"/>
              <a:t>se zejména </a:t>
            </a:r>
            <a:r>
              <a:rPr lang="cs-CZ" sz="2400" dirty="0" smtClean="0"/>
              <a:t>                      k výrobě nábytku a ve </a:t>
            </a:r>
            <a:r>
              <a:rPr lang="cs-CZ" sz="2400" dirty="0"/>
              <a:t>vodním </a:t>
            </a:r>
            <a:r>
              <a:rPr lang="cs-CZ" sz="2400" dirty="0" smtClean="0"/>
              <a:t>stavitelství</a:t>
            </a:r>
            <a:r>
              <a:rPr lang="cs-CZ" sz="2400" dirty="0"/>
              <a:t>. </a:t>
            </a:r>
            <a:r>
              <a:rPr lang="cs-CZ" sz="2400" dirty="0" smtClean="0"/>
              <a:t>Z kůry se              připravují léčivé odvary. Les s dubovými porosty               nazýváme doubrava.                                                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pic>
        <p:nvPicPr>
          <p:cNvPr id="1039" name="Picture 15" descr="C:\Users\q98ew7\Obrázky\Obrázek14 du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270" y="4770055"/>
            <a:ext cx="1463848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526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735" y="5814000"/>
            <a:ext cx="9144000" cy="1116000"/>
          </a:xfrm>
          <a:prstGeom prst="rect">
            <a:avLst/>
          </a:prstGeom>
          <a:blipFill>
            <a:blip r:embed="rId2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8569" y="1015872"/>
            <a:ext cx="7947691" cy="464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dirty="0" smtClean="0"/>
              <a:t> </a:t>
            </a:r>
            <a:r>
              <a:rPr lang="cs-CZ" sz="2400" dirty="0"/>
              <a:t>Může </a:t>
            </a:r>
            <a:r>
              <a:rPr lang="cs-CZ" sz="2400" dirty="0" smtClean="0"/>
              <a:t>se dožít </a:t>
            </a:r>
            <a:r>
              <a:rPr lang="cs-CZ" sz="2400" dirty="0"/>
              <a:t>věku kolem 1000 let. Má </a:t>
            </a:r>
            <a:r>
              <a:rPr lang="cs-CZ" sz="2400" dirty="0" smtClean="0"/>
              <a:t>kořeny ________         v zemi, a tak zpevňuje půdu</a:t>
            </a:r>
            <a:r>
              <a:rPr lang="cs-CZ" sz="2400" dirty="0"/>
              <a:t>. </a:t>
            </a:r>
            <a:r>
              <a:rPr lang="cs-CZ" sz="2400" dirty="0" smtClean="0"/>
              <a:t>Roste v lesích, parcích, na březích rybníků. Listy mají ________ tvar. Plody dubu jsou ________ , kterými se živí lesní zvěř. Dubové dřevo je velmi ________ , těžké a odolává vodě. Používá se zejména k výrobě                 nábytku a ve vodním stavitelství. Z ________ se                  připravují léčivé odvary. Les s dubovými porosty                   nazýváme _________ .                                                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pic>
        <p:nvPicPr>
          <p:cNvPr id="1031" name="Picture 7" descr="C:\Users\q98ew7\Obrázky\Obrázek7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5" r="8915" b="30813"/>
          <a:stretch/>
        </p:blipFill>
        <p:spPr bwMode="auto">
          <a:xfrm>
            <a:off x="296525" y="5994285"/>
            <a:ext cx="1237760" cy="35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q98ew7\Obrázky\Obrázek8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12" t="21953" r="7552" b="16992"/>
          <a:stretch/>
        </p:blipFill>
        <p:spPr bwMode="auto">
          <a:xfrm>
            <a:off x="1871700" y="6129300"/>
            <a:ext cx="971550" cy="39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9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92" r="6252" b="27889"/>
          <a:stretch/>
        </p:blipFill>
        <p:spPr bwMode="auto">
          <a:xfrm>
            <a:off x="4256965" y="5949280"/>
            <a:ext cx="959919" cy="36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Obrázek11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82" b="24476"/>
          <a:stretch/>
        </p:blipFill>
        <p:spPr bwMode="auto">
          <a:xfrm>
            <a:off x="6912260" y="5949280"/>
            <a:ext cx="1524000" cy="39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q98ew7\Obrázky\Obrázek12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1" t="13881" r="7118" b="25102"/>
          <a:stretch/>
        </p:blipFill>
        <p:spPr bwMode="auto">
          <a:xfrm>
            <a:off x="5517105" y="5859270"/>
            <a:ext cx="1294119" cy="39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q98ew7\Obrázky\Obrázek13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77" t="16216" b="24816"/>
          <a:stretch/>
        </p:blipFill>
        <p:spPr bwMode="auto">
          <a:xfrm>
            <a:off x="3131840" y="5904275"/>
            <a:ext cx="78749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Illustration Quercus robur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23" y="-1251520"/>
            <a:ext cx="89668" cy="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Illustration Quercus robur0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310" y="3554050"/>
            <a:ext cx="1389885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24" y="529343"/>
            <a:ext cx="39731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Doplň chybějící slova do textu.</a:t>
            </a:r>
          </a:p>
        </p:txBody>
      </p:sp>
    </p:spTree>
    <p:extLst>
      <p:ext uri="{BB962C8B-B14F-4D97-AF65-F5344CB8AC3E}">
        <p14:creationId xmlns:p14="http://schemas.microsoft.com/office/powerpoint/2010/main" val="91783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0000"/>
            <a:duotone>
              <a:schemeClr val="accent3">
                <a:shade val="45000"/>
                <a:satMod val="135000"/>
              </a:schemeClr>
              <a:prstClr val="white"/>
            </a:duotone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5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1136" y="458670"/>
            <a:ext cx="248016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Buk lesní</a:t>
            </a:r>
            <a:endParaRPr lang="cs-CZ" sz="4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6042" y="1289667"/>
            <a:ext cx="82164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     Roste převážně v lesích. Může se dožít stáří až 500 let. Kmen má hladkou šedou kůru. Zjara vyraší světle zelené lesklé listy vejčitého tvaru. Plody buku jsou bukvice a živí se jimi lesní zvěř. Bukové dřevo je tvrdé a odolné vůči vodě. Je vhodné pro vodní stavby, k výrobě ohýbaného nábytku a parket. Les tvořený bukovými porosty nazýváme </a:t>
            </a:r>
            <a:r>
              <a:rPr lang="cs-CZ" sz="2400" dirty="0"/>
              <a:t>bučina.</a:t>
            </a:r>
            <a:endParaRPr lang="cs-CZ" sz="2400" dirty="0" smtClean="0"/>
          </a:p>
        </p:txBody>
      </p:sp>
      <p:pic>
        <p:nvPicPr>
          <p:cNvPr id="1026" name="Picture 2" descr="C:\Users\q98ew7\Obrázky\ib\20130510061443\P5090230 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205" y="4056949"/>
            <a:ext cx="1917000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79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69000"/>
            <a:duotone>
              <a:schemeClr val="accent3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9201" y="500834"/>
            <a:ext cx="39731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/>
            </a:pPr>
            <a:r>
              <a:rPr lang="cs-CZ" sz="2400" dirty="0"/>
              <a:t>Doplň chybějící slova do textu.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9224" y="1102120"/>
            <a:ext cx="7641324" cy="39703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  </a:t>
            </a:r>
            <a:r>
              <a:rPr lang="cs-CZ" sz="2400" dirty="0"/>
              <a:t>Roste převážně v lesích. Může se dožít stáří až 500 let. </a:t>
            </a:r>
            <a:r>
              <a:rPr lang="cs-CZ" sz="2400" dirty="0" smtClean="0"/>
              <a:t>Kmen má ________ šedou kůru.  Zjara vyraší světle zelené lesklé listy _________ tvaru. Plody buku jsou ________               a živí se jimi lesní zvěř. Bukové dřevo je ________                      a odolné vůči vodě. Je vhodné pro vodní stavby,                                            k výrobě __________ nábytku a parket</a:t>
            </a:r>
            <a:r>
              <a:rPr lang="cs-CZ" sz="2400" dirty="0"/>
              <a:t>. Les </a:t>
            </a:r>
            <a:r>
              <a:rPr lang="cs-CZ" sz="2400" dirty="0" smtClean="0"/>
              <a:t>tvořený </a:t>
            </a:r>
            <a:r>
              <a:rPr lang="cs-CZ" sz="2400" dirty="0"/>
              <a:t>bukovými </a:t>
            </a:r>
            <a:r>
              <a:rPr lang="cs-CZ" sz="2400" dirty="0" smtClean="0"/>
              <a:t> porosty nazýváme _________.</a:t>
            </a:r>
          </a:p>
        </p:txBody>
      </p:sp>
      <p:pic>
        <p:nvPicPr>
          <p:cNvPr id="5" name="Picture 2" descr="Soubor:Illustration Fagus sylvatica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47"/>
          <a:stretch/>
        </p:blipFill>
        <p:spPr bwMode="auto">
          <a:xfrm>
            <a:off x="7002270" y="2933945"/>
            <a:ext cx="1652436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5735919"/>
            <a:ext cx="9144000" cy="1122081"/>
          </a:xfrm>
          <a:prstGeom prst="rect">
            <a:avLst/>
          </a:prstGeom>
          <a:blipFill dpi="0" rotWithShape="1">
            <a:blip r:embed="rId3" cstate="print">
              <a:alphaModFix amt="33000"/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q98ew7\Obrázky\Obrázek18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9" t="12497" r="5816" b="28535"/>
          <a:stretch/>
        </p:blipFill>
        <p:spPr bwMode="auto">
          <a:xfrm>
            <a:off x="611560" y="5814265"/>
            <a:ext cx="1167512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q98ew7\Obrázky\Obrázek19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9" t="20564" r="7897" b="22274"/>
          <a:stretch/>
        </p:blipFill>
        <p:spPr bwMode="auto">
          <a:xfrm>
            <a:off x="7497325" y="5949280"/>
            <a:ext cx="1304926" cy="36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q98ew7\Obrázky\Obrázek20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7" t="12847" r="5532" b="24498"/>
          <a:stretch/>
        </p:blipFill>
        <p:spPr bwMode="auto">
          <a:xfrm>
            <a:off x="6057165" y="6309320"/>
            <a:ext cx="1114426" cy="40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q98ew7\Obrázky\Obrázek21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4439" r="93" b="33376"/>
          <a:stretch/>
        </p:blipFill>
        <p:spPr bwMode="auto">
          <a:xfrm>
            <a:off x="1647580" y="6296959"/>
            <a:ext cx="1022981" cy="33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q98ew7\Obrázky\Obrázek22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9" t="20639" r="8319" b="28980"/>
          <a:stretch/>
        </p:blipFill>
        <p:spPr bwMode="auto">
          <a:xfrm>
            <a:off x="5022050" y="5949280"/>
            <a:ext cx="1018674" cy="32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q98ew7\Obrázky\Obrázek23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4" t="12806" r="9214" b="31337"/>
          <a:stretch/>
        </p:blipFill>
        <p:spPr bwMode="auto">
          <a:xfrm>
            <a:off x="2996825" y="6004765"/>
            <a:ext cx="1440396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239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70000"/>
            <a:duotone>
              <a:schemeClr val="accent3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11278" y="368660"/>
            <a:ext cx="381995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Bříza bělokorá</a:t>
            </a:r>
            <a:endParaRPr lang="cs-CZ" sz="4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1570" y="1199657"/>
            <a:ext cx="7695855" cy="34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     Roste v listnatých i smíšených lesích. Je odolná vůči znečištěnému ovzduší. </a:t>
            </a:r>
            <a:r>
              <a:rPr lang="cs-CZ" sz="2400" dirty="0" smtClean="0"/>
              <a:t>Kmen zaujme bílou kůrou s </a:t>
            </a:r>
            <a:r>
              <a:rPr lang="cs-CZ" sz="2400" dirty="0"/>
              <a:t>černými </a:t>
            </a:r>
            <a:r>
              <a:rPr lang="cs-CZ" sz="2400" dirty="0" smtClean="0"/>
              <a:t>pruhy. Z jehněd se vytvářejí plody - okřídlené nažky. Pružné     a měkké dřevo se používá v řezbářství. Z březových větví se vyrábějí košťata. </a:t>
            </a:r>
            <a:r>
              <a:rPr lang="cs-CZ" sz="2400" dirty="0" smtClean="0">
                <a:effectLst/>
              </a:rPr>
              <a:t>Listy i kůra mají léčivé účinky. Na jaře bříza </a:t>
            </a:r>
            <a:r>
              <a:rPr lang="cs-CZ" sz="2400" dirty="0" smtClean="0"/>
              <a:t>poskytuje </a:t>
            </a:r>
            <a:r>
              <a:rPr lang="cs-CZ" sz="2400" dirty="0" smtClean="0">
                <a:effectLst/>
              </a:rPr>
              <a:t>pastvu </a:t>
            </a:r>
            <a:r>
              <a:rPr lang="cs-CZ" sz="2400" dirty="0" smtClean="0"/>
              <a:t>včelám</a:t>
            </a:r>
            <a:r>
              <a:rPr lang="cs-CZ" sz="2400" dirty="0" smtClean="0">
                <a:effectLst/>
              </a:rPr>
              <a:t>.       </a:t>
            </a:r>
            <a:br>
              <a:rPr lang="cs-CZ" sz="2400" dirty="0" smtClean="0">
                <a:effectLst/>
              </a:rPr>
            </a:br>
            <a:endParaRPr lang="cs-CZ" sz="2400" dirty="0" smtClean="0">
              <a:effectLst/>
            </a:endParaRPr>
          </a:p>
          <a:p>
            <a:endParaRPr lang="cs-CZ" dirty="0"/>
          </a:p>
        </p:txBody>
      </p:sp>
      <p:pic>
        <p:nvPicPr>
          <p:cNvPr id="2050" name="Picture 2" descr="C:\Users\q98ew7\Obrázky\ib\20130510061443\P5090246u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9205"/>
          <a:stretch/>
        </p:blipFill>
        <p:spPr bwMode="auto">
          <a:xfrm>
            <a:off x="6327196" y="3969060"/>
            <a:ext cx="1740539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4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70000"/>
            <a:duotone>
              <a:schemeClr val="accent3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4264" y="1268760"/>
            <a:ext cx="792087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Roste v listnatých i smíšených lesích. Je odolná vůči znečištěnému ovzduší. </a:t>
            </a:r>
            <a:r>
              <a:rPr lang="cs-CZ" sz="2400" dirty="0" smtClean="0"/>
              <a:t>Kmen má _______ kůrou s černými pruhy. </a:t>
            </a:r>
            <a:r>
              <a:rPr lang="cs-CZ" sz="2400" dirty="0"/>
              <a:t>Z jehněd se vytvářejí plody - okřídlené </a:t>
            </a:r>
            <a:r>
              <a:rPr lang="cs-CZ" sz="2400" dirty="0" smtClean="0"/>
              <a:t>________.                  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Na jaře bříza poskytuje </a:t>
            </a:r>
            <a:r>
              <a:rPr lang="cs-CZ" sz="2400" dirty="0" smtClean="0"/>
              <a:t>pastvu </a:t>
            </a:r>
            <a:r>
              <a:rPr lang="cs-CZ" sz="2400" dirty="0"/>
              <a:t>________. </a:t>
            </a:r>
            <a:r>
              <a:rPr lang="cs-CZ" sz="2400" dirty="0" smtClean="0"/>
              <a:t>Pružné                                    a ________</a:t>
            </a:r>
            <a:r>
              <a:rPr lang="cs-CZ" sz="2400" dirty="0" smtClean="0">
                <a:effectLst/>
              </a:rPr>
              <a:t> dřevo používají řezbáři. Z</a:t>
            </a:r>
            <a:r>
              <a:rPr lang="cs-CZ" sz="2400" dirty="0" smtClean="0"/>
              <a:t> </a:t>
            </a:r>
            <a:r>
              <a:rPr lang="cs-CZ" sz="2400" dirty="0"/>
              <a:t>březových větví </a:t>
            </a:r>
            <a:r>
              <a:rPr lang="cs-CZ" sz="2400" dirty="0" smtClean="0"/>
              <a:t>                         se </a:t>
            </a:r>
            <a:r>
              <a:rPr lang="cs-CZ" sz="2400" dirty="0"/>
              <a:t>vyrábějí </a:t>
            </a:r>
            <a:r>
              <a:rPr lang="cs-CZ" sz="2400" dirty="0" smtClean="0"/>
              <a:t>košťata.</a:t>
            </a:r>
            <a:r>
              <a:rPr lang="cs-CZ" sz="2400" dirty="0" smtClean="0">
                <a:effectLst/>
              </a:rPr>
              <a:t> Listy i kůra mají ________ účinky. </a:t>
            </a:r>
            <a:br>
              <a:rPr lang="cs-CZ" sz="2400" dirty="0" smtClean="0">
                <a:effectLst/>
              </a:rPr>
            </a:br>
            <a:endParaRPr lang="cs-CZ" sz="2400" dirty="0" smtClean="0">
              <a:effectLst/>
            </a:endParaRPr>
          </a:p>
          <a:p>
            <a:endParaRPr lang="cs-CZ" dirty="0"/>
          </a:p>
        </p:txBody>
      </p:sp>
      <p:pic>
        <p:nvPicPr>
          <p:cNvPr id="1026" name="Picture 2" descr="Soubor:Illustration Betula pendula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4" r="2587"/>
          <a:stretch>
            <a:fillRect/>
          </a:stretch>
        </p:blipFill>
        <p:spPr bwMode="auto">
          <a:xfrm>
            <a:off x="7227295" y="3023955"/>
            <a:ext cx="1575175" cy="27269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" y="5910755"/>
            <a:ext cx="9144000" cy="972000"/>
          </a:xfrm>
          <a:prstGeom prst="rect">
            <a:avLst/>
          </a:prstGeom>
          <a:blipFill dpi="0" rotWithShape="1">
            <a:blip r:embed="rId3" cstate="print">
              <a:alphaModFix amt="54000"/>
              <a:duotone>
                <a:prstClr val="black"/>
                <a:schemeClr val="accent3">
                  <a:tint val="45000"/>
                  <a:satMod val="400000"/>
                </a:schemeClr>
              </a:duotone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q98ew7\Obrázky\Obrázek24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4" t="25018" r="10855" b="27764"/>
          <a:stretch/>
        </p:blipFill>
        <p:spPr bwMode="auto">
          <a:xfrm>
            <a:off x="608985" y="6244215"/>
            <a:ext cx="1000125" cy="30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q98ew7\Obrázky\Obrázek27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5" t="14554" r="11445" b="24119"/>
          <a:stretch/>
        </p:blipFill>
        <p:spPr bwMode="auto">
          <a:xfrm>
            <a:off x="7392505" y="6133986"/>
            <a:ext cx="873431" cy="39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q98ew7\Obrázky\Obrázek28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9" t="13215" r="7278" b="28603"/>
          <a:stretch/>
        </p:blipFill>
        <p:spPr bwMode="auto">
          <a:xfrm>
            <a:off x="3841783" y="6144146"/>
            <a:ext cx="1005840" cy="37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q98ew7\Obrázky\Obrázek29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3" t="13890" r="7577" b="26356"/>
          <a:stretch/>
        </p:blipFill>
        <p:spPr bwMode="auto">
          <a:xfrm>
            <a:off x="2411760" y="6145873"/>
            <a:ext cx="851471" cy="38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q98ew7\Obrázky\Obrázek1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3" t="6883" r="7799" b="30345"/>
          <a:stretch/>
        </p:blipFill>
        <p:spPr bwMode="auto">
          <a:xfrm>
            <a:off x="5607115" y="6087979"/>
            <a:ext cx="903516" cy="40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10732" y="638690"/>
            <a:ext cx="39731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Doplň chybějící slova do textu.</a:t>
            </a:r>
          </a:p>
        </p:txBody>
      </p:sp>
    </p:spTree>
    <p:extLst>
      <p:ext uri="{BB962C8B-B14F-4D97-AF65-F5344CB8AC3E}">
        <p14:creationId xmlns:p14="http://schemas.microsoft.com/office/powerpoint/2010/main" val="77025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011" y="1295422"/>
            <a:ext cx="8568000" cy="511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/>
              <a:t>1. Co poskytuje lípa?</a:t>
            </a:r>
          </a:p>
          <a:p>
            <a:r>
              <a:rPr lang="cs-CZ" sz="2700" dirty="0" smtClean="0"/>
              <a:t>     </a:t>
            </a:r>
            <a:r>
              <a:rPr lang="cs-CZ" sz="2700" dirty="0">
                <a:solidFill>
                  <a:srgbClr val="FF0000"/>
                </a:solidFill>
              </a:rPr>
              <a:t>Lípa poskytuje lipový květ a měkké dřevo.</a:t>
            </a:r>
          </a:p>
          <a:p>
            <a:r>
              <a:rPr lang="cs-CZ" sz="2700" dirty="0" smtClean="0"/>
              <a:t>2. Které stromy dávají tvrdé dřevo vhodné pro vodní stavby?</a:t>
            </a:r>
          </a:p>
          <a:p>
            <a:r>
              <a:rPr lang="cs-CZ" sz="2700" dirty="0"/>
              <a:t> </a:t>
            </a:r>
            <a:r>
              <a:rPr lang="cs-CZ" sz="2700" dirty="0" smtClean="0"/>
              <a:t>    </a:t>
            </a:r>
            <a:r>
              <a:rPr lang="cs-CZ" sz="2700" dirty="0">
                <a:solidFill>
                  <a:srgbClr val="FF0000"/>
                </a:solidFill>
              </a:rPr>
              <a:t>Dub, buk.</a:t>
            </a:r>
          </a:p>
          <a:p>
            <a:r>
              <a:rPr lang="cs-CZ" sz="2700" dirty="0" smtClean="0"/>
              <a:t>3. Pod kterými </a:t>
            </a:r>
            <a:r>
              <a:rPr lang="cs-CZ" sz="2700" dirty="0"/>
              <a:t>stromy </a:t>
            </a:r>
            <a:r>
              <a:rPr lang="cs-CZ" sz="2700" dirty="0" smtClean="0"/>
              <a:t>nalézá lesní zvěř potravu?</a:t>
            </a:r>
          </a:p>
          <a:p>
            <a:r>
              <a:rPr lang="cs-CZ" sz="2700" dirty="0"/>
              <a:t>  </a:t>
            </a:r>
            <a:r>
              <a:rPr lang="cs-CZ" sz="2700" dirty="0" smtClean="0"/>
              <a:t>   </a:t>
            </a:r>
            <a:r>
              <a:rPr lang="cs-CZ" sz="2700" dirty="0">
                <a:solidFill>
                  <a:srgbClr val="FF0000"/>
                </a:solidFill>
              </a:rPr>
              <a:t>Zvěř pod duby hledá žaludy a pod buky nalézá bukvice.</a:t>
            </a:r>
          </a:p>
          <a:p>
            <a:r>
              <a:rPr lang="cs-CZ" sz="2700" dirty="0" smtClean="0"/>
              <a:t>4.</a:t>
            </a:r>
            <a:r>
              <a:rPr lang="cs-CZ" sz="2700" dirty="0" smtClean="0">
                <a:solidFill>
                  <a:srgbClr val="FF0000"/>
                </a:solidFill>
              </a:rPr>
              <a:t> </a:t>
            </a:r>
            <a:r>
              <a:rPr lang="cs-CZ" sz="2700" dirty="0"/>
              <a:t>Které </a:t>
            </a:r>
            <a:r>
              <a:rPr lang="cs-CZ" sz="2700" dirty="0" smtClean="0"/>
              <a:t>stromy se dožívají vysokého stáří?</a:t>
            </a:r>
          </a:p>
          <a:p>
            <a:r>
              <a:rPr lang="cs-CZ" sz="2700" dirty="0" smtClean="0"/>
              <a:t>     </a:t>
            </a:r>
            <a:r>
              <a:rPr lang="cs-CZ" sz="2700" dirty="0" smtClean="0">
                <a:solidFill>
                  <a:srgbClr val="FF0000"/>
                </a:solidFill>
              </a:rPr>
              <a:t>Lípa a dub se dožívají stáří až tisíc let.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700" dirty="0"/>
              <a:t>5</a:t>
            </a:r>
            <a:r>
              <a:rPr lang="cs-CZ" sz="2700" dirty="0" smtClean="0"/>
              <a:t>. Proč se dub vysazuje pro zpevňování půdy? </a:t>
            </a:r>
          </a:p>
          <a:p>
            <a:r>
              <a:rPr lang="cs-CZ" sz="2700" dirty="0"/>
              <a:t> </a:t>
            </a:r>
            <a:r>
              <a:rPr lang="cs-CZ" sz="2700" dirty="0" smtClean="0"/>
              <a:t>    </a:t>
            </a:r>
            <a:r>
              <a:rPr lang="cs-CZ" sz="2700" dirty="0" smtClean="0">
                <a:solidFill>
                  <a:srgbClr val="FF0000"/>
                </a:solidFill>
              </a:rPr>
              <a:t>Dub má hluboké kořeny.</a:t>
            </a:r>
            <a:r>
              <a:rPr lang="cs-CZ" sz="2700" dirty="0" smtClean="0"/>
              <a:t> </a:t>
            </a:r>
          </a:p>
          <a:p>
            <a:r>
              <a:rPr lang="cs-CZ" sz="2700" dirty="0" smtClean="0"/>
              <a:t>6. Jaké dřevo se používá v řezbářství?</a:t>
            </a:r>
          </a:p>
          <a:p>
            <a:r>
              <a:rPr lang="cs-CZ" sz="2700" dirty="0" smtClean="0"/>
              <a:t>     </a:t>
            </a:r>
            <a:r>
              <a:rPr lang="cs-CZ" sz="2700" dirty="0">
                <a:solidFill>
                  <a:srgbClr val="FF0000"/>
                </a:solidFill>
              </a:rPr>
              <a:t>Používá se lipové </a:t>
            </a:r>
            <a:r>
              <a:rPr lang="cs-CZ" sz="2700" dirty="0" smtClean="0">
                <a:solidFill>
                  <a:srgbClr val="FF0000"/>
                </a:solidFill>
              </a:rPr>
              <a:t>a březové dřevo. </a:t>
            </a:r>
            <a:endParaRPr lang="cs-CZ" sz="2700" dirty="0">
              <a:solidFill>
                <a:srgbClr val="FF0000"/>
              </a:solidFill>
            </a:endParaRPr>
          </a:p>
          <a:p>
            <a:r>
              <a:rPr lang="cs-CZ" sz="2700" dirty="0" smtClean="0"/>
              <a:t>     </a:t>
            </a:r>
          </a:p>
          <a:p>
            <a:endParaRPr lang="cs-CZ" sz="2700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6545" y="460747"/>
            <a:ext cx="584063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Odpověz </a:t>
            </a:r>
            <a:r>
              <a:rPr lang="cs-CZ" sz="2800" dirty="0"/>
              <a:t>na otázky z přečteného textu.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237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7077" y="728217"/>
            <a:ext cx="868596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ym typeface="Symbol"/>
              </a:rPr>
              <a:t>Odkazy</a:t>
            </a:r>
            <a:r>
              <a:rPr lang="cs-CZ" sz="1200" dirty="0" smtClean="0">
                <a:sym typeface="Symbol"/>
              </a:rPr>
              <a:t>:</a:t>
            </a:r>
          </a:p>
          <a:p>
            <a:r>
              <a:rPr lang="cs-CZ" sz="1200" dirty="0" smtClean="0">
                <a:sym typeface="Symbol"/>
              </a:rPr>
              <a:t>Vlastní archiv autora.</a:t>
            </a:r>
            <a:endParaRPr lang="cs-CZ" sz="1200" dirty="0">
              <a:sym typeface="Symbol"/>
            </a:endParaRPr>
          </a:p>
          <a:p>
            <a:endParaRPr lang="cs-CZ" sz="1200" dirty="0" smtClean="0"/>
          </a:p>
          <a:p>
            <a:r>
              <a:rPr lang="cs-CZ" sz="1200" dirty="0" smtClean="0"/>
              <a:t>Roy.</a:t>
            </a:r>
            <a:r>
              <a:rPr lang="cs-CZ" sz="1200" dirty="0"/>
              <a:t> Wikipedia.cz: </a:t>
            </a:r>
            <a:r>
              <a:rPr lang="cs-CZ" sz="1200" dirty="0" err="1" smtClean="0"/>
              <a:t>Lipa</a:t>
            </a:r>
            <a:r>
              <a:rPr lang="cs-CZ" sz="1200" dirty="0" smtClean="0"/>
              <a:t> </a:t>
            </a:r>
            <a:r>
              <a:rPr lang="cs-CZ" sz="1200" dirty="0"/>
              <a:t>lipka </a:t>
            </a:r>
            <a:r>
              <a:rPr lang="cs-CZ" sz="1200" dirty="0" err="1"/>
              <a:t>horni</a:t>
            </a:r>
            <a:r>
              <a:rPr lang="cs-CZ" sz="1200" dirty="0"/>
              <a:t> </a:t>
            </a:r>
            <a:r>
              <a:rPr lang="cs-CZ" sz="1200" dirty="0" smtClean="0"/>
              <a:t>bradlo.jpg </a:t>
            </a:r>
            <a:r>
              <a:rPr lang="cs-CZ" sz="1200" dirty="0"/>
              <a:t>[online]. [cit. </a:t>
            </a:r>
            <a:r>
              <a:rPr lang="cs-CZ" sz="1200" dirty="0" smtClean="0"/>
              <a:t>2013-05-12]. </a:t>
            </a:r>
            <a:r>
              <a:rPr lang="cs-CZ" sz="1200" dirty="0"/>
              <a:t>Dostupný pod licencí </a:t>
            </a:r>
            <a:r>
              <a:rPr lang="cs-CZ" sz="1200" dirty="0" smtClean="0"/>
              <a:t>Public </a:t>
            </a:r>
            <a:r>
              <a:rPr lang="cs-CZ" sz="1200" dirty="0" err="1"/>
              <a:t>domain</a:t>
            </a:r>
            <a:r>
              <a:rPr lang="cs-CZ" sz="1200" dirty="0"/>
              <a:t> </a:t>
            </a:r>
            <a:r>
              <a:rPr lang="cs-CZ" sz="1200" dirty="0" smtClean="0"/>
              <a:t>na </a:t>
            </a:r>
            <a:r>
              <a:rPr lang="cs-CZ" sz="1200" dirty="0"/>
              <a:t>WWW</a:t>
            </a:r>
            <a:r>
              <a:rPr lang="cs-CZ" sz="1200" dirty="0" smtClean="0"/>
              <a:t>:</a:t>
            </a:r>
          </a:p>
          <a:p>
            <a:r>
              <a:rPr lang="cs-CZ" sz="1200" dirty="0"/>
              <a:t>&lt;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2"/>
              </a:rPr>
              <a:t>http://cs.wikipedia.org/wiki/</a:t>
            </a:r>
            <a:r>
              <a:rPr lang="cs-CZ" sz="1200" dirty="0" err="1" smtClean="0">
                <a:hlinkClick r:id="rId2"/>
              </a:rPr>
              <a:t>Soubor:Lipa_lipka_horni_bradlo.jpg</a:t>
            </a:r>
            <a:r>
              <a:rPr lang="cs-CZ" sz="1200" dirty="0" smtClean="0"/>
              <a:t>&gt;</a:t>
            </a:r>
          </a:p>
          <a:p>
            <a:r>
              <a:rPr lang="cs-CZ" sz="1200" dirty="0" smtClean="0"/>
              <a:t>Commons.wikimedia.org: </a:t>
            </a:r>
            <a:r>
              <a:rPr lang="cs-CZ" sz="1200" dirty="0" err="1" smtClean="0"/>
              <a:t>Tilia</a:t>
            </a:r>
            <a:r>
              <a:rPr lang="cs-CZ" sz="1200" dirty="0" smtClean="0"/>
              <a:t> </a:t>
            </a:r>
            <a:r>
              <a:rPr lang="cs-CZ" sz="1200" dirty="0" err="1"/>
              <a:t>cordata</a:t>
            </a:r>
            <a:r>
              <a:rPr lang="cs-CZ" sz="1200" dirty="0"/>
              <a:t> - Köhler–s </a:t>
            </a:r>
            <a:r>
              <a:rPr lang="cs-CZ" sz="1200" dirty="0" smtClean="0"/>
              <a:t>Medizinal-Pflanzen-139.jpg </a:t>
            </a:r>
            <a:r>
              <a:rPr lang="cs-CZ" sz="1200" dirty="0"/>
              <a:t>[online]. [cit. 2013-05-12].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&lt;</a:t>
            </a:r>
            <a:r>
              <a:rPr lang="cs-CZ" sz="1200" dirty="0">
                <a:hlinkClick r:id="rId3"/>
              </a:rPr>
              <a:t>http://commons.wikimedia.org/wiki/File:Tilia_cordata_-_</a:t>
            </a:r>
            <a:r>
              <a:rPr lang="cs-CZ" sz="1200" dirty="0" smtClean="0">
                <a:hlinkClick r:id="rId3"/>
              </a:rPr>
              <a:t>K%C3%B6hler%E2%80%93s_Medizinal-Pflanzen-139.jpg?uselang=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/>
              <a:t>&gt;</a:t>
            </a:r>
          </a:p>
          <a:p>
            <a:r>
              <a:rPr lang="cs-CZ" sz="1200" dirty="0" smtClean="0"/>
              <a:t>Commons.wikimedia.org: </a:t>
            </a:r>
            <a:r>
              <a:rPr lang="cs-CZ" sz="1200" dirty="0" err="1" smtClean="0"/>
              <a:t>Illustration</a:t>
            </a:r>
            <a:r>
              <a:rPr lang="cs-CZ" sz="1200" dirty="0" smtClean="0"/>
              <a:t> </a:t>
            </a:r>
            <a:r>
              <a:rPr lang="cs-CZ" sz="1200" dirty="0" err="1"/>
              <a:t>Betula</a:t>
            </a:r>
            <a:r>
              <a:rPr lang="cs-CZ" sz="1200" dirty="0"/>
              <a:t> pendula0.jpg </a:t>
            </a:r>
            <a:r>
              <a:rPr lang="cs-CZ" sz="1200" dirty="0" smtClean="0"/>
              <a:t> </a:t>
            </a:r>
            <a:r>
              <a:rPr lang="cs-CZ" sz="1200" dirty="0"/>
              <a:t>[online]. [cit. 2013-05-12].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</a:t>
            </a:r>
          </a:p>
          <a:p>
            <a:r>
              <a:rPr lang="cs-CZ" sz="1200" dirty="0" smtClean="0">
                <a:hlinkClick r:id="rId4"/>
              </a:rPr>
              <a:t>http://cs.wikipedia.org/wiki/Soubor:Illustration_Betula_pendula0.jpg</a:t>
            </a:r>
            <a:r>
              <a:rPr lang="cs-CZ" sz="1200" dirty="0" smtClean="0"/>
              <a:t>&gt;</a:t>
            </a:r>
          </a:p>
          <a:p>
            <a:r>
              <a:rPr lang="cs-CZ" sz="1200" dirty="0" smtClean="0"/>
              <a:t>Commons.wikimedia.org: </a:t>
            </a:r>
            <a:r>
              <a:rPr lang="cs-CZ" sz="1200" dirty="0" err="1" smtClean="0"/>
              <a:t>Illustration</a:t>
            </a:r>
            <a:r>
              <a:rPr lang="cs-CZ" sz="1200" dirty="0" smtClean="0"/>
              <a:t> </a:t>
            </a:r>
            <a:r>
              <a:rPr lang="cs-CZ" sz="1200" dirty="0" err="1"/>
              <a:t>Quercus</a:t>
            </a:r>
            <a:r>
              <a:rPr lang="cs-CZ" sz="1200" dirty="0"/>
              <a:t> robur0.jpg </a:t>
            </a:r>
            <a:r>
              <a:rPr lang="cs-CZ" sz="1200" dirty="0" smtClean="0"/>
              <a:t> </a:t>
            </a:r>
            <a:r>
              <a:rPr lang="cs-CZ" sz="1200" dirty="0"/>
              <a:t>[online]. [cit. 2013-05-12].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</a:t>
            </a:r>
          </a:p>
          <a:p>
            <a:r>
              <a:rPr lang="cs-CZ" sz="1200" dirty="0" smtClean="0">
                <a:hlinkClick r:id="rId5"/>
              </a:rPr>
              <a:t>http://cs.wikipedia.org/wiki/Soubor:Illustration_Quercus_robur0.jpg</a:t>
            </a:r>
            <a:r>
              <a:rPr lang="cs-CZ" sz="1200" dirty="0" smtClean="0"/>
              <a:t>&gt;</a:t>
            </a:r>
          </a:p>
          <a:p>
            <a:r>
              <a:rPr lang="cs-CZ" sz="1200" dirty="0" smtClean="0"/>
              <a:t>Commons.wikimedia.org: </a:t>
            </a:r>
            <a:r>
              <a:rPr lang="cs-CZ" sz="1200" dirty="0" err="1" smtClean="0"/>
              <a:t>Illustration</a:t>
            </a:r>
            <a:r>
              <a:rPr lang="cs-CZ" sz="1200" dirty="0" smtClean="0"/>
              <a:t> </a:t>
            </a:r>
            <a:r>
              <a:rPr lang="cs-CZ" sz="1200" dirty="0" err="1"/>
              <a:t>Fagus</a:t>
            </a:r>
            <a:r>
              <a:rPr lang="cs-CZ" sz="1200" dirty="0"/>
              <a:t> sylvatica0.jpg </a:t>
            </a:r>
            <a:r>
              <a:rPr lang="cs-CZ" sz="1200" dirty="0" smtClean="0"/>
              <a:t>[online</a:t>
            </a:r>
            <a:r>
              <a:rPr lang="cs-CZ" sz="1200" dirty="0"/>
              <a:t>]. [cit. 2013-05-12].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>
                <a:hlinkClick r:id="rId6"/>
              </a:rPr>
              <a:t>http://cs.wikipedia.org/wiki/Soubor:Illustration_Fagus_sylvatica0.jpg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RNDr. Kvasničková</a:t>
            </a:r>
            <a:r>
              <a:rPr lang="cs-CZ" sz="1200" dirty="0" smtClean="0"/>
              <a:t>, </a:t>
            </a:r>
            <a:r>
              <a:rPr lang="cs-CZ" sz="1200" smtClean="0"/>
              <a:t>CSc., Danuše</a:t>
            </a:r>
            <a:r>
              <a:rPr lang="cs-CZ" sz="1200" dirty="0" smtClean="0"/>
              <a:t>. Rostliny naší přírody - atlas rostlin. Praha: </a:t>
            </a:r>
            <a:r>
              <a:rPr lang="cs-CZ" sz="1200" dirty="0" err="1" smtClean="0"/>
              <a:t>Blug</a:t>
            </a:r>
            <a:r>
              <a:rPr lang="cs-CZ" sz="1200" dirty="0" smtClean="0"/>
              <a:t>, 1998, ISBN 80-85635-93-3.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31026" y="4734145"/>
            <a:ext cx="872494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23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2503</TotalTime>
  <Words>984</Words>
  <Application>Microsoft Office PowerPoint</Application>
  <PresentationFormat>Předvádění na obrazovce (4:3)</PresentationFormat>
  <Paragraphs>64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264</cp:revision>
  <dcterms:created xsi:type="dcterms:W3CDTF">2012-11-06T15:39:01Z</dcterms:created>
  <dcterms:modified xsi:type="dcterms:W3CDTF">2013-06-27T21:52:00Z</dcterms:modified>
</cp:coreProperties>
</file>