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019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8828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70260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856305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7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413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2863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7511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8567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791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073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E835D-87CE-4643-BBE4-E4815E514890}" type="datetimeFigureOut">
              <a:rPr lang="cs-CZ" smtClean="0"/>
              <a:t>12.3.2013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23661-EAE9-46FC-9A09-617B5B0DDA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2948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9.xml"/><Relationship Id="rId5" Type="http://schemas.openxmlformats.org/officeDocument/2006/relationships/image" Target="../media/image3.wmf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image" Target="../media/image3.wmf"/><Relationship Id="rId4" Type="http://schemas.openxmlformats.org/officeDocument/2006/relationships/slide" Target="slide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2.xml"/><Relationship Id="rId5" Type="http://schemas.openxmlformats.org/officeDocument/2006/relationships/image" Target="../media/image3.wmf"/><Relationship Id="rId4" Type="http://schemas.openxmlformats.org/officeDocument/2006/relationships/slide" Target="slide1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3.xml"/><Relationship Id="rId5" Type="http://schemas.openxmlformats.org/officeDocument/2006/relationships/image" Target="../media/image3.wmf"/><Relationship Id="rId4" Type="http://schemas.openxmlformats.org/officeDocument/2006/relationships/slide" Target="slide1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4.xml"/><Relationship Id="rId5" Type="http://schemas.openxmlformats.org/officeDocument/2006/relationships/image" Target="../media/image3.wmf"/><Relationship Id="rId4" Type="http://schemas.openxmlformats.org/officeDocument/2006/relationships/slide" Target="slide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9.xml"/><Relationship Id="rId5" Type="http://schemas.openxmlformats.org/officeDocument/2006/relationships/image" Target="../media/image3.wmf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6.xml"/><Relationship Id="rId5" Type="http://schemas.openxmlformats.org/officeDocument/2006/relationships/image" Target="../media/image3.wmf"/><Relationship Id="rId4" Type="http://schemas.openxmlformats.org/officeDocument/2006/relationships/slide" Target="slide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7.xml"/><Relationship Id="rId5" Type="http://schemas.openxmlformats.org/officeDocument/2006/relationships/image" Target="../media/image3.wmf"/><Relationship Id="rId4" Type="http://schemas.openxmlformats.org/officeDocument/2006/relationships/slide" Target="slide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8.xml"/><Relationship Id="rId5" Type="http://schemas.openxmlformats.org/officeDocument/2006/relationships/image" Target="../media/image3.wmf"/><Relationship Id="rId4" Type="http://schemas.openxmlformats.org/officeDocument/2006/relationships/slide" Target="slide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1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0.xml"/><Relationship Id="rId5" Type="http://schemas.openxmlformats.org/officeDocument/2006/relationships/image" Target="../media/image3.wmf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509120"/>
            <a:ext cx="3098800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6947462"/>
              </p:ext>
            </p:extLst>
          </p:nvPr>
        </p:nvGraphicFramePr>
        <p:xfrm>
          <a:off x="1619672" y="1034400"/>
          <a:ext cx="6096000" cy="34747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Základní</a:t>
                      </a:r>
                      <a:r>
                        <a:rPr lang="cs-CZ" sz="2400" baseline="0" dirty="0" smtClean="0"/>
                        <a:t> škola a Mateřská škola, Jilemnice, Komenského 103, příspěvková organizace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Autor: Mgr.</a:t>
                      </a:r>
                      <a:r>
                        <a:rPr lang="cs-CZ" sz="2400" baseline="0" dirty="0" smtClean="0"/>
                        <a:t> Irena </a:t>
                      </a:r>
                      <a:r>
                        <a:rPr lang="cs-CZ" sz="2400" baseline="0" dirty="0" err="1" smtClean="0"/>
                        <a:t>Pohořalá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Název: VY_32_INOVACE_1B_14_ODČÍTÁNÍ</a:t>
                      </a:r>
                      <a:r>
                        <a:rPr lang="cs-CZ" sz="2400" baseline="0" dirty="0" smtClean="0"/>
                        <a:t> JEDNOTEK S PŘECHODEM DESÍTEK 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Téma: Odčítání jednotek s přechodem desítek I.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Datum tvorby: listopad</a:t>
                      </a:r>
                      <a:r>
                        <a:rPr lang="cs-CZ" sz="2400" baseline="0" dirty="0" smtClean="0"/>
                        <a:t> 2012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Číslo projektu: OP VK 1.4 70839921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8561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5732635"/>
              </p:ext>
            </p:extLst>
          </p:nvPr>
        </p:nvGraphicFramePr>
        <p:xfrm>
          <a:off x="755576" y="1052736"/>
          <a:ext cx="7560840" cy="5318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08312"/>
                <a:gridCol w="4752528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Anotace: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je určena k osvojení a procvičování odčítání jednotek s přechodem desítek</a:t>
                      </a:r>
                    </a:p>
                    <a:p>
                      <a:r>
                        <a:rPr lang="cs-CZ" dirty="0" smtClean="0"/>
                        <a:t>Prezentace je určena žákům</a:t>
                      </a:r>
                      <a:r>
                        <a:rPr lang="cs-CZ" baseline="0" dirty="0" smtClean="0"/>
                        <a:t> 4.ročníku ZŠ praktické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Snímek</a:t>
                      </a:r>
                      <a:r>
                        <a:rPr lang="cs-CZ" baseline="0" dirty="0" smtClean="0"/>
                        <a:t> č. 3 – žáci si osvojují princip odčítání jednotek s přechodem 10 za pomocí rozkladu</a:t>
                      </a:r>
                    </a:p>
                    <a:p>
                      <a:r>
                        <a:rPr lang="cs-CZ" baseline="0" dirty="0" smtClean="0"/>
                        <a:t>Snímek č. 4 a č. 5 – procvičování odčítání rozkladem s oporou čtvercové sítě</a:t>
                      </a:r>
                    </a:p>
                    <a:p>
                      <a:r>
                        <a:rPr lang="cs-CZ" baseline="0" dirty="0" smtClean="0"/>
                        <a:t>Snímek č. 6 a č. 7 – odčítání rozkladem</a:t>
                      </a:r>
                    </a:p>
                    <a:p>
                      <a:r>
                        <a:rPr lang="cs-CZ" baseline="0" dirty="0" smtClean="0"/>
                        <a:t>Snímek č. 8 – přiřazování správného výsledku</a:t>
                      </a:r>
                    </a:p>
                    <a:p>
                      <a:r>
                        <a:rPr lang="cs-CZ" baseline="0" dirty="0" smtClean="0"/>
                        <a:t>Snímek č. 9 – 18 – procvičování odčítání formou testu</a:t>
                      </a:r>
                    </a:p>
                    <a:p>
                      <a:r>
                        <a:rPr lang="cs-CZ" baseline="0" dirty="0" smtClean="0"/>
                        <a:t>Snímek č. 21 – přepis procvičených příkladů do sešitu a opětné počítání</a:t>
                      </a:r>
                    </a:p>
                    <a:p>
                      <a:r>
                        <a:rPr lang="cs-CZ" baseline="0" dirty="0" smtClean="0"/>
                        <a:t>Snímek č. 22 - č. 26 –řešení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Stupeň a typ vzdělání: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 stupeň, 2 období  pro žáky s LMP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Cílová skupina: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 let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2230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Odčítání jednotek s přechodem 10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4294967295"/>
          </p:nvPr>
        </p:nvSpPr>
        <p:spPr>
          <a:xfrm>
            <a:off x="323528" y="1543633"/>
            <a:ext cx="8229600" cy="4525962"/>
          </a:xfrm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4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60  </a:t>
            </a:r>
            <a:r>
              <a:rPr lang="cs-CZ" sz="4400" dirty="0" smtClean="0">
                <a:solidFill>
                  <a:srgbClr val="FF0000"/>
                </a:solidFill>
              </a:rPr>
              <a:t>10</a:t>
            </a:r>
            <a:endParaRPr lang="cs-CZ" sz="4400" dirty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4400" dirty="0" smtClean="0"/>
              <a:t>70 si rozložíme na </a:t>
            </a:r>
            <a:r>
              <a:rPr lang="cs-CZ" sz="4400" dirty="0" smtClean="0">
                <a:solidFill>
                  <a:srgbClr val="00B050"/>
                </a:solidFill>
              </a:rPr>
              <a:t>60</a:t>
            </a:r>
            <a:r>
              <a:rPr lang="cs-CZ" sz="4400" dirty="0" smtClean="0">
                <a:solidFill>
                  <a:srgbClr val="92D050"/>
                </a:solidFill>
              </a:rPr>
              <a:t> </a:t>
            </a:r>
            <a:r>
              <a:rPr lang="cs-CZ" sz="4400" dirty="0" smtClean="0"/>
              <a:t>a </a:t>
            </a:r>
            <a:r>
              <a:rPr lang="cs-CZ" sz="4400" dirty="0" smtClean="0">
                <a:solidFill>
                  <a:srgbClr val="FF0000"/>
                </a:solidFill>
              </a:rPr>
              <a:t>10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00B050"/>
                </a:solidFill>
              </a:rPr>
              <a:t>60 </a:t>
            </a:r>
            <a:r>
              <a:rPr lang="cs-CZ" sz="4400" dirty="0" smtClean="0"/>
              <a:t>opíšeme za =</a:t>
            </a:r>
          </a:p>
          <a:p>
            <a:pPr marL="0" indent="0">
              <a:buNone/>
            </a:pPr>
            <a:r>
              <a:rPr lang="cs-CZ" sz="4400" dirty="0" smtClean="0">
                <a:solidFill>
                  <a:srgbClr val="FF0000"/>
                </a:solidFill>
              </a:rPr>
              <a:t>10 </a:t>
            </a:r>
            <a:r>
              <a:rPr lang="cs-CZ" sz="4400" dirty="0" smtClean="0"/>
              <a:t>a </a:t>
            </a:r>
            <a:r>
              <a:rPr lang="cs-CZ" sz="4400" dirty="0" smtClean="0">
                <a:solidFill>
                  <a:srgbClr val="FF0000"/>
                </a:solidFill>
              </a:rPr>
              <a:t>6 </a:t>
            </a:r>
            <a:r>
              <a:rPr lang="cs-CZ" sz="4400" dirty="0" smtClean="0"/>
              <a:t>odečteme a přičteme k </a:t>
            </a:r>
            <a:r>
              <a:rPr lang="cs-CZ" sz="4400" dirty="0" smtClean="0">
                <a:solidFill>
                  <a:srgbClr val="00B050"/>
                </a:solidFill>
              </a:rPr>
              <a:t>60</a:t>
            </a:r>
            <a:endParaRPr lang="cs-CZ" sz="4400" dirty="0" smtClean="0">
              <a:solidFill>
                <a:srgbClr val="FF0000"/>
              </a:solidFill>
            </a:endParaRPr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683568" y="2263713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979984" y="2272097"/>
            <a:ext cx="279648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683568" y="1700808"/>
            <a:ext cx="20162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70 </a:t>
            </a:r>
            <a:r>
              <a:rPr lang="cs-CZ" sz="4400" dirty="0"/>
              <a:t>-</a:t>
            </a:r>
            <a:r>
              <a:rPr lang="cs-CZ" sz="4400" dirty="0" smtClean="0"/>
              <a:t> </a:t>
            </a:r>
            <a:r>
              <a:rPr lang="cs-CZ" sz="4400" dirty="0" smtClean="0">
                <a:solidFill>
                  <a:srgbClr val="FF0000"/>
                </a:solidFill>
              </a:rPr>
              <a:t>6 </a:t>
            </a:r>
            <a:r>
              <a:rPr lang="cs-CZ" sz="4400" dirty="0" smtClean="0"/>
              <a:t>=</a:t>
            </a:r>
            <a:endParaRPr lang="cs-CZ" sz="4400" dirty="0"/>
          </a:p>
        </p:txBody>
      </p:sp>
      <p:sp>
        <p:nvSpPr>
          <p:cNvPr id="16" name="Volný tvar 15"/>
          <p:cNvSpPr/>
          <p:nvPr/>
        </p:nvSpPr>
        <p:spPr>
          <a:xfrm>
            <a:off x="1233170" y="1780976"/>
            <a:ext cx="1052807" cy="1378543"/>
          </a:xfrm>
          <a:custGeom>
            <a:avLst/>
            <a:gdLst>
              <a:gd name="connsiteX0" fmla="*/ 1021883 w 1052807"/>
              <a:gd name="connsiteY0" fmla="*/ 224642 h 1378543"/>
              <a:gd name="connsiteX1" fmla="*/ 945683 w 1052807"/>
              <a:gd name="connsiteY1" fmla="*/ 72242 h 1378543"/>
              <a:gd name="connsiteX2" fmla="*/ 183683 w 1052807"/>
              <a:gd name="connsiteY2" fmla="*/ 110342 h 1378543"/>
              <a:gd name="connsiteX3" fmla="*/ 43983 w 1052807"/>
              <a:gd name="connsiteY3" fmla="*/ 1342242 h 1378543"/>
              <a:gd name="connsiteX4" fmla="*/ 805983 w 1052807"/>
              <a:gd name="connsiteY4" fmla="*/ 973942 h 1378543"/>
              <a:gd name="connsiteX5" fmla="*/ 1034583 w 1052807"/>
              <a:gd name="connsiteY5" fmla="*/ 173842 h 1378543"/>
              <a:gd name="connsiteX6" fmla="*/ 1021883 w 1052807"/>
              <a:gd name="connsiteY6" fmla="*/ 161142 h 13785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52807" h="1378543">
                <a:moveTo>
                  <a:pt x="1021883" y="224642"/>
                </a:moveTo>
                <a:cubicBezTo>
                  <a:pt x="1053633" y="157967"/>
                  <a:pt x="1085383" y="91292"/>
                  <a:pt x="945683" y="72242"/>
                </a:cubicBezTo>
                <a:cubicBezTo>
                  <a:pt x="805983" y="53192"/>
                  <a:pt x="333966" y="-101325"/>
                  <a:pt x="183683" y="110342"/>
                </a:cubicBezTo>
                <a:cubicBezTo>
                  <a:pt x="33400" y="322009"/>
                  <a:pt x="-59734" y="1198309"/>
                  <a:pt x="43983" y="1342242"/>
                </a:cubicBezTo>
                <a:cubicBezTo>
                  <a:pt x="147700" y="1486175"/>
                  <a:pt x="640883" y="1168675"/>
                  <a:pt x="805983" y="973942"/>
                </a:cubicBezTo>
                <a:cubicBezTo>
                  <a:pt x="971083" y="779209"/>
                  <a:pt x="998600" y="309309"/>
                  <a:pt x="1034583" y="173842"/>
                </a:cubicBezTo>
                <a:cubicBezTo>
                  <a:pt x="1070566" y="38375"/>
                  <a:pt x="1046224" y="99758"/>
                  <a:pt x="1021883" y="16114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>
            <a:off x="2672549" y="1700807"/>
            <a:ext cx="75533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00B050"/>
                </a:solidFill>
              </a:rPr>
              <a:t>60</a:t>
            </a:r>
            <a:endParaRPr lang="cs-CZ" sz="4400" dirty="0">
              <a:solidFill>
                <a:srgbClr val="00B050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427883" y="1700808"/>
            <a:ext cx="198644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+ </a:t>
            </a:r>
            <a:r>
              <a:rPr lang="cs-CZ" sz="4400" dirty="0">
                <a:solidFill>
                  <a:srgbClr val="FF0000"/>
                </a:solidFill>
              </a:rPr>
              <a:t>4</a:t>
            </a:r>
            <a:r>
              <a:rPr lang="cs-CZ" sz="4400" dirty="0" smtClean="0">
                <a:solidFill>
                  <a:srgbClr val="FF0000"/>
                </a:solidFill>
              </a:rPr>
              <a:t> </a:t>
            </a:r>
            <a:r>
              <a:rPr lang="cs-CZ" sz="4400" dirty="0" smtClean="0"/>
              <a:t>= 64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223181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 animBg="1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Příklad vyznač ve čtvercové síti a vypočítej rozkladem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618970"/>
              </p:ext>
            </p:extLst>
          </p:nvPr>
        </p:nvGraphicFramePr>
        <p:xfrm>
          <a:off x="1115616" y="1916832"/>
          <a:ext cx="3696070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796136" y="2154813"/>
            <a:ext cx="187904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80 - 8 =</a:t>
            </a:r>
          </a:p>
          <a:p>
            <a:endParaRPr lang="cs-CZ" sz="4400" dirty="0"/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5868144" y="2734072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164560" y="2742456"/>
            <a:ext cx="279648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0517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Příklad vyznač ve čtvercové síti a vypočítej rozkladem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4592297"/>
              </p:ext>
            </p:extLst>
          </p:nvPr>
        </p:nvGraphicFramePr>
        <p:xfrm>
          <a:off x="1115616" y="1916832"/>
          <a:ext cx="3696070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796136" y="2154813"/>
            <a:ext cx="187904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60 - 7 =</a:t>
            </a:r>
          </a:p>
          <a:p>
            <a:endParaRPr lang="cs-CZ" sz="4400" dirty="0"/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5868144" y="2734072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164560" y="2742456"/>
            <a:ext cx="279648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3063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Příklady vypočítej pomocí rozkladu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smtClean="0"/>
              <a:t>30 – 6 = </a:t>
            </a:r>
          </a:p>
          <a:p>
            <a:pPr marL="0" indent="0" algn="ctr">
              <a:buNone/>
            </a:pPr>
            <a:endParaRPr lang="cs-CZ" sz="4000" dirty="0"/>
          </a:p>
          <a:p>
            <a:pPr marL="0" indent="0" algn="ctr">
              <a:buNone/>
            </a:pPr>
            <a:r>
              <a:rPr lang="cs-CZ" sz="4000" dirty="0" smtClean="0"/>
              <a:t>20 – 8 =</a:t>
            </a:r>
          </a:p>
          <a:p>
            <a:pPr marL="0" indent="0" algn="ctr">
              <a:buNone/>
            </a:pPr>
            <a:endParaRPr lang="cs-CZ" sz="4000" dirty="0"/>
          </a:p>
          <a:p>
            <a:pPr marL="0" indent="0" algn="ctr">
              <a:buNone/>
            </a:pPr>
            <a:r>
              <a:rPr lang="cs-CZ" sz="4000" dirty="0" smtClean="0"/>
              <a:t>60 – 5 = 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smtClean="0"/>
              <a:t>40 – 7 =</a:t>
            </a:r>
          </a:p>
          <a:p>
            <a:pPr marL="0" indent="0" algn="ctr">
              <a:buNone/>
            </a:pPr>
            <a:endParaRPr lang="cs-CZ" sz="4000" dirty="0"/>
          </a:p>
          <a:p>
            <a:pPr marL="0" indent="0" algn="ctr">
              <a:buNone/>
            </a:pPr>
            <a:r>
              <a:rPr lang="cs-CZ" sz="4000" dirty="0" smtClean="0"/>
              <a:t>50 – 2 =</a:t>
            </a:r>
          </a:p>
          <a:p>
            <a:pPr marL="0" indent="0" algn="ctr">
              <a:buNone/>
            </a:pPr>
            <a:endParaRPr lang="cs-CZ" sz="4000" dirty="0"/>
          </a:p>
          <a:p>
            <a:pPr marL="0" indent="0" algn="ctr">
              <a:buNone/>
            </a:pPr>
            <a:r>
              <a:rPr lang="cs-CZ" sz="4000" dirty="0" smtClean="0"/>
              <a:t>80 – 4 =</a:t>
            </a:r>
            <a:endParaRPr lang="cs-CZ" sz="4000" dirty="0"/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1639392" y="2128664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1927424" y="2137048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5796136" y="5060900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084168" y="5069284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>
            <a:off x="5796136" y="3584972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6084168" y="3593356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1656160" y="5060900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>
            <a:off x="1639392" y="3636640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1927424" y="3645024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5796136" y="2153816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6084168" y="2162200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1945284" y="5060900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9826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Vypočítej slovní úlohu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Iva měla 40 Kč. Za 3 Kč si koupila sešit.</a:t>
            </a:r>
          </a:p>
          <a:p>
            <a:pPr marL="0" indent="0">
              <a:buNone/>
            </a:pPr>
            <a:r>
              <a:rPr lang="cs-CZ" sz="4000" dirty="0" smtClean="0"/>
              <a:t>Kolik korun Ivě zůstalo?</a:t>
            </a:r>
          </a:p>
          <a:p>
            <a:pPr marL="0" indent="0">
              <a:buNone/>
            </a:pPr>
            <a:r>
              <a:rPr lang="cs-CZ" sz="4000" dirty="0" smtClean="0"/>
              <a:t> </a:t>
            </a:r>
            <a:r>
              <a:rPr lang="cs-CZ" sz="4000" u="sng" dirty="0" smtClean="0"/>
              <a:t>Výpočet:</a:t>
            </a:r>
            <a:r>
              <a:rPr lang="cs-CZ" sz="4000" dirty="0" smtClean="0"/>
              <a:t>      </a:t>
            </a:r>
          </a:p>
          <a:p>
            <a:pPr marL="0" indent="0">
              <a:buNone/>
            </a:pPr>
            <a:endParaRPr lang="cs-CZ" sz="4000" u="sng" dirty="0" smtClean="0"/>
          </a:p>
          <a:p>
            <a:pPr marL="0" indent="0">
              <a:buNone/>
            </a:pPr>
            <a:endParaRPr lang="cs-CZ" sz="4000" u="sng" dirty="0"/>
          </a:p>
          <a:p>
            <a:pPr marL="0" indent="0">
              <a:buNone/>
            </a:pPr>
            <a:r>
              <a:rPr lang="cs-CZ" sz="4000" u="sng" dirty="0" smtClean="0"/>
              <a:t>Odpověď:</a:t>
            </a:r>
            <a:r>
              <a:rPr lang="cs-CZ" sz="4000" dirty="0" smtClean="0"/>
              <a:t> Ivě zůstalo ___ korun.</a:t>
            </a:r>
            <a:endParaRPr lang="cs-CZ" sz="4000" u="sng" dirty="0"/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3312146" y="3861048"/>
            <a:ext cx="288032" cy="288032"/>
          </a:xfrm>
          <a:prstGeom prst="line">
            <a:avLst/>
          </a:prstGeom>
          <a:ln>
            <a:solidFill>
              <a:schemeClr val="tx1"/>
            </a:solidFill>
            <a:headEnd w="lg" len="lg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635896" y="3861048"/>
            <a:ext cx="25757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682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Přiřaď správný výsledek k příkladu.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60 – 5 =           74</a:t>
            </a:r>
          </a:p>
          <a:p>
            <a:pPr marL="0" indent="0">
              <a:buNone/>
            </a:pPr>
            <a:r>
              <a:rPr lang="cs-CZ" sz="4400" dirty="0" smtClean="0"/>
              <a:t>20 – 7 =           28</a:t>
            </a:r>
          </a:p>
          <a:p>
            <a:pPr marL="0" indent="0">
              <a:buNone/>
            </a:pPr>
            <a:r>
              <a:rPr lang="cs-CZ" sz="4400" dirty="0" smtClean="0"/>
              <a:t>80 – 6 =           55</a:t>
            </a:r>
          </a:p>
          <a:p>
            <a:pPr marL="0" indent="0">
              <a:buNone/>
            </a:pPr>
            <a:r>
              <a:rPr lang="cs-CZ" sz="4400" dirty="0" smtClean="0"/>
              <a:t>50 – 4 =           13</a:t>
            </a:r>
          </a:p>
          <a:p>
            <a:pPr marL="0" indent="0">
              <a:buNone/>
            </a:pPr>
            <a:r>
              <a:rPr lang="cs-CZ" sz="4400" dirty="0" smtClean="0"/>
              <a:t>30 – 2 =           46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70 – 3 =           25</a:t>
            </a:r>
          </a:p>
          <a:p>
            <a:pPr marL="0" indent="0">
              <a:buNone/>
            </a:pPr>
            <a:r>
              <a:rPr lang="cs-CZ" sz="4400" dirty="0" smtClean="0"/>
              <a:t>40 – 8 =           86</a:t>
            </a:r>
          </a:p>
          <a:p>
            <a:pPr marL="0" indent="0">
              <a:buNone/>
            </a:pPr>
            <a:r>
              <a:rPr lang="cs-CZ" sz="4400" dirty="0" smtClean="0"/>
              <a:t>30 – 5 =           67</a:t>
            </a:r>
          </a:p>
          <a:p>
            <a:pPr marL="0" indent="0">
              <a:buNone/>
            </a:pPr>
            <a:r>
              <a:rPr lang="cs-CZ" sz="4400" dirty="0" smtClean="0"/>
              <a:t>90 – 4 =           73</a:t>
            </a:r>
          </a:p>
          <a:p>
            <a:pPr marL="0" indent="0">
              <a:buNone/>
            </a:pPr>
            <a:r>
              <a:rPr lang="cs-CZ" sz="4400" dirty="0" smtClean="0"/>
              <a:t>80 – 7 =           32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3167534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lačítko akce: Vlastní 4">
            <a:hlinkClick r:id="" action="ppaction://noaction" highlightClick="1"/>
          </p:cNvPr>
          <p:cNvSpPr/>
          <p:nvPr/>
        </p:nvSpPr>
        <p:spPr>
          <a:xfrm>
            <a:off x="0" y="-10180"/>
            <a:ext cx="9144000" cy="686818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peciální školy\AppData\Local\Microsoft\Windows\Temporary Internet Files\Content.IE5\BDGFK3AL\MC90044066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71" y="200626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90187" y="1134241"/>
            <a:ext cx="17636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70 - 8</a:t>
            </a:r>
            <a:endParaRPr lang="cs-CZ" sz="5400" dirty="0"/>
          </a:p>
        </p:txBody>
      </p:sp>
      <p:pic>
        <p:nvPicPr>
          <p:cNvPr id="102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2" y="-10180"/>
            <a:ext cx="1913418" cy="326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1007467" y="183419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62</a:t>
            </a:r>
            <a:endParaRPr lang="cs-CZ" sz="5400" dirty="0">
              <a:solidFill>
                <a:srgbClr val="C00000"/>
              </a:solidFill>
            </a:endParaRPr>
          </a:p>
        </p:txBody>
      </p:sp>
      <p:pic>
        <p:nvPicPr>
          <p:cNvPr id="9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90" y="3212976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38" y="3276772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hlinkClick r:id="rId6" action="ppaction://hlinksldjump"/>
          </p:cNvPr>
          <p:cNvSpPr txBox="1"/>
          <p:nvPr/>
        </p:nvSpPr>
        <p:spPr>
          <a:xfrm>
            <a:off x="860383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63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5" name="TextovéPole 14">
            <a:hlinkClick r:id="rId6" action="ppaction://hlinksldjump"/>
          </p:cNvPr>
          <p:cNvSpPr txBox="1"/>
          <p:nvPr/>
        </p:nvSpPr>
        <p:spPr>
          <a:xfrm>
            <a:off x="6567506" y="2003611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61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6" name="TextovéPole 15">
            <a:hlinkClick r:id="rId6" action="ppaction://hlinksldjump"/>
          </p:cNvPr>
          <p:cNvSpPr txBox="1"/>
          <p:nvPr/>
        </p:nvSpPr>
        <p:spPr>
          <a:xfrm>
            <a:off x="6945446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64</a:t>
            </a:r>
            <a:endParaRPr lang="cs-CZ" sz="5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276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10180"/>
            <a:ext cx="9144000" cy="6868180"/>
          </a:xfrm>
          <a:prstGeom prst="actionButtonBlank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peciální školy\AppData\Local\Microsoft\Windows\Temporary Internet Files\Content.IE5\BDGFK3AL\MC90044066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71" y="200626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90187" y="1134241"/>
            <a:ext cx="20537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30 – 6 </a:t>
            </a:r>
            <a:endParaRPr lang="cs-CZ" sz="5400" dirty="0"/>
          </a:p>
        </p:txBody>
      </p:sp>
      <p:pic>
        <p:nvPicPr>
          <p:cNvPr id="102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2" y="-10180"/>
            <a:ext cx="1913418" cy="326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1007467" y="183419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26</a:t>
            </a:r>
            <a:endParaRPr lang="cs-CZ" sz="5400" dirty="0">
              <a:solidFill>
                <a:srgbClr val="C00000"/>
              </a:solidFill>
            </a:endParaRPr>
          </a:p>
        </p:txBody>
      </p:sp>
      <p:pic>
        <p:nvPicPr>
          <p:cNvPr id="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90" y="3212976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38" y="3276772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hlinkClick r:id="rId4" action="ppaction://hlinksldjump"/>
          </p:cNvPr>
          <p:cNvSpPr txBox="1"/>
          <p:nvPr/>
        </p:nvSpPr>
        <p:spPr>
          <a:xfrm>
            <a:off x="860383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23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5" name="TextovéPole 14">
            <a:hlinkClick r:id="rId4" action="ppaction://hlinksldjump"/>
          </p:cNvPr>
          <p:cNvSpPr txBox="1"/>
          <p:nvPr/>
        </p:nvSpPr>
        <p:spPr>
          <a:xfrm>
            <a:off x="6567506" y="2003611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25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6" name="TextovéPole 15">
            <a:hlinkClick r:id="rId6" action="ppaction://hlinksldjump"/>
          </p:cNvPr>
          <p:cNvSpPr txBox="1"/>
          <p:nvPr/>
        </p:nvSpPr>
        <p:spPr>
          <a:xfrm>
            <a:off x="6945446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24</a:t>
            </a:r>
            <a:endParaRPr lang="cs-CZ" sz="5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6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10180"/>
            <a:ext cx="9144000" cy="686818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peciální školy\AppData\Local\Microsoft\Windows\Temporary Internet Files\Content.IE5\BDGFK3AL\MC90044066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71" y="200626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90187" y="1134241"/>
            <a:ext cx="20537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50 – 2 </a:t>
            </a:r>
            <a:endParaRPr lang="cs-CZ" sz="5400" dirty="0"/>
          </a:p>
        </p:txBody>
      </p:sp>
      <p:pic>
        <p:nvPicPr>
          <p:cNvPr id="102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2" y="-10180"/>
            <a:ext cx="1913418" cy="326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1007467" y="183419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47</a:t>
            </a:r>
            <a:endParaRPr lang="cs-CZ" sz="5400" dirty="0">
              <a:solidFill>
                <a:srgbClr val="C00000"/>
              </a:solidFill>
            </a:endParaRPr>
          </a:p>
        </p:txBody>
      </p:sp>
      <p:pic>
        <p:nvPicPr>
          <p:cNvPr id="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90" y="3212976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38" y="3276772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hlinkClick r:id="rId4" action="ppaction://hlinksldjump"/>
          </p:cNvPr>
          <p:cNvSpPr txBox="1"/>
          <p:nvPr/>
        </p:nvSpPr>
        <p:spPr>
          <a:xfrm>
            <a:off x="860383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49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5" name="TextovéPole 14">
            <a:hlinkClick r:id="rId6" action="ppaction://hlinksldjump"/>
          </p:cNvPr>
          <p:cNvSpPr txBox="1"/>
          <p:nvPr/>
        </p:nvSpPr>
        <p:spPr>
          <a:xfrm>
            <a:off x="6567506" y="2003611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48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6" name="TextovéPole 15">
            <a:hlinkClick r:id="rId4" action="ppaction://hlinksldjump"/>
          </p:cNvPr>
          <p:cNvSpPr txBox="1"/>
          <p:nvPr/>
        </p:nvSpPr>
        <p:spPr>
          <a:xfrm>
            <a:off x="6945446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46</a:t>
            </a:r>
            <a:endParaRPr lang="cs-CZ" sz="5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6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10180"/>
            <a:ext cx="9144000" cy="6868180"/>
          </a:xfrm>
          <a:prstGeom prst="actionButtonBlank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peciální školy\AppData\Local\Microsoft\Windows\Temporary Internet Files\Content.IE5\BDGFK3AL\MC90044066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71" y="200626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90187" y="1134241"/>
            <a:ext cx="20537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40 – 7 </a:t>
            </a:r>
            <a:endParaRPr lang="cs-CZ" sz="5400" dirty="0"/>
          </a:p>
        </p:txBody>
      </p:sp>
      <p:pic>
        <p:nvPicPr>
          <p:cNvPr id="102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2" y="-10180"/>
            <a:ext cx="1913418" cy="326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1007467" y="183419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34</a:t>
            </a:r>
            <a:endParaRPr lang="cs-CZ" sz="5400" dirty="0">
              <a:solidFill>
                <a:srgbClr val="C00000"/>
              </a:solidFill>
            </a:endParaRPr>
          </a:p>
        </p:txBody>
      </p:sp>
      <p:pic>
        <p:nvPicPr>
          <p:cNvPr id="9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90" y="3212976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38" y="3276772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hlinkClick r:id="rId6" action="ppaction://hlinksldjump"/>
          </p:cNvPr>
          <p:cNvSpPr txBox="1"/>
          <p:nvPr/>
        </p:nvSpPr>
        <p:spPr>
          <a:xfrm>
            <a:off x="860383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33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5" name="TextovéPole 14">
            <a:hlinkClick r:id="rId4" action="ppaction://hlinksldjump"/>
          </p:cNvPr>
          <p:cNvSpPr txBox="1"/>
          <p:nvPr/>
        </p:nvSpPr>
        <p:spPr>
          <a:xfrm>
            <a:off x="6567506" y="2003611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32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6" name="TextovéPole 15">
            <a:hlinkClick r:id="rId4" action="ppaction://hlinksldjump"/>
          </p:cNvPr>
          <p:cNvSpPr txBox="1"/>
          <p:nvPr/>
        </p:nvSpPr>
        <p:spPr>
          <a:xfrm>
            <a:off x="6945446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35</a:t>
            </a:r>
            <a:endParaRPr lang="cs-CZ" sz="5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6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10180"/>
            <a:ext cx="9144000" cy="686818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peciální školy\AppData\Local\Microsoft\Windows\Temporary Internet Files\Content.IE5\BDGFK3AL\MC90044066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71" y="200626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90187" y="1134241"/>
            <a:ext cx="20537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20 – 4 </a:t>
            </a:r>
            <a:endParaRPr lang="cs-CZ" sz="5400" dirty="0"/>
          </a:p>
        </p:txBody>
      </p:sp>
      <p:pic>
        <p:nvPicPr>
          <p:cNvPr id="102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2" y="-10180"/>
            <a:ext cx="1913418" cy="326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1007467" y="183419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26</a:t>
            </a:r>
            <a:endParaRPr lang="cs-CZ" sz="5400" dirty="0">
              <a:solidFill>
                <a:srgbClr val="C00000"/>
              </a:solidFill>
            </a:endParaRPr>
          </a:p>
        </p:txBody>
      </p:sp>
      <p:pic>
        <p:nvPicPr>
          <p:cNvPr id="9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90" y="3212976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38" y="3276772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hlinkClick r:id="rId6" action="ppaction://hlinksldjump"/>
          </p:cNvPr>
          <p:cNvSpPr txBox="1"/>
          <p:nvPr/>
        </p:nvSpPr>
        <p:spPr>
          <a:xfrm>
            <a:off x="860383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16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5" name="TextovéPole 14">
            <a:hlinkClick r:id="rId4" action="ppaction://hlinksldjump"/>
          </p:cNvPr>
          <p:cNvSpPr txBox="1"/>
          <p:nvPr/>
        </p:nvSpPr>
        <p:spPr>
          <a:xfrm>
            <a:off x="6567506" y="2003611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15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6" name="TextovéPole 15">
            <a:hlinkClick r:id="rId4" action="ppaction://hlinksldjump"/>
          </p:cNvPr>
          <p:cNvSpPr txBox="1"/>
          <p:nvPr/>
        </p:nvSpPr>
        <p:spPr>
          <a:xfrm>
            <a:off x="6945446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14</a:t>
            </a:r>
            <a:endParaRPr lang="cs-CZ" sz="5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6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10180"/>
            <a:ext cx="9144000" cy="6868180"/>
          </a:xfrm>
          <a:prstGeom prst="actionButtonBlank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peciální školy\AppData\Local\Microsoft\Windows\Temporary Internet Files\Content.IE5\BDGFK3AL\MC90044066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71" y="200626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90187" y="1134241"/>
            <a:ext cx="20537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90 – 9 </a:t>
            </a:r>
            <a:endParaRPr lang="cs-CZ" sz="5400" dirty="0"/>
          </a:p>
        </p:txBody>
      </p:sp>
      <p:pic>
        <p:nvPicPr>
          <p:cNvPr id="102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2" y="-10180"/>
            <a:ext cx="1913418" cy="326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1007467" y="183419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81</a:t>
            </a:r>
            <a:endParaRPr lang="cs-CZ" sz="5400" dirty="0">
              <a:solidFill>
                <a:srgbClr val="C00000"/>
              </a:solidFill>
            </a:endParaRPr>
          </a:p>
        </p:txBody>
      </p:sp>
      <p:pic>
        <p:nvPicPr>
          <p:cNvPr id="9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90" y="3212976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38" y="3276772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hlinkClick r:id="rId6" action="ppaction://hlinksldjump"/>
          </p:cNvPr>
          <p:cNvSpPr txBox="1"/>
          <p:nvPr/>
        </p:nvSpPr>
        <p:spPr>
          <a:xfrm>
            <a:off x="860383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18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5" name="TextovéPole 14">
            <a:hlinkClick r:id="rId6" action="ppaction://hlinksldjump"/>
          </p:cNvPr>
          <p:cNvSpPr txBox="1"/>
          <p:nvPr/>
        </p:nvSpPr>
        <p:spPr>
          <a:xfrm>
            <a:off x="6567506" y="2003611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82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6" name="TextovéPole 15">
            <a:hlinkClick r:id="rId6" action="ppaction://hlinksldjump"/>
          </p:cNvPr>
          <p:cNvSpPr txBox="1"/>
          <p:nvPr/>
        </p:nvSpPr>
        <p:spPr>
          <a:xfrm>
            <a:off x="6945446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80</a:t>
            </a:r>
            <a:endParaRPr lang="cs-CZ" sz="5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6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10180"/>
            <a:ext cx="9144000" cy="686818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peciální školy\AppData\Local\Microsoft\Windows\Temporary Internet Files\Content.IE5\BDGFK3AL\MC90044066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71" y="200626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90187" y="1134241"/>
            <a:ext cx="20537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80 – 3 </a:t>
            </a:r>
            <a:endParaRPr lang="cs-CZ" sz="5400" dirty="0"/>
          </a:p>
        </p:txBody>
      </p:sp>
      <p:pic>
        <p:nvPicPr>
          <p:cNvPr id="102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2" y="-10180"/>
            <a:ext cx="1913418" cy="326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1007467" y="183419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>
                <a:solidFill>
                  <a:srgbClr val="C00000"/>
                </a:solidFill>
              </a:rPr>
              <a:t>7</a:t>
            </a:r>
            <a:r>
              <a:rPr lang="cs-CZ" sz="5400" dirty="0" smtClean="0">
                <a:solidFill>
                  <a:srgbClr val="C00000"/>
                </a:solidFill>
              </a:rPr>
              <a:t>2</a:t>
            </a:r>
            <a:endParaRPr lang="cs-CZ" sz="5400" dirty="0">
              <a:solidFill>
                <a:srgbClr val="C00000"/>
              </a:solidFill>
            </a:endParaRPr>
          </a:p>
        </p:txBody>
      </p:sp>
      <p:pic>
        <p:nvPicPr>
          <p:cNvPr id="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90" y="3212976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38" y="3276772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hlinkClick r:id="rId4" action="ppaction://hlinksldjump"/>
          </p:cNvPr>
          <p:cNvSpPr txBox="1"/>
          <p:nvPr/>
        </p:nvSpPr>
        <p:spPr>
          <a:xfrm>
            <a:off x="860383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75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5" name="TextovéPole 14">
            <a:hlinkClick r:id="rId6" action="ppaction://hlinksldjump"/>
          </p:cNvPr>
          <p:cNvSpPr txBox="1"/>
          <p:nvPr/>
        </p:nvSpPr>
        <p:spPr>
          <a:xfrm>
            <a:off x="6728096" y="1985649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77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6" name="TextovéPole 15">
            <a:hlinkClick r:id="rId4" action="ppaction://hlinksldjump"/>
          </p:cNvPr>
          <p:cNvSpPr txBox="1"/>
          <p:nvPr/>
        </p:nvSpPr>
        <p:spPr>
          <a:xfrm>
            <a:off x="6945446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76</a:t>
            </a:r>
            <a:endParaRPr lang="cs-CZ" sz="5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6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10180"/>
            <a:ext cx="9144000" cy="6868180"/>
          </a:xfrm>
          <a:prstGeom prst="actionButtonBlank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peciální školy\AppData\Local\Microsoft\Windows\Temporary Internet Files\Content.IE5\BDGFK3AL\MC90044066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71" y="200626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90187" y="1134241"/>
            <a:ext cx="20537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60 – 1 </a:t>
            </a:r>
            <a:endParaRPr lang="cs-CZ" sz="5400" dirty="0"/>
          </a:p>
        </p:txBody>
      </p:sp>
      <p:pic>
        <p:nvPicPr>
          <p:cNvPr id="102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2" y="-10180"/>
            <a:ext cx="1913418" cy="326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1007467" y="183419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62</a:t>
            </a:r>
            <a:endParaRPr lang="cs-CZ" sz="5400" dirty="0">
              <a:solidFill>
                <a:srgbClr val="C00000"/>
              </a:solidFill>
            </a:endParaRPr>
          </a:p>
        </p:txBody>
      </p:sp>
      <p:pic>
        <p:nvPicPr>
          <p:cNvPr id="9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90" y="3212976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38" y="3276772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hlinkClick r:id="rId6" action="ppaction://hlinksldjump"/>
          </p:cNvPr>
          <p:cNvSpPr txBox="1"/>
          <p:nvPr/>
        </p:nvSpPr>
        <p:spPr>
          <a:xfrm>
            <a:off x="860383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59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5" name="TextovéPole 14">
            <a:hlinkClick r:id="rId4" action="ppaction://hlinksldjump"/>
          </p:cNvPr>
          <p:cNvSpPr txBox="1"/>
          <p:nvPr/>
        </p:nvSpPr>
        <p:spPr>
          <a:xfrm>
            <a:off x="6602461" y="2000962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58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6" name="TextovéPole 15">
            <a:hlinkClick r:id="rId4" action="ppaction://hlinksldjump"/>
          </p:cNvPr>
          <p:cNvSpPr txBox="1"/>
          <p:nvPr/>
        </p:nvSpPr>
        <p:spPr>
          <a:xfrm>
            <a:off x="6945446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57</a:t>
            </a:r>
            <a:endParaRPr lang="cs-CZ" sz="5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6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10180"/>
            <a:ext cx="9252520" cy="6967572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peciální školy\AppData\Local\Microsoft\Windows\Temporary Internet Files\Content.IE5\BDGFK3AL\MC90044066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71" y="200626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90187" y="1134241"/>
            <a:ext cx="20537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70 – 5 </a:t>
            </a:r>
            <a:endParaRPr lang="cs-CZ" sz="5400" dirty="0"/>
          </a:p>
        </p:txBody>
      </p:sp>
      <p:pic>
        <p:nvPicPr>
          <p:cNvPr id="102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2" y="-10180"/>
            <a:ext cx="1913418" cy="326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1007467" y="183419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63</a:t>
            </a:r>
            <a:endParaRPr lang="cs-CZ" sz="5400" dirty="0">
              <a:solidFill>
                <a:srgbClr val="C00000"/>
              </a:solidFill>
            </a:endParaRPr>
          </a:p>
        </p:txBody>
      </p:sp>
      <p:pic>
        <p:nvPicPr>
          <p:cNvPr id="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90" y="3212976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38" y="3276772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hlinkClick r:id="rId4" action="ppaction://hlinksldjump"/>
          </p:cNvPr>
          <p:cNvSpPr txBox="1"/>
          <p:nvPr/>
        </p:nvSpPr>
        <p:spPr>
          <a:xfrm>
            <a:off x="860383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64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5" name="TextovéPole 14">
            <a:hlinkClick r:id="rId4" action="ppaction://hlinksldjump"/>
          </p:cNvPr>
          <p:cNvSpPr txBox="1"/>
          <p:nvPr/>
        </p:nvSpPr>
        <p:spPr>
          <a:xfrm>
            <a:off x="6567506" y="2003611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62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6" name="TextovéPole 15">
            <a:hlinkClick r:id="rId6" action="ppaction://hlinksldjump"/>
          </p:cNvPr>
          <p:cNvSpPr txBox="1"/>
          <p:nvPr/>
        </p:nvSpPr>
        <p:spPr>
          <a:xfrm>
            <a:off x="6945446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65</a:t>
            </a:r>
            <a:endParaRPr lang="cs-CZ" sz="5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6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-10180"/>
            <a:ext cx="9144000" cy="6868180"/>
          </a:xfrm>
          <a:prstGeom prst="actionButtonBlank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 descr="C:\Users\Speciální školy\AppData\Local\Microsoft\Windows\Temporary Internet Files\Content.IE5\BDGFK3AL\MC900440666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571" y="2006260"/>
            <a:ext cx="2742857" cy="274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690187" y="1134241"/>
            <a:ext cx="205376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/>
              <a:t>30 – 8 </a:t>
            </a:r>
            <a:endParaRPr lang="cs-CZ" sz="5400" dirty="0"/>
          </a:p>
        </p:txBody>
      </p:sp>
      <p:pic>
        <p:nvPicPr>
          <p:cNvPr id="1029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862" y="-10180"/>
            <a:ext cx="1913418" cy="3261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>
            <a:hlinkClick r:id="rId4" action="ppaction://hlinksldjump"/>
          </p:cNvPr>
          <p:cNvSpPr txBox="1"/>
          <p:nvPr/>
        </p:nvSpPr>
        <p:spPr>
          <a:xfrm>
            <a:off x="1007467" y="183419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21</a:t>
            </a:r>
            <a:endParaRPr lang="cs-CZ" sz="5400" dirty="0">
              <a:solidFill>
                <a:srgbClr val="C00000"/>
              </a:solidFill>
            </a:endParaRPr>
          </a:p>
        </p:txBody>
      </p:sp>
      <p:pic>
        <p:nvPicPr>
          <p:cNvPr id="9" name="Picture 5" descr="C:\Users\Speciální školy\AppData\Local\Microsoft\Windows\Temporary Internet Files\Content.IE5\BDGFK3AL\MC900334380[1].wmf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90" y="3212976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0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Speciální školy\AppData\Local\Microsoft\Windows\Temporary Internet Files\Content.IE5\BDGFK3AL\MC900334380[1].wmf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238" y="3276772"/>
            <a:ext cx="2033279" cy="3465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>
            <a:hlinkClick r:id="rId6" action="ppaction://hlinksldjump"/>
          </p:cNvPr>
          <p:cNvSpPr txBox="1"/>
          <p:nvPr/>
        </p:nvSpPr>
        <p:spPr>
          <a:xfrm>
            <a:off x="860383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>
                <a:solidFill>
                  <a:srgbClr val="C00000"/>
                </a:solidFill>
              </a:rPr>
              <a:t>2</a:t>
            </a:r>
            <a:r>
              <a:rPr lang="cs-CZ" sz="5400" dirty="0" smtClean="0">
                <a:solidFill>
                  <a:srgbClr val="C00000"/>
                </a:solidFill>
              </a:rPr>
              <a:t>2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5" name="TextovéPole 14">
            <a:hlinkClick r:id="rId4" action="ppaction://hlinksldjump"/>
          </p:cNvPr>
          <p:cNvSpPr txBox="1"/>
          <p:nvPr/>
        </p:nvSpPr>
        <p:spPr>
          <a:xfrm>
            <a:off x="6658019" y="2003611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23</a:t>
            </a:r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16" name="TextovéPole 15">
            <a:hlinkClick r:id="rId4" action="ppaction://hlinksldjump"/>
          </p:cNvPr>
          <p:cNvSpPr txBox="1"/>
          <p:nvPr/>
        </p:nvSpPr>
        <p:spPr>
          <a:xfrm>
            <a:off x="6945446" y="5229200"/>
            <a:ext cx="8867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C00000"/>
                </a:solidFill>
              </a:rPr>
              <a:t>24</a:t>
            </a:r>
            <a:endParaRPr lang="cs-CZ" sz="5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26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396536" cy="7173416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Ne, ne zkus to znovu</a:t>
            </a:r>
            <a:endParaRPr lang="cs-CZ" dirty="0"/>
          </a:p>
        </p:txBody>
      </p:sp>
      <p:pic>
        <p:nvPicPr>
          <p:cNvPr id="2050" name="Picture 2" descr="C:\Users\Speciální školy\AppData\Local\Microsoft\Windows\Temporary Internet Files\Content.IE5\AIQ9QEBA\MC90042581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449791"/>
            <a:ext cx="6124328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Zpět nebo Předchozí 2">
            <a:hlinkClick r:id="" action="ppaction://hlinkshowjump?jump=lastslideviewed" highlightClick="1"/>
          </p:cNvPr>
          <p:cNvSpPr/>
          <p:nvPr/>
        </p:nvSpPr>
        <p:spPr>
          <a:xfrm>
            <a:off x="7740352" y="5445224"/>
            <a:ext cx="1042416" cy="1042416"/>
          </a:xfrm>
          <a:prstGeom prst="actionButtonBackPrevious">
            <a:avLst/>
          </a:prstGeom>
          <a:solidFill>
            <a:srgbClr val="FFC00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811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lačítko akce: Vlastní 3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Výtečně, už ti to jde!</a:t>
            </a:r>
            <a:endParaRPr lang="cs-CZ" dirty="0"/>
          </a:p>
        </p:txBody>
      </p:sp>
      <p:pic>
        <p:nvPicPr>
          <p:cNvPr id="3076" name="Picture 4" descr="C:\Users\Speciální školy\AppData\Local\Microsoft\Windows\Temporary Internet Files\Content.IE5\FHHH11MU\MC90043984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340768"/>
            <a:ext cx="8015719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050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Procvičené příklady přepiš do sešitu a ještě jednou je vypočítej.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/>
              <a:t>70 – 8 </a:t>
            </a:r>
          </a:p>
          <a:p>
            <a:pPr marL="0" indent="0" algn="ctr">
              <a:buNone/>
            </a:pPr>
            <a:r>
              <a:rPr lang="cs-CZ" sz="4400" dirty="0" smtClean="0"/>
              <a:t>30 – 6 </a:t>
            </a:r>
          </a:p>
          <a:p>
            <a:pPr marL="0" indent="0" algn="ctr">
              <a:buNone/>
            </a:pPr>
            <a:r>
              <a:rPr lang="cs-CZ" sz="4400" dirty="0" smtClean="0"/>
              <a:t>50 – 2 </a:t>
            </a:r>
          </a:p>
          <a:p>
            <a:pPr marL="0" indent="0" algn="ctr">
              <a:buNone/>
            </a:pPr>
            <a:r>
              <a:rPr lang="cs-CZ" sz="4400" dirty="0" smtClean="0"/>
              <a:t>40 – 7 </a:t>
            </a:r>
          </a:p>
          <a:p>
            <a:pPr marL="0" indent="0" algn="ctr">
              <a:buNone/>
            </a:pPr>
            <a:r>
              <a:rPr lang="cs-CZ" sz="4400" dirty="0" smtClean="0"/>
              <a:t>20 – 4 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400" dirty="0" smtClean="0"/>
              <a:t>90 – 9 </a:t>
            </a:r>
          </a:p>
          <a:p>
            <a:pPr marL="0" indent="0" algn="ctr">
              <a:buNone/>
            </a:pPr>
            <a:r>
              <a:rPr lang="cs-CZ" sz="4400" dirty="0" smtClean="0"/>
              <a:t>80 – 3 </a:t>
            </a:r>
          </a:p>
          <a:p>
            <a:pPr marL="0" indent="0" algn="ctr">
              <a:buNone/>
            </a:pPr>
            <a:r>
              <a:rPr lang="cs-CZ" sz="4400" dirty="0" smtClean="0"/>
              <a:t>60 – 1 </a:t>
            </a:r>
          </a:p>
          <a:p>
            <a:pPr marL="0" indent="0" algn="ctr">
              <a:buNone/>
            </a:pPr>
            <a:r>
              <a:rPr lang="cs-CZ" sz="4400" dirty="0" smtClean="0"/>
              <a:t>70 – 5 </a:t>
            </a:r>
          </a:p>
          <a:p>
            <a:pPr marL="0" indent="0" algn="ctr">
              <a:buNone/>
            </a:pPr>
            <a:r>
              <a:rPr lang="cs-CZ" sz="4400" dirty="0" smtClean="0"/>
              <a:t>30 – 8 </a:t>
            </a:r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1256647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ŘEŠENÍ: Příklad vyznač ve čtvercové síti a vypočítej rozkladem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5150054"/>
              </p:ext>
            </p:extLst>
          </p:nvPr>
        </p:nvGraphicFramePr>
        <p:xfrm>
          <a:off x="1115616" y="1916832"/>
          <a:ext cx="3696070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364088" y="2154813"/>
            <a:ext cx="295232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  80 - 8 = </a:t>
            </a:r>
            <a:r>
              <a:rPr lang="cs-CZ" sz="4400" dirty="0" smtClean="0">
                <a:solidFill>
                  <a:srgbClr val="FF0000"/>
                </a:solidFill>
              </a:rPr>
              <a:t>72</a:t>
            </a:r>
            <a:endParaRPr lang="cs-CZ" sz="4400" dirty="0" smtClean="0"/>
          </a:p>
          <a:p>
            <a:r>
              <a:rPr lang="cs-CZ" sz="4400" dirty="0" smtClean="0">
                <a:solidFill>
                  <a:srgbClr val="FF0000"/>
                </a:solidFill>
              </a:rPr>
              <a:t>70  10</a:t>
            </a:r>
            <a:endParaRPr lang="cs-CZ" sz="4400" dirty="0">
              <a:solidFill>
                <a:srgbClr val="FF0000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5868144" y="2734072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164560" y="2742456"/>
            <a:ext cx="279648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247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cs-CZ" dirty="0" smtClean="0"/>
              <a:t>Příklad vyznač ve čtvercové síti a vypočítej rozkladem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518147"/>
              </p:ext>
            </p:extLst>
          </p:nvPr>
        </p:nvGraphicFramePr>
        <p:xfrm>
          <a:off x="1115616" y="1916832"/>
          <a:ext cx="3696070" cy="3708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  <a:gridCol w="369607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5220072" y="2154813"/>
            <a:ext cx="31683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    60 - 7 = </a:t>
            </a:r>
            <a:r>
              <a:rPr lang="cs-CZ" sz="4400" dirty="0" smtClean="0">
                <a:solidFill>
                  <a:srgbClr val="FF0000"/>
                </a:solidFill>
              </a:rPr>
              <a:t>53</a:t>
            </a:r>
            <a:endParaRPr lang="cs-CZ" sz="4400" dirty="0" smtClean="0"/>
          </a:p>
          <a:p>
            <a:r>
              <a:rPr lang="cs-CZ" sz="4400" dirty="0" smtClean="0">
                <a:solidFill>
                  <a:srgbClr val="FF0000"/>
                </a:solidFill>
              </a:rPr>
              <a:t> 50   3</a:t>
            </a:r>
            <a:endParaRPr lang="cs-CZ" sz="4400" dirty="0">
              <a:solidFill>
                <a:srgbClr val="FF0000"/>
              </a:solidFill>
            </a:endParaRP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5868144" y="2734072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164560" y="2742456"/>
            <a:ext cx="279648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6731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Příklady vypočítej pomocí rozkladu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smtClean="0"/>
              <a:t>     30 – 6 = </a:t>
            </a:r>
            <a:r>
              <a:rPr lang="cs-CZ" sz="4000" dirty="0" smtClean="0">
                <a:solidFill>
                  <a:srgbClr val="FF0000"/>
                </a:solidFill>
              </a:rPr>
              <a:t>24</a:t>
            </a:r>
            <a:r>
              <a:rPr lang="cs-CZ" sz="4000" dirty="0" smtClean="0"/>
              <a:t> </a:t>
            </a:r>
          </a:p>
          <a:p>
            <a:pPr marL="0" indent="0">
              <a:buNone/>
            </a:pPr>
            <a:r>
              <a:rPr lang="cs-CZ" sz="4000" dirty="0" smtClean="0"/>
              <a:t>       </a:t>
            </a:r>
            <a:r>
              <a:rPr lang="cs-CZ" sz="4000" dirty="0" smtClean="0">
                <a:solidFill>
                  <a:srgbClr val="FF0000"/>
                </a:solidFill>
              </a:rPr>
              <a:t>20  10</a:t>
            </a:r>
            <a:endParaRPr lang="cs-CZ" sz="4000" dirty="0"/>
          </a:p>
          <a:p>
            <a:pPr marL="0" indent="0" algn="ctr">
              <a:buNone/>
            </a:pPr>
            <a:r>
              <a:rPr lang="cs-CZ" sz="4000" dirty="0" smtClean="0"/>
              <a:t>     20 – 8 = </a:t>
            </a:r>
            <a:r>
              <a:rPr lang="cs-CZ" sz="4000" dirty="0" smtClean="0">
                <a:solidFill>
                  <a:srgbClr val="FF0000"/>
                </a:solidFill>
              </a:rPr>
              <a:t>12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  </a:t>
            </a:r>
            <a:r>
              <a:rPr lang="cs-CZ" sz="4000" dirty="0" smtClean="0">
                <a:solidFill>
                  <a:srgbClr val="FF0000"/>
                </a:solidFill>
              </a:rPr>
              <a:t>     10  10</a:t>
            </a:r>
            <a:endParaRPr lang="cs-CZ" sz="4000" dirty="0"/>
          </a:p>
          <a:p>
            <a:pPr marL="0" indent="0" algn="ctr">
              <a:buNone/>
            </a:pPr>
            <a:r>
              <a:rPr lang="cs-CZ" sz="4000" dirty="0" smtClean="0"/>
              <a:t>      60 – 5 = </a:t>
            </a:r>
            <a:r>
              <a:rPr lang="cs-CZ" sz="4000" dirty="0" smtClean="0">
                <a:solidFill>
                  <a:srgbClr val="FF0000"/>
                </a:solidFill>
              </a:rPr>
              <a:t>55</a:t>
            </a:r>
          </a:p>
          <a:p>
            <a:pPr marL="0" indent="0">
              <a:buNone/>
            </a:pP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      50  10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smtClean="0"/>
              <a:t>    40 – 7 = </a:t>
            </a:r>
            <a:r>
              <a:rPr lang="cs-CZ" sz="4000" dirty="0" smtClean="0">
                <a:solidFill>
                  <a:srgbClr val="FF0000"/>
                </a:solidFill>
              </a:rPr>
              <a:t>33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/>
              <a:t>      </a:t>
            </a:r>
            <a:r>
              <a:rPr lang="cs-CZ" sz="4000" dirty="0" smtClean="0">
                <a:solidFill>
                  <a:srgbClr val="FF0000"/>
                </a:solidFill>
              </a:rPr>
              <a:t>30  10</a:t>
            </a:r>
            <a:endParaRPr lang="cs-CZ" sz="4000" dirty="0"/>
          </a:p>
          <a:p>
            <a:pPr marL="0" indent="0" algn="ctr">
              <a:buNone/>
            </a:pPr>
            <a:r>
              <a:rPr lang="cs-CZ" sz="4000" dirty="0" smtClean="0"/>
              <a:t>     50 – 2 = </a:t>
            </a:r>
            <a:r>
              <a:rPr lang="cs-CZ" sz="4000" dirty="0" smtClean="0">
                <a:solidFill>
                  <a:srgbClr val="FF0000"/>
                </a:solidFill>
              </a:rPr>
              <a:t>48</a:t>
            </a:r>
            <a:endParaRPr lang="cs-CZ" sz="4000" dirty="0" smtClean="0"/>
          </a:p>
          <a:p>
            <a:pPr marL="0" indent="0">
              <a:buNone/>
            </a:pPr>
            <a:r>
              <a:rPr lang="cs-CZ" sz="4000" dirty="0" smtClean="0">
                <a:solidFill>
                  <a:srgbClr val="FF0000"/>
                </a:solidFill>
              </a:rPr>
              <a:t>      40  10</a:t>
            </a:r>
            <a:endParaRPr lang="cs-CZ" sz="4000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cs-CZ" sz="4000" dirty="0" smtClean="0"/>
              <a:t>    80 – 4 = </a:t>
            </a:r>
            <a:r>
              <a:rPr lang="cs-CZ" sz="4000" dirty="0" smtClean="0">
                <a:solidFill>
                  <a:srgbClr val="FF0000"/>
                </a:solidFill>
              </a:rPr>
              <a:t>76</a:t>
            </a:r>
          </a:p>
          <a:p>
            <a:pPr marL="0" indent="0">
              <a:buNone/>
            </a:pPr>
            <a:r>
              <a:rPr lang="cs-CZ" sz="4000" dirty="0">
                <a:solidFill>
                  <a:srgbClr val="FF0000"/>
                </a:solidFill>
              </a:rPr>
              <a:t> </a:t>
            </a:r>
            <a:r>
              <a:rPr lang="cs-CZ" sz="4000" dirty="0" smtClean="0">
                <a:solidFill>
                  <a:srgbClr val="FF0000"/>
                </a:solidFill>
              </a:rPr>
              <a:t>     70  10</a:t>
            </a:r>
            <a:endParaRPr lang="cs-CZ" sz="4000" dirty="0"/>
          </a:p>
        </p:txBody>
      </p:sp>
      <p:cxnSp>
        <p:nvCxnSpPr>
          <p:cNvPr id="5" name="Přímá spojnice 4"/>
          <p:cNvCxnSpPr/>
          <p:nvPr/>
        </p:nvCxnSpPr>
        <p:spPr>
          <a:xfrm flipH="1">
            <a:off x="1639392" y="2128664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1927424" y="2137048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5796136" y="5060900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6084168" y="5069284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>
            <a:off x="5796136" y="3584972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6084168" y="3593356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1656160" y="5060900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H="1">
            <a:off x="1639392" y="3636640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1927424" y="3645024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H="1">
            <a:off x="5796136" y="2153816"/>
            <a:ext cx="28803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6084168" y="2162200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1945284" y="5060900"/>
            <a:ext cx="288032" cy="279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858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Vypočítej slovní úlohu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/>
              <a:t>Iva měla 40 Kč. Za 3 Kč si koupila sešit.</a:t>
            </a:r>
          </a:p>
          <a:p>
            <a:pPr marL="0" indent="0">
              <a:buNone/>
            </a:pPr>
            <a:r>
              <a:rPr lang="cs-CZ" sz="4000" dirty="0" smtClean="0"/>
              <a:t>Kolik korun Ivě zůstalo?</a:t>
            </a:r>
          </a:p>
          <a:p>
            <a:pPr marL="0" indent="0">
              <a:buNone/>
            </a:pPr>
            <a:r>
              <a:rPr lang="cs-CZ" sz="4000" dirty="0" smtClean="0"/>
              <a:t> </a:t>
            </a:r>
            <a:r>
              <a:rPr lang="cs-CZ" sz="4000" u="sng" dirty="0" smtClean="0"/>
              <a:t>Výpočet:</a:t>
            </a:r>
            <a:r>
              <a:rPr lang="cs-CZ" sz="4000" dirty="0" smtClean="0"/>
              <a:t>      </a:t>
            </a:r>
            <a:r>
              <a:rPr lang="cs-CZ" sz="4000" dirty="0" smtClean="0">
                <a:solidFill>
                  <a:srgbClr val="FF0000"/>
                </a:solidFill>
              </a:rPr>
              <a:t>40 – 3 = 37</a:t>
            </a:r>
            <a:endParaRPr lang="cs-CZ" sz="4000" dirty="0"/>
          </a:p>
          <a:p>
            <a:pPr marL="0" indent="0">
              <a:buNone/>
            </a:pPr>
            <a:r>
              <a:rPr lang="cs-CZ" sz="4000" dirty="0" smtClean="0"/>
              <a:t>                    </a:t>
            </a:r>
            <a:r>
              <a:rPr lang="cs-CZ" sz="4000" dirty="0" smtClean="0">
                <a:solidFill>
                  <a:srgbClr val="FF0000"/>
                </a:solidFill>
              </a:rPr>
              <a:t>30  10</a:t>
            </a:r>
            <a:endParaRPr lang="cs-CZ" sz="4000" dirty="0" smtClean="0"/>
          </a:p>
          <a:p>
            <a:pPr marL="0" indent="0">
              <a:buNone/>
            </a:pPr>
            <a:endParaRPr lang="cs-CZ" sz="4000" u="sng" dirty="0"/>
          </a:p>
          <a:p>
            <a:pPr marL="0" indent="0">
              <a:buNone/>
            </a:pPr>
            <a:r>
              <a:rPr lang="cs-CZ" sz="4000" u="sng" dirty="0" smtClean="0"/>
              <a:t>Odpověď:</a:t>
            </a:r>
            <a:r>
              <a:rPr lang="cs-CZ" sz="4000" dirty="0" smtClean="0"/>
              <a:t> Ivě zůstalo </a:t>
            </a:r>
            <a:r>
              <a:rPr lang="cs-CZ" sz="4000" u="sng" dirty="0" smtClean="0">
                <a:solidFill>
                  <a:srgbClr val="FF0000"/>
                </a:solidFill>
              </a:rPr>
              <a:t>37</a:t>
            </a:r>
            <a:r>
              <a:rPr lang="cs-CZ" sz="4000" dirty="0" smtClean="0"/>
              <a:t> korun.</a:t>
            </a:r>
            <a:endParaRPr lang="cs-CZ" sz="4000" u="sng" dirty="0"/>
          </a:p>
        </p:txBody>
      </p:sp>
      <p:cxnSp>
        <p:nvCxnSpPr>
          <p:cNvPr id="9" name="Přímá spojnice 8"/>
          <p:cNvCxnSpPr/>
          <p:nvPr/>
        </p:nvCxnSpPr>
        <p:spPr>
          <a:xfrm flipH="1">
            <a:off x="3147642" y="3643389"/>
            <a:ext cx="288032" cy="288032"/>
          </a:xfrm>
          <a:prstGeom prst="line">
            <a:avLst/>
          </a:prstGeom>
          <a:ln>
            <a:solidFill>
              <a:schemeClr val="tx1"/>
            </a:solidFill>
            <a:headEnd w="lg" len="lg"/>
            <a:tailEnd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3471392" y="3643389"/>
            <a:ext cx="257572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5560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cs-CZ" dirty="0" smtClean="0"/>
              <a:t>Přiřaď správný výsledek k příkladu.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60 – 5 =           74</a:t>
            </a:r>
          </a:p>
          <a:p>
            <a:pPr marL="0" indent="0">
              <a:buNone/>
            </a:pPr>
            <a:r>
              <a:rPr lang="cs-CZ" sz="4400" dirty="0" smtClean="0"/>
              <a:t>20 – 7 =           28</a:t>
            </a:r>
          </a:p>
          <a:p>
            <a:pPr marL="0" indent="0">
              <a:buNone/>
            </a:pPr>
            <a:r>
              <a:rPr lang="cs-CZ" sz="4400" dirty="0" smtClean="0"/>
              <a:t>80 – 6 =           55</a:t>
            </a:r>
          </a:p>
          <a:p>
            <a:pPr marL="0" indent="0">
              <a:buNone/>
            </a:pPr>
            <a:r>
              <a:rPr lang="cs-CZ" sz="4400" dirty="0" smtClean="0"/>
              <a:t>50 – 4 =           13</a:t>
            </a:r>
          </a:p>
          <a:p>
            <a:pPr marL="0" indent="0">
              <a:buNone/>
            </a:pPr>
            <a:r>
              <a:rPr lang="cs-CZ" sz="4400" dirty="0" smtClean="0"/>
              <a:t>30 – 2 =           46</a:t>
            </a:r>
            <a:endParaRPr lang="cs-CZ" sz="4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6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70 – 3 =           25</a:t>
            </a:r>
          </a:p>
          <a:p>
            <a:pPr marL="0" indent="0">
              <a:buNone/>
            </a:pPr>
            <a:r>
              <a:rPr lang="cs-CZ" sz="4400" dirty="0" smtClean="0"/>
              <a:t>40 – 8 =           86</a:t>
            </a:r>
          </a:p>
          <a:p>
            <a:pPr marL="0" indent="0">
              <a:buNone/>
            </a:pPr>
            <a:r>
              <a:rPr lang="cs-CZ" sz="4400" dirty="0" smtClean="0"/>
              <a:t>30 – 5 =           67</a:t>
            </a:r>
          </a:p>
          <a:p>
            <a:pPr marL="0" indent="0">
              <a:buNone/>
            </a:pPr>
            <a:r>
              <a:rPr lang="cs-CZ" sz="4400" dirty="0" smtClean="0"/>
              <a:t>90 – 4 =           73</a:t>
            </a:r>
          </a:p>
          <a:p>
            <a:pPr marL="0" indent="0">
              <a:buNone/>
            </a:pPr>
            <a:r>
              <a:rPr lang="cs-CZ" sz="4400" dirty="0" smtClean="0"/>
              <a:t>80 – 7 =           32</a:t>
            </a:r>
            <a:endParaRPr lang="cs-CZ" sz="4400" dirty="0"/>
          </a:p>
        </p:txBody>
      </p:sp>
      <p:cxnSp>
        <p:nvCxnSpPr>
          <p:cNvPr id="6" name="Přímá spojnice se šipkou 5"/>
          <p:cNvCxnSpPr/>
          <p:nvPr/>
        </p:nvCxnSpPr>
        <p:spPr>
          <a:xfrm flipH="1">
            <a:off x="2339752" y="1988840"/>
            <a:ext cx="1368152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H="1">
            <a:off x="2339752" y="2816932"/>
            <a:ext cx="1368152" cy="2412268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2339752" y="1988840"/>
            <a:ext cx="1368152" cy="1656184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 flipV="1">
            <a:off x="2339752" y="2816932"/>
            <a:ext cx="1368152" cy="162018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 flipV="1">
            <a:off x="2339752" y="4437112"/>
            <a:ext cx="1368152" cy="792088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se šipkou 16"/>
          <p:cNvCxnSpPr/>
          <p:nvPr/>
        </p:nvCxnSpPr>
        <p:spPr>
          <a:xfrm flipH="1">
            <a:off x="6516216" y="1988840"/>
            <a:ext cx="1368152" cy="16381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H="1">
            <a:off x="6516216" y="2807931"/>
            <a:ext cx="1368152" cy="162918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H="1" flipV="1">
            <a:off x="6516216" y="1988840"/>
            <a:ext cx="1368152" cy="1633681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se šipkou 23"/>
          <p:cNvCxnSpPr/>
          <p:nvPr/>
        </p:nvCxnSpPr>
        <p:spPr>
          <a:xfrm flipH="1">
            <a:off x="6516216" y="4437112"/>
            <a:ext cx="1368152" cy="79208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H="1" flipV="1">
            <a:off x="6516216" y="2816932"/>
            <a:ext cx="1368152" cy="2412268"/>
          </a:xfrm>
          <a:prstGeom prst="straightConnector1">
            <a:avLst/>
          </a:prstGeom>
          <a:ln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8642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548680"/>
            <a:ext cx="38229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Zdroje: Galerie </a:t>
            </a:r>
            <a:r>
              <a:rPr lang="cs-CZ" dirty="0"/>
              <a:t>M</a:t>
            </a:r>
            <a:r>
              <a:rPr lang="cs-CZ" dirty="0" smtClean="0"/>
              <a:t>icrosoft Office-Klipart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758321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670</Words>
  <Application>Microsoft Office PowerPoint</Application>
  <PresentationFormat>Předvádění na obrazovce (4:3)</PresentationFormat>
  <Paragraphs>165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Motiv systému Office</vt:lpstr>
      <vt:lpstr>Prezentace aplikace PowerPoint</vt:lpstr>
      <vt:lpstr>Prezentace aplikace PowerPoint</vt:lpstr>
      <vt:lpstr>Odčítání jednotek s přechodem 10</vt:lpstr>
      <vt:lpstr>Příklad vyznač ve čtvercové síti a vypočítej rozkladem</vt:lpstr>
      <vt:lpstr>Příklad vyznač ve čtvercové síti a vypočítej rozkladem</vt:lpstr>
      <vt:lpstr>Příklady vypočítej pomocí rozkladu</vt:lpstr>
      <vt:lpstr>Vypočítej slovní úlohu</vt:lpstr>
      <vt:lpstr>Přiřaď správný výsledek k příkladu.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Ne, ne zkus to znovu</vt:lpstr>
      <vt:lpstr>Výtečně, už ti to jde!</vt:lpstr>
      <vt:lpstr>Procvičené příklady přepiš do sešitu a ještě jednou je vypočítej.</vt:lpstr>
      <vt:lpstr>ŘEŠENÍ: Příklad vyznač ve čtvercové síti a vypočítej rozkladem</vt:lpstr>
      <vt:lpstr>Příklad vyznač ve čtvercové síti a vypočítej rozkladem</vt:lpstr>
      <vt:lpstr>Příklady vypočítej pomocí rozkladu</vt:lpstr>
      <vt:lpstr>Vypočítej slovní úlohu</vt:lpstr>
      <vt:lpstr>Přiřaď správný výsledek k příkladu.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Speciální školy</dc:creator>
  <cp:lastModifiedBy>Speciální školy</cp:lastModifiedBy>
  <cp:revision>17</cp:revision>
  <dcterms:created xsi:type="dcterms:W3CDTF">2013-01-31T13:52:48Z</dcterms:created>
  <dcterms:modified xsi:type="dcterms:W3CDTF">2013-03-12T12:01:56Z</dcterms:modified>
</cp:coreProperties>
</file>