
<file path=[Content_Types].xml><?xml version="1.0" encoding="utf-8"?>
<Types xmlns="http://schemas.openxmlformats.org/package/2006/content-types">
  <Default Extension="emf" ContentType="image/x-emf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84" r:id="rId4"/>
    <p:sldId id="260" r:id="rId5"/>
    <p:sldId id="261" r:id="rId6"/>
    <p:sldId id="262" r:id="rId7"/>
    <p:sldId id="263" r:id="rId8"/>
    <p:sldId id="285" r:id="rId9"/>
    <p:sldId id="264" r:id="rId10"/>
    <p:sldId id="286" r:id="rId11"/>
    <p:sldId id="288" r:id="rId12"/>
    <p:sldId id="289" r:id="rId13"/>
    <p:sldId id="287" r:id="rId14"/>
    <p:sldId id="290" r:id="rId15"/>
    <p:sldId id="291" r:id="rId16"/>
    <p:sldId id="292" r:id="rId17"/>
    <p:sldId id="293" r:id="rId18"/>
    <p:sldId id="294" r:id="rId19"/>
    <p:sldId id="296" r:id="rId20"/>
    <p:sldId id="275" r:id="rId21"/>
    <p:sldId id="276" r:id="rId22"/>
    <p:sldId id="277" r:id="rId23"/>
    <p:sldId id="297" r:id="rId24"/>
    <p:sldId id="298" r:id="rId25"/>
    <p:sldId id="299" r:id="rId26"/>
    <p:sldId id="300" r:id="rId27"/>
    <p:sldId id="301" r:id="rId28"/>
    <p:sldId id="302" r:id="rId29"/>
    <p:sldId id="283" r:id="rId3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CE835D-87CE-4643-BBE4-E4815E514890}" type="datetimeFigureOut">
              <a:rPr lang="cs-CZ" smtClean="0"/>
              <a:t>12.3.2013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F23661-EAE9-46FC-9A09-617B5B0DDA2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0001965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CE835D-87CE-4643-BBE4-E4815E514890}" type="datetimeFigureOut">
              <a:rPr lang="cs-CZ" smtClean="0"/>
              <a:t>12.3.2013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F23661-EAE9-46FC-9A09-617B5B0DDA2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882822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CE835D-87CE-4643-BBE4-E4815E514890}" type="datetimeFigureOut">
              <a:rPr lang="cs-CZ" smtClean="0"/>
              <a:t>12.3.2013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F23661-EAE9-46FC-9A09-617B5B0DDA2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1702609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CE835D-87CE-4643-BBE4-E4815E514890}" type="datetimeFigureOut">
              <a:rPr lang="cs-CZ" smtClean="0"/>
              <a:t>12.3.2013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F23661-EAE9-46FC-9A09-617B5B0DDA2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8563051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CE835D-87CE-4643-BBE4-E4815E514890}" type="datetimeFigureOut">
              <a:rPr lang="cs-CZ" smtClean="0"/>
              <a:t>12.3.2013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F23661-EAE9-46FC-9A09-617B5B0DDA2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60715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CE835D-87CE-4643-BBE4-E4815E514890}" type="datetimeFigureOut">
              <a:rPr lang="cs-CZ" smtClean="0"/>
              <a:t>12.3.2013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F23661-EAE9-46FC-9A09-617B5B0DDA2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4341320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CE835D-87CE-4643-BBE4-E4815E514890}" type="datetimeFigureOut">
              <a:rPr lang="cs-CZ" smtClean="0"/>
              <a:t>12.3.2013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F23661-EAE9-46FC-9A09-617B5B0DDA2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8286307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CE835D-87CE-4643-BBE4-E4815E514890}" type="datetimeFigureOut">
              <a:rPr lang="cs-CZ" smtClean="0"/>
              <a:t>12.3.2013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F23661-EAE9-46FC-9A09-617B5B0DDA2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7751103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CE835D-87CE-4643-BBE4-E4815E514890}" type="datetimeFigureOut">
              <a:rPr lang="cs-CZ" smtClean="0"/>
              <a:t>12.3.2013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F23661-EAE9-46FC-9A09-617B5B0DDA2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2856704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CE835D-87CE-4643-BBE4-E4815E514890}" type="datetimeFigureOut">
              <a:rPr lang="cs-CZ" smtClean="0"/>
              <a:t>12.3.2013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F23661-EAE9-46FC-9A09-617B5B0DDA2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2379182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CE835D-87CE-4643-BBE4-E4815E514890}" type="datetimeFigureOut">
              <a:rPr lang="cs-CZ" smtClean="0"/>
              <a:t>12.3.2013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F23661-EAE9-46FC-9A09-617B5B0DDA2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3107389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0CE835D-87CE-4643-BBE4-E4815E514890}" type="datetimeFigureOut">
              <a:rPr lang="cs-CZ" smtClean="0"/>
              <a:t>12.3.2013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EF23661-EAE9-46FC-9A09-617B5B0DDA2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729484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" Target="slide11.xml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6.xml"/><Relationship Id="rId5" Type="http://schemas.openxmlformats.org/officeDocument/2006/relationships/slide" Target="slide20.xml"/><Relationship Id="rId4" Type="http://schemas.openxmlformats.org/officeDocument/2006/relationships/image" Target="../media/image3.wmf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" Target="slide20.xml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6.xml"/><Relationship Id="rId5" Type="http://schemas.openxmlformats.org/officeDocument/2006/relationships/slide" Target="slide12.xml"/><Relationship Id="rId4" Type="http://schemas.openxmlformats.org/officeDocument/2006/relationships/image" Target="../media/image3.wmf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" Target="slide20.xml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6.xml"/><Relationship Id="rId5" Type="http://schemas.openxmlformats.org/officeDocument/2006/relationships/slide" Target="slide13.xml"/><Relationship Id="rId4" Type="http://schemas.openxmlformats.org/officeDocument/2006/relationships/image" Target="../media/image3.wmf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" Target="slide20.xml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6.xml"/><Relationship Id="rId5" Type="http://schemas.openxmlformats.org/officeDocument/2006/relationships/slide" Target="slide14.xml"/><Relationship Id="rId4" Type="http://schemas.openxmlformats.org/officeDocument/2006/relationships/image" Target="../media/image3.wmf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" Target="slide15.xml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6.xml"/><Relationship Id="rId5" Type="http://schemas.openxmlformats.org/officeDocument/2006/relationships/slide" Target="slide20.xml"/><Relationship Id="rId4" Type="http://schemas.openxmlformats.org/officeDocument/2006/relationships/image" Target="../media/image3.wmf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" Target="slide20.xml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6.xml"/><Relationship Id="rId5" Type="http://schemas.openxmlformats.org/officeDocument/2006/relationships/slide" Target="slide16.xml"/><Relationship Id="rId4" Type="http://schemas.openxmlformats.org/officeDocument/2006/relationships/image" Target="../media/image3.wmf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" Target="slide20.xml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6.xml"/><Relationship Id="rId5" Type="http://schemas.openxmlformats.org/officeDocument/2006/relationships/slide" Target="slide17.xml"/><Relationship Id="rId4" Type="http://schemas.openxmlformats.org/officeDocument/2006/relationships/image" Target="../media/image3.wmf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" Target="slide20.xml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6.xml"/><Relationship Id="rId5" Type="http://schemas.openxmlformats.org/officeDocument/2006/relationships/slide" Target="slide18.xml"/><Relationship Id="rId4" Type="http://schemas.openxmlformats.org/officeDocument/2006/relationships/image" Target="../media/image3.wmf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" Target="slide20.xml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6.xml"/><Relationship Id="rId5" Type="http://schemas.openxmlformats.org/officeDocument/2006/relationships/slide" Target="slide19.xml"/><Relationship Id="rId4" Type="http://schemas.openxmlformats.org/officeDocument/2006/relationships/image" Target="../media/image3.wmf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slide" Target="slide21.xml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6.xml"/><Relationship Id="rId5" Type="http://schemas.openxmlformats.org/officeDocument/2006/relationships/slide" Target="slide20.xml"/><Relationship Id="rId4" Type="http://schemas.openxmlformats.org/officeDocument/2006/relationships/image" Target="../media/image3.wmf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6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6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15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4509120"/>
            <a:ext cx="3098800" cy="1092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73119160"/>
              </p:ext>
            </p:extLst>
          </p:nvPr>
        </p:nvGraphicFramePr>
        <p:xfrm>
          <a:off x="1489224" y="1034400"/>
          <a:ext cx="6096000" cy="34747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09600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Základní</a:t>
                      </a:r>
                      <a:r>
                        <a:rPr lang="cs-CZ" sz="2400" baseline="0" dirty="0" smtClean="0"/>
                        <a:t> škola a Mateřská škola, Jilemnice, Komenského 103, příspěvková organizace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Autor: Mgr.</a:t>
                      </a:r>
                      <a:r>
                        <a:rPr lang="cs-CZ" sz="2400" baseline="0" dirty="0" smtClean="0"/>
                        <a:t> Irena </a:t>
                      </a:r>
                      <a:r>
                        <a:rPr lang="cs-CZ" sz="2400" baseline="0" dirty="0" err="1" smtClean="0"/>
                        <a:t>Pohořalá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Název: VY_32_INOVACE_1B_16_ODČÍTÁNÍ</a:t>
                      </a:r>
                      <a:r>
                        <a:rPr lang="cs-CZ" sz="2400" baseline="0" dirty="0" smtClean="0"/>
                        <a:t> JEDNOTEK S PŘECHODEM DESÍTEK II.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Téma: Odčítání jednotek s přechodem 10 II.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Datum tvorby</a:t>
                      </a:r>
                      <a:r>
                        <a:rPr lang="cs-CZ" sz="2400" smtClean="0"/>
                        <a:t>: listopad 2012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Číslo projektu: OP VK 1.4 70839921</a:t>
                      </a:r>
                      <a:endParaRPr lang="cs-CZ" sz="2400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0285618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68461162"/>
              </p:ext>
            </p:extLst>
          </p:nvPr>
        </p:nvGraphicFramePr>
        <p:xfrm>
          <a:off x="827584" y="332656"/>
          <a:ext cx="7560840" cy="58674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808312"/>
                <a:gridCol w="4752528"/>
              </a:tblGrid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Anotace: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 je určena k osvojení a procvičování odčítání jednotek s přechodem desítek</a:t>
                      </a:r>
                    </a:p>
                    <a:p>
                      <a:r>
                        <a:rPr lang="cs-CZ" dirty="0" smtClean="0"/>
                        <a:t>Prezentace je určena žákům</a:t>
                      </a:r>
                      <a:r>
                        <a:rPr lang="cs-CZ" baseline="0" dirty="0" smtClean="0"/>
                        <a:t> 4.ročníku ZŠ praktické</a:t>
                      </a:r>
                      <a:endParaRPr lang="cs-CZ" dirty="0" smtClean="0"/>
                    </a:p>
                    <a:p>
                      <a:r>
                        <a:rPr lang="cs-CZ" dirty="0" smtClean="0"/>
                        <a:t>Snímek</a:t>
                      </a:r>
                      <a:r>
                        <a:rPr lang="cs-CZ" baseline="0" dirty="0" smtClean="0"/>
                        <a:t> č. 3 - slouží k vyvození principu odčítání jednotek s přechodem desítek pomocí rozkladu</a:t>
                      </a:r>
                    </a:p>
                    <a:p>
                      <a:r>
                        <a:rPr lang="cs-CZ" dirty="0" smtClean="0"/>
                        <a:t>Snímek č.4 a č.5 - žáci odčítají rozkladem s oporou znázornění ve čtvercové síti</a:t>
                      </a:r>
                    </a:p>
                    <a:p>
                      <a:r>
                        <a:rPr lang="cs-CZ" dirty="0" smtClean="0"/>
                        <a:t>Snímek č. 6 – č. 8 - žáci pracují perem na interaktivní tabuli a odčítají za</a:t>
                      </a:r>
                      <a:r>
                        <a:rPr lang="cs-CZ" baseline="0" dirty="0" smtClean="0"/>
                        <a:t> pomocí rozkladu</a:t>
                      </a:r>
                    </a:p>
                    <a:p>
                      <a:r>
                        <a:rPr lang="cs-CZ" baseline="0" dirty="0" smtClean="0"/>
                        <a:t>Snímek č. 9 – za pomoci interaktivního pera žáci doplňují čísla do řetězů</a:t>
                      </a:r>
                    </a:p>
                    <a:p>
                      <a:r>
                        <a:rPr lang="cs-CZ" baseline="0" dirty="0" smtClean="0"/>
                        <a:t>Snímek č. 10 - č. 19-procvičování odčítání formou testu</a:t>
                      </a:r>
                    </a:p>
                    <a:p>
                      <a:r>
                        <a:rPr lang="cs-CZ" baseline="0" dirty="0" smtClean="0"/>
                        <a:t>Snímek č. 22 – přepis procvičených příkladů do sešitu a jejich počítání</a:t>
                      </a:r>
                    </a:p>
                    <a:p>
                      <a:r>
                        <a:rPr lang="cs-CZ" baseline="0" dirty="0" smtClean="0"/>
                        <a:t>Snímek č. 23 – č. 28 - řešení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Druh učebního materiálu: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Stupeň a typ vzdělání: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1. stupeň, 2. období,  pro žáky s LMP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Cílová skupina: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10 let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8422301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txBody>
          <a:bodyPr/>
          <a:lstStyle/>
          <a:p>
            <a:r>
              <a:rPr lang="cs-CZ" dirty="0" smtClean="0"/>
              <a:t>Odčítání jednotek s přechodem 10.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755576" y="1844824"/>
            <a:ext cx="1879041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>
                <a:solidFill>
                  <a:schemeClr val="accent6">
                    <a:lumMod val="50000"/>
                  </a:schemeClr>
                </a:solidFill>
              </a:rPr>
              <a:t>54 </a:t>
            </a:r>
            <a:r>
              <a:rPr lang="cs-CZ" sz="4400" dirty="0" smtClean="0"/>
              <a:t>- 7 =</a:t>
            </a:r>
            <a:endParaRPr lang="cs-CZ" sz="4400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632254" y="1844823"/>
            <a:ext cx="75533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>
                <a:solidFill>
                  <a:schemeClr val="accent6">
                    <a:lumMod val="50000"/>
                  </a:schemeClr>
                </a:solidFill>
              </a:rPr>
              <a:t>50</a:t>
            </a:r>
            <a:endParaRPr lang="cs-CZ" sz="4400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465783" y="2614265"/>
            <a:ext cx="101181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>
                <a:solidFill>
                  <a:schemeClr val="accent6">
                    <a:lumMod val="50000"/>
                  </a:schemeClr>
                </a:solidFill>
              </a:rPr>
              <a:t>4  </a:t>
            </a:r>
            <a:r>
              <a:rPr lang="cs-CZ" sz="4400" dirty="0">
                <a:solidFill>
                  <a:srgbClr val="7030A0"/>
                </a:solidFill>
              </a:rPr>
              <a:t>3</a:t>
            </a:r>
            <a:endParaRPr lang="cs-CZ" sz="4400" dirty="0">
              <a:solidFill>
                <a:schemeClr val="accent6">
                  <a:lumMod val="50000"/>
                </a:schemeClr>
              </a:solidFill>
            </a:endParaRPr>
          </a:p>
        </p:txBody>
      </p:sp>
      <p:cxnSp>
        <p:nvCxnSpPr>
          <p:cNvPr id="9" name="Přímá spojnice 8"/>
          <p:cNvCxnSpPr/>
          <p:nvPr/>
        </p:nvCxnSpPr>
        <p:spPr>
          <a:xfrm>
            <a:off x="1943708" y="2470248"/>
            <a:ext cx="216024" cy="28803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 flipH="1">
            <a:off x="1727684" y="2470248"/>
            <a:ext cx="216024" cy="28803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Volný tvar 12"/>
          <p:cNvSpPr/>
          <p:nvPr/>
        </p:nvSpPr>
        <p:spPr>
          <a:xfrm>
            <a:off x="708392" y="1866082"/>
            <a:ext cx="1279246" cy="1472423"/>
          </a:xfrm>
          <a:custGeom>
            <a:avLst/>
            <a:gdLst>
              <a:gd name="connsiteX0" fmla="*/ 164444 w 1279246"/>
              <a:gd name="connsiteY0" fmla="*/ 87409 h 1472423"/>
              <a:gd name="connsiteX1" fmla="*/ 704772 w 1279246"/>
              <a:gd name="connsiteY1" fmla="*/ 73554 h 1472423"/>
              <a:gd name="connsiteX2" fmla="*/ 1245099 w 1279246"/>
              <a:gd name="connsiteY2" fmla="*/ 821700 h 1472423"/>
              <a:gd name="connsiteX3" fmla="*/ 1189681 w 1279246"/>
              <a:gd name="connsiteY3" fmla="*/ 1334318 h 1472423"/>
              <a:gd name="connsiteX4" fmla="*/ 912590 w 1279246"/>
              <a:gd name="connsiteY4" fmla="*/ 1417445 h 1472423"/>
              <a:gd name="connsiteX5" fmla="*/ 53608 w 1279246"/>
              <a:gd name="connsiteY5" fmla="*/ 600027 h 1472423"/>
              <a:gd name="connsiteX6" fmla="*/ 164444 w 1279246"/>
              <a:gd name="connsiteY6" fmla="*/ 87409 h 147242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79246" h="1472423">
                <a:moveTo>
                  <a:pt x="164444" y="87409"/>
                </a:moveTo>
                <a:cubicBezTo>
                  <a:pt x="272971" y="-337"/>
                  <a:pt x="524663" y="-48828"/>
                  <a:pt x="704772" y="73554"/>
                </a:cubicBezTo>
                <a:cubicBezTo>
                  <a:pt x="884881" y="195936"/>
                  <a:pt x="1164281" y="611573"/>
                  <a:pt x="1245099" y="821700"/>
                </a:cubicBezTo>
                <a:cubicBezTo>
                  <a:pt x="1325917" y="1031827"/>
                  <a:pt x="1245099" y="1235027"/>
                  <a:pt x="1189681" y="1334318"/>
                </a:cubicBezTo>
                <a:cubicBezTo>
                  <a:pt x="1134263" y="1433609"/>
                  <a:pt x="1101935" y="1539827"/>
                  <a:pt x="912590" y="1417445"/>
                </a:cubicBezTo>
                <a:cubicBezTo>
                  <a:pt x="723245" y="1295063"/>
                  <a:pt x="182917" y="819391"/>
                  <a:pt x="53608" y="600027"/>
                </a:cubicBezTo>
                <a:cubicBezTo>
                  <a:pt x="-75701" y="380663"/>
                  <a:pt x="55917" y="175155"/>
                  <a:pt x="164444" y="87409"/>
                </a:cubicBezTo>
                <a:close/>
              </a:path>
            </a:pathLst>
          </a:custGeom>
          <a:noFill/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TextovéPole 13"/>
          <p:cNvSpPr txBox="1"/>
          <p:nvPr/>
        </p:nvSpPr>
        <p:spPr>
          <a:xfrm>
            <a:off x="107504" y="3355556"/>
            <a:ext cx="587218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/>
              <a:t>č</a:t>
            </a:r>
            <a:r>
              <a:rPr lang="cs-CZ" sz="4400" dirty="0" smtClean="0"/>
              <a:t>íslo 7 rozložíme na </a:t>
            </a:r>
            <a:r>
              <a:rPr lang="cs-CZ" sz="4400" dirty="0" smtClean="0">
                <a:solidFill>
                  <a:schemeClr val="accent6">
                    <a:lumMod val="50000"/>
                  </a:schemeClr>
                </a:solidFill>
              </a:rPr>
              <a:t>4 </a:t>
            </a:r>
            <a:r>
              <a:rPr lang="cs-CZ" sz="4400" dirty="0" smtClean="0"/>
              <a:t>a </a:t>
            </a:r>
            <a:r>
              <a:rPr lang="cs-CZ" sz="4400" dirty="0">
                <a:solidFill>
                  <a:srgbClr val="7030A0"/>
                </a:solidFill>
              </a:rPr>
              <a:t>3</a:t>
            </a:r>
            <a:endParaRPr lang="cs-CZ" sz="44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107504" y="4163785"/>
            <a:ext cx="8899167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/>
              <a:t>o</a:t>
            </a:r>
            <a:r>
              <a:rPr lang="cs-CZ" sz="4400" dirty="0" smtClean="0"/>
              <a:t>dečteme čísla </a:t>
            </a:r>
            <a:r>
              <a:rPr lang="cs-CZ" sz="4400" dirty="0" smtClean="0">
                <a:solidFill>
                  <a:schemeClr val="accent6">
                    <a:lumMod val="50000"/>
                  </a:schemeClr>
                </a:solidFill>
              </a:rPr>
              <a:t>54</a:t>
            </a:r>
            <a:r>
              <a:rPr lang="cs-CZ" sz="4400" dirty="0" smtClean="0"/>
              <a:t> a</a:t>
            </a:r>
            <a:r>
              <a:rPr lang="cs-CZ" sz="4400" dirty="0" smtClean="0">
                <a:solidFill>
                  <a:schemeClr val="accent6">
                    <a:lumMod val="50000"/>
                  </a:schemeClr>
                </a:solidFill>
              </a:rPr>
              <a:t> 4 </a:t>
            </a:r>
            <a:r>
              <a:rPr lang="cs-CZ" sz="4400" dirty="0" smtClean="0"/>
              <a:t>a napíšeme za =</a:t>
            </a:r>
            <a:endParaRPr lang="cs-CZ" sz="44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107504" y="4933226"/>
            <a:ext cx="5603137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/>
              <a:t>číslo </a:t>
            </a:r>
            <a:r>
              <a:rPr lang="cs-CZ" sz="4400" dirty="0">
                <a:solidFill>
                  <a:srgbClr val="7030A0"/>
                </a:solidFill>
              </a:rPr>
              <a:t>3</a:t>
            </a:r>
            <a:r>
              <a:rPr lang="cs-CZ" sz="4400" dirty="0" smtClean="0">
                <a:solidFill>
                  <a:schemeClr val="accent6"/>
                </a:solidFill>
              </a:rPr>
              <a:t> </a:t>
            </a:r>
            <a:r>
              <a:rPr lang="cs-CZ" sz="4400" dirty="0" smtClean="0"/>
              <a:t>odečteme od </a:t>
            </a:r>
            <a:r>
              <a:rPr lang="cs-CZ" sz="4400" dirty="0" smtClean="0">
                <a:solidFill>
                  <a:schemeClr val="accent6">
                    <a:lumMod val="50000"/>
                  </a:schemeClr>
                </a:solidFill>
              </a:rPr>
              <a:t>50</a:t>
            </a:r>
            <a:r>
              <a:rPr lang="cs-CZ" sz="4400" dirty="0" smtClean="0"/>
              <a:t> </a:t>
            </a:r>
            <a:endParaRPr lang="cs-CZ" sz="44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3362343" y="1844822"/>
            <a:ext cx="1879041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/>
              <a:t>- </a:t>
            </a:r>
            <a:r>
              <a:rPr lang="cs-CZ" sz="4400" dirty="0">
                <a:solidFill>
                  <a:srgbClr val="7030A0"/>
                </a:solidFill>
              </a:rPr>
              <a:t>3</a:t>
            </a:r>
            <a:r>
              <a:rPr lang="cs-CZ" sz="4400" dirty="0" smtClean="0">
                <a:solidFill>
                  <a:schemeClr val="accent6"/>
                </a:solidFill>
              </a:rPr>
              <a:t> </a:t>
            </a:r>
            <a:r>
              <a:rPr lang="cs-CZ" sz="4400" dirty="0" smtClean="0"/>
              <a:t>= 77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9507167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13" grpId="0" animBg="1"/>
      <p:bldP spid="14" grpId="0"/>
      <p:bldP spid="15" grpId="0"/>
      <p:bldP spid="16" grpId="0"/>
      <p:bldP spid="1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txBody>
          <a:bodyPr>
            <a:normAutofit fontScale="90000"/>
          </a:bodyPr>
          <a:lstStyle/>
          <a:p>
            <a:r>
              <a:rPr lang="cs-CZ" dirty="0" smtClean="0"/>
              <a:t>Příklad vyznač ve čtvercové síti a vypočítej rozkladem.</a:t>
            </a: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45618970"/>
              </p:ext>
            </p:extLst>
          </p:nvPr>
        </p:nvGraphicFramePr>
        <p:xfrm>
          <a:off x="1115616" y="1916832"/>
          <a:ext cx="3696070" cy="37084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69607"/>
                <a:gridCol w="369607"/>
                <a:gridCol w="369607"/>
                <a:gridCol w="369607"/>
                <a:gridCol w="369607"/>
                <a:gridCol w="369607"/>
                <a:gridCol w="369607"/>
                <a:gridCol w="369607"/>
                <a:gridCol w="369607"/>
                <a:gridCol w="369607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5796136" y="2154813"/>
            <a:ext cx="1879041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/>
              <a:t>67 - 8 =</a:t>
            </a:r>
          </a:p>
          <a:p>
            <a:endParaRPr lang="cs-CZ" sz="4400" dirty="0"/>
          </a:p>
        </p:txBody>
      </p:sp>
      <p:cxnSp>
        <p:nvCxnSpPr>
          <p:cNvPr id="11" name="Přímá spojnice 10"/>
          <p:cNvCxnSpPr/>
          <p:nvPr/>
        </p:nvCxnSpPr>
        <p:spPr>
          <a:xfrm flipH="1">
            <a:off x="6739199" y="2785833"/>
            <a:ext cx="288032" cy="28803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7035615" y="2794217"/>
            <a:ext cx="279648" cy="27964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205176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txBody>
          <a:bodyPr>
            <a:normAutofit fontScale="90000"/>
          </a:bodyPr>
          <a:lstStyle/>
          <a:p>
            <a:r>
              <a:rPr lang="cs-CZ" dirty="0" smtClean="0"/>
              <a:t>Příklad vyznač ve čtvercové síti a vypočítej rozkladem.</a:t>
            </a: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04592297"/>
              </p:ext>
            </p:extLst>
          </p:nvPr>
        </p:nvGraphicFramePr>
        <p:xfrm>
          <a:off x="1115616" y="1916832"/>
          <a:ext cx="3696070" cy="37084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69607"/>
                <a:gridCol w="369607"/>
                <a:gridCol w="369607"/>
                <a:gridCol w="369607"/>
                <a:gridCol w="369607"/>
                <a:gridCol w="369607"/>
                <a:gridCol w="369607"/>
                <a:gridCol w="369607"/>
                <a:gridCol w="369607"/>
                <a:gridCol w="369607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5796136" y="2154813"/>
            <a:ext cx="2114681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/>
              <a:t>32 – 5  =</a:t>
            </a:r>
          </a:p>
          <a:p>
            <a:endParaRPr lang="cs-CZ" sz="4400" dirty="0"/>
          </a:p>
        </p:txBody>
      </p:sp>
      <p:cxnSp>
        <p:nvCxnSpPr>
          <p:cNvPr id="11" name="Přímá spojnice 10"/>
          <p:cNvCxnSpPr/>
          <p:nvPr/>
        </p:nvCxnSpPr>
        <p:spPr>
          <a:xfrm flipH="1">
            <a:off x="6838909" y="2766508"/>
            <a:ext cx="288032" cy="28803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7135325" y="2774892"/>
            <a:ext cx="279648" cy="27964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930635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txBody>
          <a:bodyPr/>
          <a:lstStyle/>
          <a:p>
            <a:r>
              <a:rPr lang="cs-CZ" dirty="0" smtClean="0"/>
              <a:t>Příklady vypočítej pomocí rozkladu.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solidFill>
            <a:schemeClr val="accent2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4000" dirty="0" smtClean="0"/>
              <a:t>13 – 6 = </a:t>
            </a:r>
          </a:p>
          <a:p>
            <a:pPr marL="0" indent="0" algn="ctr">
              <a:buNone/>
            </a:pPr>
            <a:endParaRPr lang="cs-CZ" sz="4000" dirty="0"/>
          </a:p>
          <a:p>
            <a:pPr marL="0" indent="0" algn="ctr">
              <a:buNone/>
            </a:pPr>
            <a:r>
              <a:rPr lang="cs-CZ" sz="4000" dirty="0" smtClean="0"/>
              <a:t>43 – 4 =</a:t>
            </a:r>
          </a:p>
          <a:p>
            <a:pPr marL="0" indent="0" algn="ctr">
              <a:buNone/>
            </a:pPr>
            <a:endParaRPr lang="cs-CZ" sz="4000" dirty="0"/>
          </a:p>
          <a:p>
            <a:pPr marL="0" indent="0" algn="ctr">
              <a:buNone/>
            </a:pPr>
            <a:r>
              <a:rPr lang="cs-CZ" sz="4000" dirty="0" smtClean="0"/>
              <a:t>88 – 9 = </a:t>
            </a:r>
            <a:endParaRPr lang="cs-CZ" sz="40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solidFill>
            <a:schemeClr val="accent2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4000" dirty="0" smtClean="0"/>
              <a:t>32 – 5 =</a:t>
            </a:r>
          </a:p>
          <a:p>
            <a:pPr marL="0" indent="0" algn="ctr">
              <a:buNone/>
            </a:pPr>
            <a:endParaRPr lang="cs-CZ" sz="4000" dirty="0"/>
          </a:p>
          <a:p>
            <a:pPr marL="0" indent="0" algn="ctr">
              <a:buNone/>
            </a:pPr>
            <a:r>
              <a:rPr lang="cs-CZ" sz="4000" dirty="0" smtClean="0"/>
              <a:t>95 – 7 =</a:t>
            </a:r>
          </a:p>
          <a:p>
            <a:pPr marL="0" indent="0" algn="ctr">
              <a:buNone/>
            </a:pPr>
            <a:endParaRPr lang="cs-CZ" sz="4000" dirty="0"/>
          </a:p>
          <a:p>
            <a:pPr marL="0" indent="0" algn="ctr">
              <a:buNone/>
            </a:pPr>
            <a:r>
              <a:rPr lang="cs-CZ" sz="4000" dirty="0" smtClean="0"/>
              <a:t>74 – 8 =</a:t>
            </a:r>
            <a:endParaRPr lang="cs-CZ" sz="4000" dirty="0"/>
          </a:p>
        </p:txBody>
      </p:sp>
      <p:cxnSp>
        <p:nvCxnSpPr>
          <p:cNvPr id="5" name="Přímá spojnice 4"/>
          <p:cNvCxnSpPr/>
          <p:nvPr/>
        </p:nvCxnSpPr>
        <p:spPr>
          <a:xfrm flipH="1">
            <a:off x="2483768" y="2165292"/>
            <a:ext cx="288032" cy="28803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5"/>
          <p:cNvCxnSpPr/>
          <p:nvPr/>
        </p:nvCxnSpPr>
        <p:spPr>
          <a:xfrm>
            <a:off x="2771800" y="2173676"/>
            <a:ext cx="288032" cy="27964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 flipH="1">
            <a:off x="6660232" y="5141991"/>
            <a:ext cx="288032" cy="28803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6948264" y="5150375"/>
            <a:ext cx="288032" cy="27964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 flipH="1">
            <a:off x="6660232" y="3653446"/>
            <a:ext cx="288032" cy="28803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>
            <a:off x="6948264" y="3661830"/>
            <a:ext cx="288032" cy="27964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 flipH="1">
            <a:off x="2482676" y="5113204"/>
            <a:ext cx="288032" cy="28803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 flipH="1">
            <a:off x="2483768" y="3647139"/>
            <a:ext cx="288032" cy="28803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>
            <a:off x="2771800" y="3655523"/>
            <a:ext cx="288032" cy="27964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 flipH="1">
            <a:off x="6660232" y="2207212"/>
            <a:ext cx="288032" cy="28803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>
            <a:off x="6948264" y="2215596"/>
            <a:ext cx="288032" cy="27964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>
            <a:off x="2771800" y="5113204"/>
            <a:ext cx="288032" cy="27964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898267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1143000"/>
          </a:xfrm>
          <a:solidFill>
            <a:schemeClr val="accent6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txBody>
          <a:bodyPr/>
          <a:lstStyle/>
          <a:p>
            <a:r>
              <a:rPr lang="cs-CZ" dirty="0" smtClean="0"/>
              <a:t>Vypočítej slovní úlohu.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2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sz="4000" dirty="0" smtClean="0"/>
              <a:t>Ota měl našetřeno 83 Kč. Za 5 Kč si koupil zmrzlinu. </a:t>
            </a:r>
          </a:p>
          <a:p>
            <a:pPr marL="0" indent="0">
              <a:buNone/>
            </a:pPr>
            <a:r>
              <a:rPr lang="cs-CZ" sz="4000" dirty="0" smtClean="0"/>
              <a:t>Kolik korun mu zůstalo?</a:t>
            </a:r>
          </a:p>
          <a:p>
            <a:pPr marL="0" indent="0">
              <a:buNone/>
            </a:pPr>
            <a:r>
              <a:rPr lang="cs-CZ" sz="4000" dirty="0" smtClean="0"/>
              <a:t> </a:t>
            </a:r>
            <a:r>
              <a:rPr lang="cs-CZ" sz="4000" u="sng" dirty="0" smtClean="0"/>
              <a:t>Výpočet:</a:t>
            </a:r>
            <a:r>
              <a:rPr lang="cs-CZ" sz="4000" dirty="0" smtClean="0"/>
              <a:t>      </a:t>
            </a:r>
          </a:p>
          <a:p>
            <a:pPr marL="0" indent="0">
              <a:buNone/>
            </a:pPr>
            <a:endParaRPr lang="cs-CZ" sz="4000" u="sng" dirty="0" smtClean="0"/>
          </a:p>
          <a:p>
            <a:pPr marL="0" indent="0">
              <a:buNone/>
            </a:pPr>
            <a:endParaRPr lang="cs-CZ" sz="4000" u="sng" dirty="0"/>
          </a:p>
          <a:p>
            <a:pPr marL="0" indent="0">
              <a:buNone/>
            </a:pPr>
            <a:r>
              <a:rPr lang="cs-CZ" sz="4000" u="sng" dirty="0" smtClean="0"/>
              <a:t>Odpověď:</a:t>
            </a:r>
            <a:r>
              <a:rPr lang="cs-CZ" sz="4000" dirty="0" smtClean="0"/>
              <a:t> Otovi zůstalo ___ korun.</a:t>
            </a:r>
            <a:endParaRPr lang="cs-CZ" sz="4000" u="sng" dirty="0"/>
          </a:p>
        </p:txBody>
      </p:sp>
      <p:cxnSp>
        <p:nvCxnSpPr>
          <p:cNvPr id="8" name="Přímá spojnice 7"/>
          <p:cNvCxnSpPr/>
          <p:nvPr/>
        </p:nvCxnSpPr>
        <p:spPr>
          <a:xfrm flipH="1">
            <a:off x="3275856" y="3861048"/>
            <a:ext cx="216024" cy="28803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3491880" y="3861048"/>
            <a:ext cx="216024" cy="28803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36827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txBody>
          <a:bodyPr/>
          <a:lstStyle/>
          <a:p>
            <a:r>
              <a:rPr lang="cs-CZ" dirty="0" smtClean="0"/>
              <a:t>Vypočítej slovní úlohu.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25144"/>
          </a:xfrm>
          <a:solidFill>
            <a:schemeClr val="accent2">
              <a:lumMod val="60000"/>
              <a:lumOff val="4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4000" dirty="0" smtClean="0"/>
              <a:t>Vašek a Mirek čtou knihu. Vašek už přečetl 65 stran, Mirek přečetl o 9 stran méně</a:t>
            </a:r>
            <a:r>
              <a:rPr lang="cs-CZ" sz="4400" dirty="0" smtClean="0"/>
              <a:t>. </a:t>
            </a:r>
            <a:r>
              <a:rPr lang="cs-CZ" sz="4000" dirty="0" smtClean="0"/>
              <a:t>Kolik stran přečetl Mirek?</a:t>
            </a:r>
          </a:p>
          <a:p>
            <a:pPr marL="0" indent="0">
              <a:buNone/>
            </a:pPr>
            <a:r>
              <a:rPr lang="cs-CZ" sz="4000" u="sng" dirty="0" smtClean="0"/>
              <a:t>Výpočet:</a:t>
            </a:r>
          </a:p>
          <a:p>
            <a:pPr marL="0" indent="0">
              <a:buNone/>
            </a:pPr>
            <a:endParaRPr lang="cs-CZ" sz="4000" u="sng" dirty="0" smtClean="0"/>
          </a:p>
          <a:p>
            <a:pPr marL="0" indent="0">
              <a:buNone/>
            </a:pPr>
            <a:endParaRPr lang="cs-CZ" sz="4000" u="sng" dirty="0"/>
          </a:p>
          <a:p>
            <a:pPr marL="0" indent="0">
              <a:buNone/>
            </a:pPr>
            <a:r>
              <a:rPr lang="cs-CZ" sz="4000" u="sng" dirty="0" smtClean="0"/>
              <a:t>Odpověď:</a:t>
            </a:r>
            <a:r>
              <a:rPr lang="cs-CZ" sz="4000" dirty="0" smtClean="0"/>
              <a:t> Mirek přečetl___ stran.</a:t>
            </a:r>
            <a:endParaRPr lang="cs-CZ" sz="4000" u="sng" dirty="0" smtClean="0"/>
          </a:p>
        </p:txBody>
      </p:sp>
      <p:cxnSp>
        <p:nvCxnSpPr>
          <p:cNvPr id="5" name="Přímá spojnice 4"/>
          <p:cNvCxnSpPr/>
          <p:nvPr/>
        </p:nvCxnSpPr>
        <p:spPr>
          <a:xfrm flipH="1">
            <a:off x="3563888" y="4365104"/>
            <a:ext cx="216024" cy="36004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3779912" y="4365104"/>
            <a:ext cx="216024" cy="36004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668936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txBody>
          <a:bodyPr/>
          <a:lstStyle/>
          <a:p>
            <a:r>
              <a:rPr lang="cs-CZ" dirty="0" smtClean="0"/>
              <a:t>Vypočítej.</a:t>
            </a:r>
            <a:endParaRPr lang="cs-CZ" dirty="0"/>
          </a:p>
        </p:txBody>
      </p:sp>
      <p:sp>
        <p:nvSpPr>
          <p:cNvPr id="6" name="Ovál 5"/>
          <p:cNvSpPr/>
          <p:nvPr/>
        </p:nvSpPr>
        <p:spPr>
          <a:xfrm>
            <a:off x="3772775" y="2561959"/>
            <a:ext cx="914400" cy="914400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7261448" y="2561959"/>
            <a:ext cx="914400" cy="914400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369609" y="2561959"/>
            <a:ext cx="914400" cy="914400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5440498" y="1647559"/>
            <a:ext cx="914400" cy="914400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vál 10"/>
          <p:cNvSpPr/>
          <p:nvPr/>
        </p:nvSpPr>
        <p:spPr>
          <a:xfrm>
            <a:off x="2073424" y="1647559"/>
            <a:ext cx="914400" cy="914400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vál 11"/>
          <p:cNvSpPr/>
          <p:nvPr/>
        </p:nvSpPr>
        <p:spPr>
          <a:xfrm>
            <a:off x="369609" y="5653577"/>
            <a:ext cx="914400" cy="914400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vál 12"/>
          <p:cNvSpPr/>
          <p:nvPr/>
        </p:nvSpPr>
        <p:spPr>
          <a:xfrm>
            <a:off x="2073424" y="4738433"/>
            <a:ext cx="914400" cy="914400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vál 13"/>
          <p:cNvSpPr/>
          <p:nvPr/>
        </p:nvSpPr>
        <p:spPr>
          <a:xfrm>
            <a:off x="3772775" y="5653577"/>
            <a:ext cx="914400" cy="914400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vál 14"/>
          <p:cNvSpPr/>
          <p:nvPr/>
        </p:nvSpPr>
        <p:spPr>
          <a:xfrm>
            <a:off x="7261448" y="5652833"/>
            <a:ext cx="914400" cy="914400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vál 15"/>
          <p:cNvSpPr/>
          <p:nvPr/>
        </p:nvSpPr>
        <p:spPr>
          <a:xfrm>
            <a:off x="5440498" y="4738433"/>
            <a:ext cx="914400" cy="914400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TextovéPole 16"/>
          <p:cNvSpPr txBox="1"/>
          <p:nvPr/>
        </p:nvSpPr>
        <p:spPr>
          <a:xfrm>
            <a:off x="474789" y="2665216"/>
            <a:ext cx="704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93</a:t>
            </a:r>
            <a:endParaRPr lang="cs-CZ" sz="4000" dirty="0"/>
          </a:p>
        </p:txBody>
      </p:sp>
      <p:cxnSp>
        <p:nvCxnSpPr>
          <p:cNvPr id="19" name="Přímá spojnice se šipkou 18"/>
          <p:cNvCxnSpPr>
            <a:stCxn id="9" idx="6"/>
            <a:endCxn id="11" idx="3"/>
          </p:cNvCxnSpPr>
          <p:nvPr/>
        </p:nvCxnSpPr>
        <p:spPr>
          <a:xfrm flipV="1">
            <a:off x="1284009" y="2428048"/>
            <a:ext cx="923326" cy="591111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se šipkou 20"/>
          <p:cNvCxnSpPr>
            <a:stCxn id="11" idx="5"/>
            <a:endCxn id="6" idx="2"/>
          </p:cNvCxnSpPr>
          <p:nvPr/>
        </p:nvCxnSpPr>
        <p:spPr>
          <a:xfrm>
            <a:off x="2853913" y="2428048"/>
            <a:ext cx="918862" cy="591111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se šipkou 22"/>
          <p:cNvCxnSpPr>
            <a:stCxn id="6" idx="6"/>
            <a:endCxn id="10" idx="3"/>
          </p:cNvCxnSpPr>
          <p:nvPr/>
        </p:nvCxnSpPr>
        <p:spPr>
          <a:xfrm flipV="1">
            <a:off x="4687175" y="2428048"/>
            <a:ext cx="887234" cy="591111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se šipkou 24"/>
          <p:cNvCxnSpPr>
            <a:stCxn id="10" idx="5"/>
            <a:endCxn id="8" idx="2"/>
          </p:cNvCxnSpPr>
          <p:nvPr/>
        </p:nvCxnSpPr>
        <p:spPr>
          <a:xfrm>
            <a:off x="6220987" y="2428048"/>
            <a:ext cx="1040461" cy="591111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se šipkou 26"/>
          <p:cNvCxnSpPr>
            <a:stCxn id="12" idx="6"/>
            <a:endCxn id="13" idx="3"/>
          </p:cNvCxnSpPr>
          <p:nvPr/>
        </p:nvCxnSpPr>
        <p:spPr>
          <a:xfrm flipV="1">
            <a:off x="1284009" y="5518922"/>
            <a:ext cx="923326" cy="591855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se šipkou 28"/>
          <p:cNvCxnSpPr>
            <a:stCxn id="13" idx="5"/>
            <a:endCxn id="14" idx="2"/>
          </p:cNvCxnSpPr>
          <p:nvPr/>
        </p:nvCxnSpPr>
        <p:spPr>
          <a:xfrm>
            <a:off x="2853913" y="5518922"/>
            <a:ext cx="918862" cy="591855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se šipkou 30"/>
          <p:cNvCxnSpPr>
            <a:stCxn id="14" idx="6"/>
            <a:endCxn id="16" idx="3"/>
          </p:cNvCxnSpPr>
          <p:nvPr/>
        </p:nvCxnSpPr>
        <p:spPr>
          <a:xfrm flipV="1">
            <a:off x="4687175" y="5518922"/>
            <a:ext cx="887234" cy="591855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se šipkou 32"/>
          <p:cNvCxnSpPr>
            <a:stCxn id="16" idx="5"/>
            <a:endCxn id="15" idx="2"/>
          </p:cNvCxnSpPr>
          <p:nvPr/>
        </p:nvCxnSpPr>
        <p:spPr>
          <a:xfrm>
            <a:off x="6220987" y="5518922"/>
            <a:ext cx="1040461" cy="591111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" name="TextovéPole 33"/>
          <p:cNvSpPr txBox="1"/>
          <p:nvPr/>
        </p:nvSpPr>
        <p:spPr>
          <a:xfrm>
            <a:off x="1192405" y="2043327"/>
            <a:ext cx="64312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/>
              <a:t>-7</a:t>
            </a:r>
            <a:endParaRPr lang="cs-CZ" sz="4400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3129650" y="2043327"/>
            <a:ext cx="64312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/>
              <a:t>-9</a:t>
            </a:r>
            <a:endParaRPr lang="cs-CZ" sz="4400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4603293" y="2043327"/>
            <a:ext cx="64312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/>
              <a:t>-6</a:t>
            </a:r>
            <a:endParaRPr lang="cs-CZ" sz="4400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6735553" y="2062063"/>
            <a:ext cx="64312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/>
              <a:t>-8</a:t>
            </a:r>
            <a:endParaRPr lang="cs-CZ" sz="4400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474789" y="5653577"/>
            <a:ext cx="75533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/>
              <a:t>46</a:t>
            </a:r>
            <a:endParaRPr lang="cs-CZ" sz="4400" dirty="0"/>
          </a:p>
        </p:txBody>
      </p:sp>
      <p:sp>
        <p:nvSpPr>
          <p:cNvPr id="40" name="TextovéPole 39"/>
          <p:cNvSpPr txBox="1"/>
          <p:nvPr/>
        </p:nvSpPr>
        <p:spPr>
          <a:xfrm>
            <a:off x="1284009" y="5134201"/>
            <a:ext cx="64312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/>
              <a:t>-8</a:t>
            </a:r>
            <a:endParaRPr lang="cs-CZ" sz="4400" dirty="0"/>
          </a:p>
        </p:txBody>
      </p:sp>
      <p:sp>
        <p:nvSpPr>
          <p:cNvPr id="41" name="TextovéPole 40"/>
          <p:cNvSpPr txBox="1"/>
          <p:nvPr/>
        </p:nvSpPr>
        <p:spPr>
          <a:xfrm>
            <a:off x="3129649" y="5134200"/>
            <a:ext cx="64312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/>
              <a:t>-7</a:t>
            </a:r>
            <a:endParaRPr lang="cs-CZ" sz="4400" dirty="0"/>
          </a:p>
        </p:txBody>
      </p:sp>
      <p:sp>
        <p:nvSpPr>
          <p:cNvPr id="42" name="TextovéPole 41"/>
          <p:cNvSpPr txBox="1"/>
          <p:nvPr/>
        </p:nvSpPr>
        <p:spPr>
          <a:xfrm>
            <a:off x="4603293" y="5134201"/>
            <a:ext cx="64312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/>
              <a:t>-6</a:t>
            </a:r>
            <a:endParaRPr lang="cs-CZ" sz="4400" dirty="0"/>
          </a:p>
        </p:txBody>
      </p:sp>
      <p:sp>
        <p:nvSpPr>
          <p:cNvPr id="43" name="TextovéPole 42"/>
          <p:cNvSpPr txBox="1"/>
          <p:nvPr/>
        </p:nvSpPr>
        <p:spPr>
          <a:xfrm>
            <a:off x="6735552" y="5067281"/>
            <a:ext cx="64312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/>
              <a:t>-9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31675347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lačítko akce: Vlastní 4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txBody>
          <a:bodyPr/>
          <a:lstStyle/>
          <a:p>
            <a:r>
              <a:rPr lang="cs-CZ" dirty="0" smtClean="0"/>
              <a:t>Která houba patří do košíku?</a:t>
            </a:r>
            <a:endParaRPr lang="cs-CZ" dirty="0"/>
          </a:p>
        </p:txBody>
      </p:sp>
      <p:pic>
        <p:nvPicPr>
          <p:cNvPr id="2050" name="Picture 2" descr="C:\Users\Speciální školy\AppData\Local\Microsoft\Windows\Temporary Internet Files\Content.IE5\FHHH11MU\MC90029897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91380" y="2762277"/>
            <a:ext cx="4076351" cy="37007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472214" y="1455166"/>
            <a:ext cx="2467342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b="1" dirty="0" smtClean="0"/>
              <a:t>64 – 5 </a:t>
            </a:r>
            <a:endParaRPr lang="cs-CZ" sz="6600" b="1" dirty="0"/>
          </a:p>
        </p:txBody>
      </p:sp>
      <p:pic>
        <p:nvPicPr>
          <p:cNvPr id="2051" name="Picture 3" descr="C:\Users\Speciální školy\AppData\Local\Microsoft\Windows\Temporary Internet Files\Content.IE5\BDGFK3AL\MC900232238[1].wmf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1532" y="1455167"/>
            <a:ext cx="2234418" cy="25172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3" descr="C:\Users\Speciální školy\AppData\Local\Microsoft\Windows\Temporary Internet Files\Content.IE5\BDGFK3AL\MC900232238[1].wmf">
            <a:hlinkClick r:id="rId5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7216" y="3981308"/>
            <a:ext cx="2251588" cy="25365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3" descr="C:\Users\Speciální školy\AppData\Local\Microsoft\Windows\Temporary Internet Files\Content.IE5\BDGFK3AL\MC900232238[1].wmf">
            <a:hlinkClick r:id="rId5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88027" y="4029146"/>
            <a:ext cx="2224660" cy="25062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3" descr="C:\Users\Speciální školy\AppData\Local\Microsoft\Windows\Temporary Internet Files\Content.IE5\BDGFK3AL\MC900232238[1].wmf">
            <a:hlinkClick r:id="rId5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27891" y="1455166"/>
            <a:ext cx="2284796" cy="25739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>
            <a:hlinkClick r:id="rId5" action="ppaction://hlinksldjump"/>
          </p:cNvPr>
          <p:cNvSpPr txBox="1"/>
          <p:nvPr/>
        </p:nvSpPr>
        <p:spPr>
          <a:xfrm>
            <a:off x="761072" y="4365104"/>
            <a:ext cx="1043876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b="1" dirty="0" smtClean="0"/>
              <a:t>58</a:t>
            </a:r>
            <a:endParaRPr lang="cs-CZ" sz="6600" b="1" dirty="0"/>
          </a:p>
        </p:txBody>
      </p:sp>
      <p:sp>
        <p:nvSpPr>
          <p:cNvPr id="11" name="TextovéPole 10">
            <a:hlinkClick r:id="rId3" action="ppaction://hlinksldjump"/>
          </p:cNvPr>
          <p:cNvSpPr txBox="1"/>
          <p:nvPr/>
        </p:nvSpPr>
        <p:spPr>
          <a:xfrm>
            <a:off x="816803" y="1740451"/>
            <a:ext cx="1043876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b="1" dirty="0" smtClean="0"/>
              <a:t>59</a:t>
            </a:r>
            <a:endParaRPr lang="cs-CZ" sz="6600" b="1" dirty="0"/>
          </a:p>
        </p:txBody>
      </p:sp>
      <p:sp>
        <p:nvSpPr>
          <p:cNvPr id="12" name="TextovéPole 11">
            <a:hlinkClick r:id="rId5" action="ppaction://hlinksldjump"/>
          </p:cNvPr>
          <p:cNvSpPr txBox="1"/>
          <p:nvPr/>
        </p:nvSpPr>
        <p:spPr>
          <a:xfrm>
            <a:off x="7248351" y="4365104"/>
            <a:ext cx="1043876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b="1" dirty="0" smtClean="0"/>
              <a:t>57</a:t>
            </a:r>
            <a:endParaRPr lang="cs-CZ" sz="6600" b="1" dirty="0"/>
          </a:p>
        </p:txBody>
      </p:sp>
      <p:sp>
        <p:nvSpPr>
          <p:cNvPr id="13" name="TextovéPole 12">
            <a:hlinkClick r:id="rId5" action="ppaction://hlinksldjump"/>
          </p:cNvPr>
          <p:cNvSpPr txBox="1"/>
          <p:nvPr/>
        </p:nvSpPr>
        <p:spPr>
          <a:xfrm>
            <a:off x="7248351" y="1739775"/>
            <a:ext cx="1043876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b="1" dirty="0" smtClean="0"/>
              <a:t>95</a:t>
            </a:r>
            <a:endParaRPr lang="cs-CZ" sz="6600" b="1" dirty="0"/>
          </a:p>
        </p:txBody>
      </p:sp>
    </p:spTree>
    <p:extLst>
      <p:ext uri="{BB962C8B-B14F-4D97-AF65-F5344CB8AC3E}">
        <p14:creationId xmlns:p14="http://schemas.microsoft.com/office/powerpoint/2010/main" val="41030187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lačítko akce: Vlastní 4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txBody>
          <a:bodyPr/>
          <a:lstStyle/>
          <a:p>
            <a:r>
              <a:rPr lang="cs-CZ" dirty="0" smtClean="0"/>
              <a:t>Která houba patří do košíku?</a:t>
            </a:r>
            <a:endParaRPr lang="cs-CZ" dirty="0"/>
          </a:p>
        </p:txBody>
      </p:sp>
      <p:pic>
        <p:nvPicPr>
          <p:cNvPr id="2050" name="Picture 2" descr="C:\Users\Speciální školy\AppData\Local\Microsoft\Windows\Temporary Internet Files\Content.IE5\FHHH11MU\MC90029897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91380" y="2762277"/>
            <a:ext cx="4076351" cy="37007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472214" y="1455166"/>
            <a:ext cx="2467342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b="1" dirty="0" smtClean="0"/>
              <a:t>47 – 8 </a:t>
            </a:r>
            <a:endParaRPr lang="cs-CZ" sz="6600" b="1" dirty="0"/>
          </a:p>
        </p:txBody>
      </p:sp>
      <p:pic>
        <p:nvPicPr>
          <p:cNvPr id="2051" name="Picture 3" descr="C:\Users\Speciální školy\AppData\Local\Microsoft\Windows\Temporary Internet Files\Content.IE5\BDGFK3AL\MC900232238[1].wmf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1532" y="1455167"/>
            <a:ext cx="2234418" cy="25172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3" descr="C:\Users\Speciální školy\AppData\Local\Microsoft\Windows\Temporary Internet Files\Content.IE5\BDGFK3AL\MC900232238[1].wmf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7216" y="3981308"/>
            <a:ext cx="2251588" cy="25365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3" descr="C:\Users\Speciální školy\AppData\Local\Microsoft\Windows\Temporary Internet Files\Content.IE5\BDGFK3AL\MC900232238[1].wmf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88027" y="4029146"/>
            <a:ext cx="2224660" cy="25062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3" descr="C:\Users\Speciální školy\AppData\Local\Microsoft\Windows\Temporary Internet Files\Content.IE5\BDGFK3AL\MC900232238[1].wmf">
            <a:hlinkClick r:id="rId5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27891" y="1455166"/>
            <a:ext cx="2284796" cy="25739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>
            <a:hlinkClick r:id="rId3" action="ppaction://hlinksldjump"/>
          </p:cNvPr>
          <p:cNvSpPr txBox="1"/>
          <p:nvPr/>
        </p:nvSpPr>
        <p:spPr>
          <a:xfrm>
            <a:off x="761072" y="4365104"/>
            <a:ext cx="1043876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b="1" dirty="0" smtClean="0"/>
              <a:t>38</a:t>
            </a:r>
            <a:endParaRPr lang="cs-CZ" sz="6600" b="1" dirty="0"/>
          </a:p>
        </p:txBody>
      </p:sp>
      <p:sp>
        <p:nvSpPr>
          <p:cNvPr id="11" name="TextovéPole 10">
            <a:hlinkClick r:id="rId3" action="ppaction://hlinksldjump"/>
          </p:cNvPr>
          <p:cNvSpPr txBox="1"/>
          <p:nvPr/>
        </p:nvSpPr>
        <p:spPr>
          <a:xfrm>
            <a:off x="816803" y="1740451"/>
            <a:ext cx="1043876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b="1" dirty="0"/>
              <a:t>4</a:t>
            </a:r>
            <a:r>
              <a:rPr lang="cs-CZ" sz="6600" b="1" dirty="0" smtClean="0"/>
              <a:t>9</a:t>
            </a:r>
            <a:endParaRPr lang="cs-CZ" sz="6600" b="1" dirty="0"/>
          </a:p>
        </p:txBody>
      </p:sp>
      <p:sp>
        <p:nvSpPr>
          <p:cNvPr id="12" name="TextovéPole 11">
            <a:hlinkClick r:id="rId3" action="ppaction://hlinksldjump"/>
          </p:cNvPr>
          <p:cNvSpPr txBox="1"/>
          <p:nvPr/>
        </p:nvSpPr>
        <p:spPr>
          <a:xfrm>
            <a:off x="7248351" y="4365104"/>
            <a:ext cx="1043876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b="1" dirty="0" smtClean="0"/>
              <a:t>48</a:t>
            </a:r>
            <a:endParaRPr lang="cs-CZ" sz="6600" b="1" dirty="0"/>
          </a:p>
        </p:txBody>
      </p:sp>
      <p:sp>
        <p:nvSpPr>
          <p:cNvPr id="13" name="TextovéPole 12">
            <a:hlinkClick r:id="rId5" action="ppaction://hlinksldjump"/>
          </p:cNvPr>
          <p:cNvSpPr txBox="1"/>
          <p:nvPr/>
        </p:nvSpPr>
        <p:spPr>
          <a:xfrm>
            <a:off x="7248351" y="1739775"/>
            <a:ext cx="1043876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b="1" dirty="0"/>
              <a:t>3</a:t>
            </a:r>
            <a:r>
              <a:rPr lang="cs-CZ" sz="6600" b="1" dirty="0" smtClean="0"/>
              <a:t>9</a:t>
            </a:r>
            <a:endParaRPr lang="cs-CZ" sz="6600" b="1" dirty="0"/>
          </a:p>
        </p:txBody>
      </p:sp>
    </p:spTree>
    <p:extLst>
      <p:ext uri="{BB962C8B-B14F-4D97-AF65-F5344CB8AC3E}">
        <p14:creationId xmlns:p14="http://schemas.microsoft.com/office/powerpoint/2010/main" val="12316673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lačítko akce: Vlastní 4">
            <a:hlinkClick r:id="" action="ppaction://noaction" highlightClick="1"/>
          </p:cNvPr>
          <p:cNvSpPr/>
          <p:nvPr/>
        </p:nvSpPr>
        <p:spPr>
          <a:xfrm>
            <a:off x="0" y="0"/>
            <a:ext cx="9396536" cy="6858000"/>
          </a:xfrm>
          <a:prstGeom prst="actionButtonBlan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txBody>
          <a:bodyPr/>
          <a:lstStyle/>
          <a:p>
            <a:r>
              <a:rPr lang="cs-CZ" dirty="0" smtClean="0"/>
              <a:t>Která houba patří do košíku?</a:t>
            </a:r>
            <a:endParaRPr lang="cs-CZ" dirty="0"/>
          </a:p>
        </p:txBody>
      </p:sp>
      <p:pic>
        <p:nvPicPr>
          <p:cNvPr id="2050" name="Picture 2" descr="C:\Users\Speciální školy\AppData\Local\Microsoft\Windows\Temporary Internet Files\Content.IE5\FHHH11MU\MC90029897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91380" y="2762277"/>
            <a:ext cx="4076351" cy="37007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472214" y="1455166"/>
            <a:ext cx="2467342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b="1" dirty="0" smtClean="0"/>
              <a:t>73 – 7 </a:t>
            </a:r>
            <a:endParaRPr lang="cs-CZ" sz="6600" b="1" dirty="0"/>
          </a:p>
        </p:txBody>
      </p:sp>
      <p:pic>
        <p:nvPicPr>
          <p:cNvPr id="2051" name="Picture 3" descr="C:\Users\Speciální školy\AppData\Local\Microsoft\Windows\Temporary Internet Files\Content.IE5\BDGFK3AL\MC900232238[1].wmf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1532" y="1455167"/>
            <a:ext cx="2234418" cy="25172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3" descr="C:\Users\Speciální školy\AppData\Local\Microsoft\Windows\Temporary Internet Files\Content.IE5\BDGFK3AL\MC900232238[1].wmf">
            <a:hlinkClick r:id="rId5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7216" y="3981308"/>
            <a:ext cx="2251588" cy="25365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3" descr="C:\Users\Speciální školy\AppData\Local\Microsoft\Windows\Temporary Internet Files\Content.IE5\BDGFK3AL\MC900232238[1].wmf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88027" y="4029146"/>
            <a:ext cx="2224660" cy="25062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3" descr="C:\Users\Speciální školy\AppData\Local\Microsoft\Windows\Temporary Internet Files\Content.IE5\BDGFK3AL\MC900232238[1].wmf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27891" y="1455166"/>
            <a:ext cx="2284796" cy="25739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>
            <a:hlinkClick r:id="rId5" action="ppaction://hlinksldjump"/>
          </p:cNvPr>
          <p:cNvSpPr txBox="1"/>
          <p:nvPr/>
        </p:nvSpPr>
        <p:spPr>
          <a:xfrm>
            <a:off x="761072" y="4365104"/>
            <a:ext cx="1043876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b="1" dirty="0" smtClean="0"/>
              <a:t>66</a:t>
            </a:r>
            <a:endParaRPr lang="cs-CZ" sz="6600" b="1" dirty="0"/>
          </a:p>
        </p:txBody>
      </p:sp>
      <p:sp>
        <p:nvSpPr>
          <p:cNvPr id="11" name="TextovéPole 10">
            <a:hlinkClick r:id="rId3" action="ppaction://hlinksldjump"/>
          </p:cNvPr>
          <p:cNvSpPr txBox="1"/>
          <p:nvPr/>
        </p:nvSpPr>
        <p:spPr>
          <a:xfrm>
            <a:off x="761072" y="1740451"/>
            <a:ext cx="1043876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b="1" dirty="0"/>
              <a:t>6</a:t>
            </a:r>
            <a:r>
              <a:rPr lang="cs-CZ" sz="6600" b="1" dirty="0" smtClean="0"/>
              <a:t>9</a:t>
            </a:r>
            <a:endParaRPr lang="cs-CZ" sz="6600" b="1" dirty="0"/>
          </a:p>
        </p:txBody>
      </p:sp>
      <p:sp>
        <p:nvSpPr>
          <p:cNvPr id="12" name="TextovéPole 11">
            <a:hlinkClick r:id="rId3" action="ppaction://hlinksldjump"/>
          </p:cNvPr>
          <p:cNvSpPr txBox="1"/>
          <p:nvPr/>
        </p:nvSpPr>
        <p:spPr>
          <a:xfrm>
            <a:off x="7248351" y="4365104"/>
            <a:ext cx="1043876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b="1" dirty="0" smtClean="0"/>
              <a:t>65</a:t>
            </a:r>
            <a:endParaRPr lang="cs-CZ" sz="6600" b="1" dirty="0"/>
          </a:p>
        </p:txBody>
      </p:sp>
      <p:sp>
        <p:nvSpPr>
          <p:cNvPr id="13" name="TextovéPole 12">
            <a:hlinkClick r:id="rId3" action="ppaction://hlinksldjump"/>
          </p:cNvPr>
          <p:cNvSpPr txBox="1"/>
          <p:nvPr/>
        </p:nvSpPr>
        <p:spPr>
          <a:xfrm>
            <a:off x="7248351" y="1739775"/>
            <a:ext cx="1043876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b="1" dirty="0" smtClean="0"/>
              <a:t>67</a:t>
            </a:r>
            <a:endParaRPr lang="cs-CZ" sz="6600" b="1" dirty="0"/>
          </a:p>
        </p:txBody>
      </p:sp>
    </p:spTree>
    <p:extLst>
      <p:ext uri="{BB962C8B-B14F-4D97-AF65-F5344CB8AC3E}">
        <p14:creationId xmlns:p14="http://schemas.microsoft.com/office/powerpoint/2010/main" val="12316673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lačítko akce: Vlastní 4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txBody>
          <a:bodyPr/>
          <a:lstStyle/>
          <a:p>
            <a:r>
              <a:rPr lang="cs-CZ" dirty="0" smtClean="0"/>
              <a:t>Která houba patří do košíku?</a:t>
            </a:r>
            <a:endParaRPr lang="cs-CZ" dirty="0"/>
          </a:p>
        </p:txBody>
      </p:sp>
      <p:pic>
        <p:nvPicPr>
          <p:cNvPr id="2050" name="Picture 2" descr="C:\Users\Speciální školy\AppData\Local\Microsoft\Windows\Temporary Internet Files\Content.IE5\FHHH11MU\MC90029897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91380" y="2762277"/>
            <a:ext cx="4076351" cy="37007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472214" y="1455166"/>
            <a:ext cx="2467342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b="1" dirty="0" smtClean="0"/>
              <a:t>35 – 9 </a:t>
            </a:r>
            <a:endParaRPr lang="cs-CZ" sz="6600" b="1" dirty="0"/>
          </a:p>
        </p:txBody>
      </p:sp>
      <p:pic>
        <p:nvPicPr>
          <p:cNvPr id="2051" name="Picture 3" descr="C:\Users\Speciální školy\AppData\Local\Microsoft\Windows\Temporary Internet Files\Content.IE5\BDGFK3AL\MC900232238[1].wmf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1532" y="1455167"/>
            <a:ext cx="2234418" cy="25172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3" descr="C:\Users\Speciální školy\AppData\Local\Microsoft\Windows\Temporary Internet Files\Content.IE5\BDGFK3AL\MC900232238[1].wmf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7216" y="3981308"/>
            <a:ext cx="2251588" cy="25365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3" descr="C:\Users\Speciální školy\AppData\Local\Microsoft\Windows\Temporary Internet Files\Content.IE5\BDGFK3AL\MC900232238[1].wmf">
            <a:hlinkClick r:id="rId5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88027" y="4029146"/>
            <a:ext cx="2224660" cy="25062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3" descr="C:\Users\Speciální školy\AppData\Local\Microsoft\Windows\Temporary Internet Files\Content.IE5\BDGFK3AL\MC900232238[1].wmf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27891" y="1455166"/>
            <a:ext cx="2284796" cy="25739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>
            <a:hlinkClick r:id="rId3" action="ppaction://hlinksldjump"/>
          </p:cNvPr>
          <p:cNvSpPr txBox="1"/>
          <p:nvPr/>
        </p:nvSpPr>
        <p:spPr>
          <a:xfrm>
            <a:off x="761072" y="4365104"/>
            <a:ext cx="1043876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b="1" dirty="0" smtClean="0"/>
              <a:t>27</a:t>
            </a:r>
            <a:endParaRPr lang="cs-CZ" sz="6600" b="1" dirty="0"/>
          </a:p>
        </p:txBody>
      </p:sp>
      <p:sp>
        <p:nvSpPr>
          <p:cNvPr id="11" name="TextovéPole 10">
            <a:hlinkClick r:id="rId3" action="ppaction://hlinksldjump"/>
          </p:cNvPr>
          <p:cNvSpPr txBox="1"/>
          <p:nvPr/>
        </p:nvSpPr>
        <p:spPr>
          <a:xfrm>
            <a:off x="816803" y="1740451"/>
            <a:ext cx="1043876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b="1" dirty="0"/>
              <a:t>2</a:t>
            </a:r>
            <a:r>
              <a:rPr lang="cs-CZ" sz="6600" b="1" dirty="0" smtClean="0"/>
              <a:t>9</a:t>
            </a:r>
            <a:endParaRPr lang="cs-CZ" sz="6600" b="1" dirty="0"/>
          </a:p>
        </p:txBody>
      </p:sp>
      <p:sp>
        <p:nvSpPr>
          <p:cNvPr id="12" name="TextovéPole 11">
            <a:hlinkClick r:id="rId5" action="ppaction://hlinksldjump"/>
          </p:cNvPr>
          <p:cNvSpPr txBox="1"/>
          <p:nvPr/>
        </p:nvSpPr>
        <p:spPr>
          <a:xfrm>
            <a:off x="7248351" y="4365104"/>
            <a:ext cx="1043876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b="1" dirty="0" smtClean="0"/>
              <a:t>26</a:t>
            </a:r>
            <a:endParaRPr lang="cs-CZ" sz="6600" b="1" dirty="0"/>
          </a:p>
        </p:txBody>
      </p:sp>
      <p:sp>
        <p:nvSpPr>
          <p:cNvPr id="13" name="TextovéPole 12">
            <a:hlinkClick r:id="rId3" action="ppaction://hlinksldjump"/>
          </p:cNvPr>
          <p:cNvSpPr txBox="1"/>
          <p:nvPr/>
        </p:nvSpPr>
        <p:spPr>
          <a:xfrm>
            <a:off x="7248351" y="1739775"/>
            <a:ext cx="1043876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b="1" dirty="0" smtClean="0"/>
              <a:t>25</a:t>
            </a:r>
            <a:endParaRPr lang="cs-CZ" sz="6600" b="1" dirty="0"/>
          </a:p>
        </p:txBody>
      </p:sp>
    </p:spTree>
    <p:extLst>
      <p:ext uri="{BB962C8B-B14F-4D97-AF65-F5344CB8AC3E}">
        <p14:creationId xmlns:p14="http://schemas.microsoft.com/office/powerpoint/2010/main" val="12316673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lačítko akce: Vlastní 4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txBody>
          <a:bodyPr/>
          <a:lstStyle/>
          <a:p>
            <a:r>
              <a:rPr lang="cs-CZ" dirty="0" smtClean="0"/>
              <a:t>Která houba patří do košíku?</a:t>
            </a:r>
            <a:endParaRPr lang="cs-CZ" dirty="0"/>
          </a:p>
        </p:txBody>
      </p:sp>
      <p:pic>
        <p:nvPicPr>
          <p:cNvPr id="2050" name="Picture 2" descr="C:\Users\Speciální školy\AppData\Local\Microsoft\Windows\Temporary Internet Files\Content.IE5\FHHH11MU\MC90029897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91380" y="2762277"/>
            <a:ext cx="4076351" cy="37007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472214" y="1455166"/>
            <a:ext cx="2467342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b="1" dirty="0" smtClean="0"/>
              <a:t>21 – 3 </a:t>
            </a:r>
            <a:endParaRPr lang="cs-CZ" sz="6600" b="1" dirty="0"/>
          </a:p>
        </p:txBody>
      </p:sp>
      <p:pic>
        <p:nvPicPr>
          <p:cNvPr id="2051" name="Picture 3" descr="C:\Users\Speciální školy\AppData\Local\Microsoft\Windows\Temporary Internet Files\Content.IE5\BDGFK3AL\MC900232238[1].wmf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1532" y="1455167"/>
            <a:ext cx="2234418" cy="25172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3" descr="C:\Users\Speciální školy\AppData\Local\Microsoft\Windows\Temporary Internet Files\Content.IE5\BDGFK3AL\MC900232238[1].wmf">
            <a:hlinkClick r:id="rId5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7216" y="3981308"/>
            <a:ext cx="2251588" cy="25365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3" descr="C:\Users\Speciální školy\AppData\Local\Microsoft\Windows\Temporary Internet Files\Content.IE5\BDGFK3AL\MC900232238[1].wmf">
            <a:hlinkClick r:id="rId5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88027" y="4029146"/>
            <a:ext cx="2224660" cy="25062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3" descr="C:\Users\Speciální školy\AppData\Local\Microsoft\Windows\Temporary Internet Files\Content.IE5\BDGFK3AL\MC900232238[1].wmf">
            <a:hlinkClick r:id="rId5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27891" y="1455166"/>
            <a:ext cx="2284796" cy="25739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>
            <a:hlinkClick r:id="rId5" action="ppaction://hlinksldjump"/>
          </p:cNvPr>
          <p:cNvSpPr txBox="1"/>
          <p:nvPr/>
        </p:nvSpPr>
        <p:spPr>
          <a:xfrm>
            <a:off x="761072" y="4365104"/>
            <a:ext cx="1043876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b="1" dirty="0"/>
              <a:t>1</a:t>
            </a:r>
            <a:r>
              <a:rPr lang="cs-CZ" sz="6600" b="1" dirty="0" smtClean="0"/>
              <a:t>9</a:t>
            </a:r>
            <a:endParaRPr lang="cs-CZ" sz="6600" b="1" dirty="0"/>
          </a:p>
        </p:txBody>
      </p:sp>
      <p:sp>
        <p:nvSpPr>
          <p:cNvPr id="11" name="TextovéPole 10">
            <a:hlinkClick r:id="rId3" action="ppaction://hlinksldjump"/>
          </p:cNvPr>
          <p:cNvSpPr txBox="1"/>
          <p:nvPr/>
        </p:nvSpPr>
        <p:spPr>
          <a:xfrm>
            <a:off x="816803" y="1740451"/>
            <a:ext cx="1043876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b="1" dirty="0" smtClean="0"/>
              <a:t>18</a:t>
            </a:r>
            <a:endParaRPr lang="cs-CZ" sz="6600" b="1" dirty="0"/>
          </a:p>
        </p:txBody>
      </p:sp>
      <p:sp>
        <p:nvSpPr>
          <p:cNvPr id="12" name="TextovéPole 11">
            <a:hlinkClick r:id="rId5" action="ppaction://hlinksldjump"/>
          </p:cNvPr>
          <p:cNvSpPr txBox="1"/>
          <p:nvPr/>
        </p:nvSpPr>
        <p:spPr>
          <a:xfrm>
            <a:off x="7248351" y="4365104"/>
            <a:ext cx="1043876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b="1" dirty="0" smtClean="0"/>
              <a:t>16</a:t>
            </a:r>
            <a:endParaRPr lang="cs-CZ" sz="6600" b="1" dirty="0"/>
          </a:p>
        </p:txBody>
      </p:sp>
      <p:sp>
        <p:nvSpPr>
          <p:cNvPr id="13" name="TextovéPole 12">
            <a:hlinkClick r:id="rId5" action="ppaction://hlinksldjump"/>
          </p:cNvPr>
          <p:cNvSpPr txBox="1"/>
          <p:nvPr/>
        </p:nvSpPr>
        <p:spPr>
          <a:xfrm>
            <a:off x="7248351" y="1739775"/>
            <a:ext cx="1043876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b="1" dirty="0" smtClean="0"/>
              <a:t>17</a:t>
            </a:r>
            <a:endParaRPr lang="cs-CZ" sz="6600" b="1" dirty="0"/>
          </a:p>
        </p:txBody>
      </p:sp>
    </p:spTree>
    <p:extLst>
      <p:ext uri="{BB962C8B-B14F-4D97-AF65-F5344CB8AC3E}">
        <p14:creationId xmlns:p14="http://schemas.microsoft.com/office/powerpoint/2010/main" val="12316673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lačítko akce: Vlastní 4">
            <a:hlinkClick r:id="" action="ppaction://noaction" highlightClick="1"/>
          </p:cNvPr>
          <p:cNvSpPr/>
          <p:nvPr/>
        </p:nvSpPr>
        <p:spPr>
          <a:xfrm>
            <a:off x="0" y="0"/>
            <a:ext cx="9252520" cy="6858000"/>
          </a:xfrm>
          <a:prstGeom prst="actionButtonBlank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txBody>
          <a:bodyPr/>
          <a:lstStyle/>
          <a:p>
            <a:r>
              <a:rPr lang="cs-CZ" dirty="0" smtClean="0"/>
              <a:t>Která houba patří do košíku?</a:t>
            </a:r>
            <a:endParaRPr lang="cs-CZ" dirty="0"/>
          </a:p>
        </p:txBody>
      </p:sp>
      <p:pic>
        <p:nvPicPr>
          <p:cNvPr id="2050" name="Picture 2" descr="C:\Users\Speciální školy\AppData\Local\Microsoft\Windows\Temporary Internet Files\Content.IE5\FHHH11MU\MC90029897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91380" y="2762277"/>
            <a:ext cx="4076351" cy="37007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472214" y="1455166"/>
            <a:ext cx="2467342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b="1" dirty="0" smtClean="0"/>
              <a:t>52 – 6 </a:t>
            </a:r>
            <a:endParaRPr lang="cs-CZ" sz="6600" b="1" dirty="0"/>
          </a:p>
        </p:txBody>
      </p:sp>
      <p:pic>
        <p:nvPicPr>
          <p:cNvPr id="2051" name="Picture 3" descr="C:\Users\Speciální školy\AppData\Local\Microsoft\Windows\Temporary Internet Files\Content.IE5\BDGFK3AL\MC900232238[1].wmf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1532" y="1455167"/>
            <a:ext cx="2234418" cy="25172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3" descr="C:\Users\Speciální školy\AppData\Local\Microsoft\Windows\Temporary Internet Files\Content.IE5\BDGFK3AL\MC900232238[1].wmf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7216" y="3981308"/>
            <a:ext cx="2251588" cy="25365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3" descr="C:\Users\Speciální školy\AppData\Local\Microsoft\Windows\Temporary Internet Files\Content.IE5\BDGFK3AL\MC900232238[1].wmf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88027" y="4029146"/>
            <a:ext cx="2224660" cy="25062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3" descr="C:\Users\Speciální školy\AppData\Local\Microsoft\Windows\Temporary Internet Files\Content.IE5\BDGFK3AL\MC900232238[1].wmf">
            <a:hlinkClick r:id="rId5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27891" y="1455166"/>
            <a:ext cx="2284796" cy="25739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>
            <a:hlinkClick r:id="rId3" action="ppaction://hlinksldjump"/>
          </p:cNvPr>
          <p:cNvSpPr txBox="1"/>
          <p:nvPr/>
        </p:nvSpPr>
        <p:spPr>
          <a:xfrm>
            <a:off x="761072" y="4365104"/>
            <a:ext cx="1043876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b="1" dirty="0" smtClean="0"/>
              <a:t>48</a:t>
            </a:r>
            <a:endParaRPr lang="cs-CZ" sz="6600" b="1" dirty="0"/>
          </a:p>
        </p:txBody>
      </p:sp>
      <p:sp>
        <p:nvSpPr>
          <p:cNvPr id="11" name="TextovéPole 10">
            <a:hlinkClick r:id="rId3" action="ppaction://hlinksldjump"/>
          </p:cNvPr>
          <p:cNvSpPr txBox="1"/>
          <p:nvPr/>
        </p:nvSpPr>
        <p:spPr>
          <a:xfrm>
            <a:off x="816803" y="1740451"/>
            <a:ext cx="1043876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b="1" dirty="0"/>
              <a:t>4</a:t>
            </a:r>
            <a:r>
              <a:rPr lang="cs-CZ" sz="6600" b="1" dirty="0" smtClean="0"/>
              <a:t>9</a:t>
            </a:r>
            <a:endParaRPr lang="cs-CZ" sz="6600" b="1" dirty="0"/>
          </a:p>
        </p:txBody>
      </p:sp>
      <p:sp>
        <p:nvSpPr>
          <p:cNvPr id="12" name="TextovéPole 11">
            <a:hlinkClick r:id="rId3" action="ppaction://hlinksldjump"/>
          </p:cNvPr>
          <p:cNvSpPr txBox="1"/>
          <p:nvPr/>
        </p:nvSpPr>
        <p:spPr>
          <a:xfrm>
            <a:off x="7248351" y="4365104"/>
            <a:ext cx="1043876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b="1" dirty="0" smtClean="0"/>
              <a:t>47</a:t>
            </a:r>
            <a:endParaRPr lang="cs-CZ" sz="6600" b="1" dirty="0"/>
          </a:p>
        </p:txBody>
      </p:sp>
      <p:sp>
        <p:nvSpPr>
          <p:cNvPr id="13" name="TextovéPole 12">
            <a:hlinkClick r:id="rId5" action="ppaction://hlinksldjump"/>
          </p:cNvPr>
          <p:cNvSpPr txBox="1"/>
          <p:nvPr/>
        </p:nvSpPr>
        <p:spPr>
          <a:xfrm>
            <a:off x="7248351" y="1739775"/>
            <a:ext cx="1043876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b="1" dirty="0" smtClean="0"/>
              <a:t>46</a:t>
            </a:r>
            <a:endParaRPr lang="cs-CZ" sz="6600" b="1" dirty="0"/>
          </a:p>
        </p:txBody>
      </p:sp>
    </p:spTree>
    <p:extLst>
      <p:ext uri="{BB962C8B-B14F-4D97-AF65-F5344CB8AC3E}">
        <p14:creationId xmlns:p14="http://schemas.microsoft.com/office/powerpoint/2010/main" val="12316673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lačítko akce: Vlastní 4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txBody>
          <a:bodyPr/>
          <a:lstStyle/>
          <a:p>
            <a:r>
              <a:rPr lang="cs-CZ" dirty="0" smtClean="0"/>
              <a:t>Která houba patří do košíku?</a:t>
            </a:r>
            <a:endParaRPr lang="cs-CZ" dirty="0"/>
          </a:p>
        </p:txBody>
      </p:sp>
      <p:pic>
        <p:nvPicPr>
          <p:cNvPr id="2050" name="Picture 2" descr="C:\Users\Speciální školy\AppData\Local\Microsoft\Windows\Temporary Internet Files\Content.IE5\FHHH11MU\MC90029897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91380" y="2762277"/>
            <a:ext cx="4076351" cy="37007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472214" y="1455166"/>
            <a:ext cx="2467342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b="1" dirty="0" smtClean="0"/>
              <a:t>84 – 8 </a:t>
            </a:r>
            <a:endParaRPr lang="cs-CZ" sz="6600" b="1" dirty="0"/>
          </a:p>
        </p:txBody>
      </p:sp>
      <p:pic>
        <p:nvPicPr>
          <p:cNvPr id="2051" name="Picture 3" descr="C:\Users\Speciální školy\AppData\Local\Microsoft\Windows\Temporary Internet Files\Content.IE5\BDGFK3AL\MC900232238[1].wmf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1532" y="1455167"/>
            <a:ext cx="2234418" cy="25172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3" descr="C:\Users\Speciální školy\AppData\Local\Microsoft\Windows\Temporary Internet Files\Content.IE5\BDGFK3AL\MC900232238[1].wmf">
            <a:hlinkClick r:id="rId5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7216" y="3981308"/>
            <a:ext cx="2251588" cy="25365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3" descr="C:\Users\Speciální školy\AppData\Local\Microsoft\Windows\Temporary Internet Files\Content.IE5\BDGFK3AL\MC900232238[1].wmf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88027" y="4029146"/>
            <a:ext cx="2224660" cy="25062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3" descr="C:\Users\Speciální školy\AppData\Local\Microsoft\Windows\Temporary Internet Files\Content.IE5\BDGFK3AL\MC900232238[1].wmf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27891" y="1455166"/>
            <a:ext cx="2284796" cy="25739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>
            <a:hlinkClick r:id="rId5" action="ppaction://hlinksldjump"/>
          </p:cNvPr>
          <p:cNvSpPr txBox="1"/>
          <p:nvPr/>
        </p:nvSpPr>
        <p:spPr>
          <a:xfrm>
            <a:off x="761072" y="4365104"/>
            <a:ext cx="1043876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b="1" dirty="0" smtClean="0"/>
              <a:t>76</a:t>
            </a:r>
            <a:endParaRPr lang="cs-CZ" sz="6600" b="1" dirty="0"/>
          </a:p>
        </p:txBody>
      </p:sp>
      <p:sp>
        <p:nvSpPr>
          <p:cNvPr id="11" name="TextovéPole 10">
            <a:hlinkClick r:id="rId3" action="ppaction://hlinksldjump"/>
          </p:cNvPr>
          <p:cNvSpPr txBox="1"/>
          <p:nvPr/>
        </p:nvSpPr>
        <p:spPr>
          <a:xfrm>
            <a:off x="816803" y="1740451"/>
            <a:ext cx="1043876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b="1" dirty="0" smtClean="0"/>
              <a:t>78</a:t>
            </a:r>
            <a:endParaRPr lang="cs-CZ" sz="6600" b="1" dirty="0"/>
          </a:p>
        </p:txBody>
      </p:sp>
      <p:sp>
        <p:nvSpPr>
          <p:cNvPr id="12" name="TextovéPole 11">
            <a:hlinkClick r:id="rId3" action="ppaction://hlinksldjump"/>
          </p:cNvPr>
          <p:cNvSpPr txBox="1"/>
          <p:nvPr/>
        </p:nvSpPr>
        <p:spPr>
          <a:xfrm>
            <a:off x="7248351" y="4365104"/>
            <a:ext cx="1043876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b="1" dirty="0" smtClean="0"/>
              <a:t>77</a:t>
            </a:r>
            <a:endParaRPr lang="cs-CZ" sz="6600" b="1" dirty="0"/>
          </a:p>
        </p:txBody>
      </p:sp>
      <p:sp>
        <p:nvSpPr>
          <p:cNvPr id="13" name="TextovéPole 12">
            <a:hlinkClick r:id="rId3" action="ppaction://hlinksldjump"/>
          </p:cNvPr>
          <p:cNvSpPr txBox="1"/>
          <p:nvPr/>
        </p:nvSpPr>
        <p:spPr>
          <a:xfrm>
            <a:off x="7248351" y="1739775"/>
            <a:ext cx="1043876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b="1" dirty="0"/>
              <a:t>7</a:t>
            </a:r>
            <a:r>
              <a:rPr lang="cs-CZ" sz="6600" b="1" dirty="0" smtClean="0"/>
              <a:t>9</a:t>
            </a:r>
            <a:endParaRPr lang="cs-CZ" sz="6600" b="1" dirty="0"/>
          </a:p>
        </p:txBody>
      </p:sp>
    </p:spTree>
    <p:extLst>
      <p:ext uri="{BB962C8B-B14F-4D97-AF65-F5344CB8AC3E}">
        <p14:creationId xmlns:p14="http://schemas.microsoft.com/office/powerpoint/2010/main" val="12316673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lačítko akce: Vlastní 4">
            <a:hlinkClick r:id="" action="ppaction://noaction" highlightClick="1"/>
          </p:cNvPr>
          <p:cNvSpPr/>
          <p:nvPr/>
        </p:nvSpPr>
        <p:spPr>
          <a:xfrm>
            <a:off x="0" y="0"/>
            <a:ext cx="9144000" cy="7029400"/>
          </a:xfrm>
          <a:prstGeom prst="actionButtonBlank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txBody>
          <a:bodyPr/>
          <a:lstStyle/>
          <a:p>
            <a:r>
              <a:rPr lang="cs-CZ" dirty="0" smtClean="0"/>
              <a:t>Která houba patří do košíku?</a:t>
            </a:r>
            <a:endParaRPr lang="cs-CZ" dirty="0"/>
          </a:p>
        </p:txBody>
      </p:sp>
      <p:pic>
        <p:nvPicPr>
          <p:cNvPr id="2050" name="Picture 2" descr="C:\Users\Speciální školy\AppData\Local\Microsoft\Windows\Temporary Internet Files\Content.IE5\FHHH11MU\MC90029897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91380" y="2762277"/>
            <a:ext cx="4076351" cy="37007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472214" y="1455166"/>
            <a:ext cx="2467342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b="1" dirty="0" smtClean="0"/>
              <a:t>46 – 9 </a:t>
            </a:r>
            <a:endParaRPr lang="cs-CZ" sz="6600" b="1" dirty="0"/>
          </a:p>
        </p:txBody>
      </p:sp>
      <p:pic>
        <p:nvPicPr>
          <p:cNvPr id="2051" name="Picture 3" descr="C:\Users\Speciální školy\AppData\Local\Microsoft\Windows\Temporary Internet Files\Content.IE5\BDGFK3AL\MC900232238[1].wmf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1532" y="1455167"/>
            <a:ext cx="2234418" cy="25172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3" descr="C:\Users\Speciální školy\AppData\Local\Microsoft\Windows\Temporary Internet Files\Content.IE5\BDGFK3AL\MC900232238[1].wmf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7216" y="3981308"/>
            <a:ext cx="2251588" cy="25365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3" descr="C:\Users\Speciální školy\AppData\Local\Microsoft\Windows\Temporary Internet Files\Content.IE5\BDGFK3AL\MC900232238[1].wmf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88027" y="4029146"/>
            <a:ext cx="2224660" cy="25062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3" descr="C:\Users\Speciální školy\AppData\Local\Microsoft\Windows\Temporary Internet Files\Content.IE5\BDGFK3AL\MC900232238[1].wmf">
            <a:hlinkClick r:id="rId5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27891" y="1455166"/>
            <a:ext cx="2284796" cy="25739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>
            <a:hlinkClick r:id="rId3" action="ppaction://hlinksldjump"/>
          </p:cNvPr>
          <p:cNvSpPr txBox="1"/>
          <p:nvPr/>
        </p:nvSpPr>
        <p:spPr>
          <a:xfrm>
            <a:off x="761072" y="4365104"/>
            <a:ext cx="1043876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b="1" dirty="0" smtClean="0"/>
              <a:t>39</a:t>
            </a:r>
            <a:endParaRPr lang="cs-CZ" sz="6600" b="1" dirty="0"/>
          </a:p>
        </p:txBody>
      </p:sp>
      <p:sp>
        <p:nvSpPr>
          <p:cNvPr id="11" name="TextovéPole 10">
            <a:hlinkClick r:id="rId3" action="ppaction://hlinksldjump"/>
          </p:cNvPr>
          <p:cNvSpPr txBox="1"/>
          <p:nvPr/>
        </p:nvSpPr>
        <p:spPr>
          <a:xfrm>
            <a:off x="816803" y="1740451"/>
            <a:ext cx="1043876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b="1" dirty="0" smtClean="0"/>
              <a:t>38</a:t>
            </a:r>
            <a:endParaRPr lang="cs-CZ" sz="6600" b="1" dirty="0"/>
          </a:p>
        </p:txBody>
      </p:sp>
      <p:sp>
        <p:nvSpPr>
          <p:cNvPr id="12" name="TextovéPole 11">
            <a:hlinkClick r:id="rId3" action="ppaction://hlinksldjump"/>
          </p:cNvPr>
          <p:cNvSpPr txBox="1"/>
          <p:nvPr/>
        </p:nvSpPr>
        <p:spPr>
          <a:xfrm>
            <a:off x="7248351" y="4365104"/>
            <a:ext cx="1043876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b="1" dirty="0" smtClean="0"/>
              <a:t>36</a:t>
            </a:r>
            <a:endParaRPr lang="cs-CZ" sz="6600" b="1" dirty="0"/>
          </a:p>
        </p:txBody>
      </p:sp>
      <p:sp>
        <p:nvSpPr>
          <p:cNvPr id="13" name="TextovéPole 12">
            <a:hlinkClick r:id="rId5" action="ppaction://hlinksldjump"/>
          </p:cNvPr>
          <p:cNvSpPr txBox="1"/>
          <p:nvPr/>
        </p:nvSpPr>
        <p:spPr>
          <a:xfrm>
            <a:off x="7248351" y="1739775"/>
            <a:ext cx="1043876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b="1" dirty="0" smtClean="0"/>
              <a:t>37</a:t>
            </a:r>
            <a:endParaRPr lang="cs-CZ" sz="6600" b="1" dirty="0"/>
          </a:p>
        </p:txBody>
      </p:sp>
    </p:spTree>
    <p:extLst>
      <p:ext uri="{BB962C8B-B14F-4D97-AF65-F5344CB8AC3E}">
        <p14:creationId xmlns:p14="http://schemas.microsoft.com/office/powerpoint/2010/main" val="12316673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lačítko akce: Vlastní 4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txBody>
          <a:bodyPr/>
          <a:lstStyle/>
          <a:p>
            <a:r>
              <a:rPr lang="cs-CZ" dirty="0" smtClean="0"/>
              <a:t>Která houba patří do košíku?</a:t>
            </a:r>
            <a:endParaRPr lang="cs-CZ" dirty="0"/>
          </a:p>
        </p:txBody>
      </p:sp>
      <p:pic>
        <p:nvPicPr>
          <p:cNvPr id="2050" name="Picture 2" descr="C:\Users\Speciální školy\AppData\Local\Microsoft\Windows\Temporary Internet Files\Content.IE5\FHHH11MU\MC90029897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91380" y="2762277"/>
            <a:ext cx="4076351" cy="37007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472214" y="1455166"/>
            <a:ext cx="2658100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b="1" dirty="0" smtClean="0"/>
              <a:t>33 – 5  </a:t>
            </a:r>
            <a:endParaRPr lang="cs-CZ" sz="6600" b="1" dirty="0"/>
          </a:p>
        </p:txBody>
      </p:sp>
      <p:pic>
        <p:nvPicPr>
          <p:cNvPr id="2051" name="Picture 3" descr="C:\Users\Speciální školy\AppData\Local\Microsoft\Windows\Temporary Internet Files\Content.IE5\BDGFK3AL\MC900232238[1].wmf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1532" y="1455167"/>
            <a:ext cx="2234418" cy="25172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3" descr="C:\Users\Speciální školy\AppData\Local\Microsoft\Windows\Temporary Internet Files\Content.IE5\BDGFK3AL\MC900232238[1].wmf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7216" y="3981308"/>
            <a:ext cx="2251588" cy="25365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3" descr="C:\Users\Speciální školy\AppData\Local\Microsoft\Windows\Temporary Internet Files\Content.IE5\BDGFK3AL\MC900232238[1].wmf">
            <a:hlinkClick r:id="rId5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88027" y="4029146"/>
            <a:ext cx="2224660" cy="25062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3" descr="C:\Users\Speciální školy\AppData\Local\Microsoft\Windows\Temporary Internet Files\Content.IE5\BDGFK3AL\MC900232238[1].wmf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27891" y="1455166"/>
            <a:ext cx="2284796" cy="25739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>
            <a:hlinkClick r:id="rId3" action="ppaction://hlinksldjump"/>
          </p:cNvPr>
          <p:cNvSpPr txBox="1"/>
          <p:nvPr/>
        </p:nvSpPr>
        <p:spPr>
          <a:xfrm>
            <a:off x="761072" y="4365104"/>
            <a:ext cx="1043876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b="1" dirty="0" smtClean="0"/>
              <a:t>27</a:t>
            </a:r>
            <a:endParaRPr lang="cs-CZ" sz="6600" b="1" dirty="0"/>
          </a:p>
        </p:txBody>
      </p:sp>
      <p:sp>
        <p:nvSpPr>
          <p:cNvPr id="11" name="TextovéPole 10">
            <a:hlinkClick r:id="rId3" action="ppaction://hlinksldjump"/>
          </p:cNvPr>
          <p:cNvSpPr txBox="1"/>
          <p:nvPr/>
        </p:nvSpPr>
        <p:spPr>
          <a:xfrm>
            <a:off x="816803" y="1740451"/>
            <a:ext cx="1043876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b="1" dirty="0" smtClean="0"/>
              <a:t>38</a:t>
            </a:r>
            <a:endParaRPr lang="cs-CZ" sz="6600" b="1" dirty="0"/>
          </a:p>
        </p:txBody>
      </p:sp>
      <p:sp>
        <p:nvSpPr>
          <p:cNvPr id="12" name="TextovéPole 11">
            <a:hlinkClick r:id="rId5" action="ppaction://hlinksldjump"/>
          </p:cNvPr>
          <p:cNvSpPr txBox="1"/>
          <p:nvPr/>
        </p:nvSpPr>
        <p:spPr>
          <a:xfrm>
            <a:off x="7248351" y="4365104"/>
            <a:ext cx="1043876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b="1" dirty="0" smtClean="0"/>
              <a:t>28</a:t>
            </a:r>
            <a:endParaRPr lang="cs-CZ" sz="6600" b="1" dirty="0"/>
          </a:p>
        </p:txBody>
      </p:sp>
      <p:sp>
        <p:nvSpPr>
          <p:cNvPr id="13" name="TextovéPole 12">
            <a:hlinkClick r:id="rId3" action="ppaction://hlinksldjump"/>
          </p:cNvPr>
          <p:cNvSpPr txBox="1"/>
          <p:nvPr/>
        </p:nvSpPr>
        <p:spPr>
          <a:xfrm>
            <a:off x="7248351" y="1739775"/>
            <a:ext cx="1043876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b="1" dirty="0"/>
              <a:t>2</a:t>
            </a:r>
            <a:r>
              <a:rPr lang="cs-CZ" sz="6600" b="1" dirty="0" smtClean="0"/>
              <a:t>9</a:t>
            </a:r>
            <a:endParaRPr lang="cs-CZ" sz="6600" b="1" dirty="0"/>
          </a:p>
        </p:txBody>
      </p:sp>
    </p:spTree>
    <p:extLst>
      <p:ext uri="{BB962C8B-B14F-4D97-AF65-F5344CB8AC3E}">
        <p14:creationId xmlns:p14="http://schemas.microsoft.com/office/powerpoint/2010/main" val="12316673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lačítko akce: Vlastní 4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txBody>
          <a:bodyPr/>
          <a:lstStyle/>
          <a:p>
            <a:r>
              <a:rPr lang="cs-CZ" dirty="0" smtClean="0"/>
              <a:t>Která houba patří do košíku?</a:t>
            </a:r>
            <a:endParaRPr lang="cs-CZ" dirty="0"/>
          </a:p>
        </p:txBody>
      </p:sp>
      <p:pic>
        <p:nvPicPr>
          <p:cNvPr id="2050" name="Picture 2" descr="C:\Users\Speciální školy\AppData\Local\Microsoft\Windows\Temporary Internet Files\Content.IE5\FHHH11MU\MC90029897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91380" y="2762277"/>
            <a:ext cx="4076351" cy="37007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472214" y="1455166"/>
            <a:ext cx="2467342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b="1" dirty="0" smtClean="0"/>
              <a:t>62 – 7 </a:t>
            </a:r>
            <a:endParaRPr lang="cs-CZ" sz="6600" b="1" dirty="0"/>
          </a:p>
        </p:txBody>
      </p:sp>
      <p:pic>
        <p:nvPicPr>
          <p:cNvPr id="2051" name="Picture 3" descr="C:\Users\Speciální školy\AppData\Local\Microsoft\Windows\Temporary Internet Files\Content.IE5\BDGFK3AL\MC900232238[1].wmf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1532" y="1455167"/>
            <a:ext cx="2234418" cy="25172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3" descr="C:\Users\Speciální školy\AppData\Local\Microsoft\Windows\Temporary Internet Files\Content.IE5\BDGFK3AL\MC900232238[1].wmf">
            <a:hlinkClick r:id="rId5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7216" y="3981308"/>
            <a:ext cx="2251588" cy="25365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3" descr="C:\Users\Speciální školy\AppData\Local\Microsoft\Windows\Temporary Internet Files\Content.IE5\BDGFK3AL\MC900232238[1].wmf">
            <a:hlinkClick r:id="rId5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88027" y="4029146"/>
            <a:ext cx="2224660" cy="25062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3" descr="C:\Users\Speciální školy\AppData\Local\Microsoft\Windows\Temporary Internet Files\Content.IE5\BDGFK3AL\MC900232238[1].wmf">
            <a:hlinkClick r:id="rId5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27891" y="1455166"/>
            <a:ext cx="2284796" cy="25739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>
            <a:hlinkClick r:id="rId5" action="ppaction://hlinksldjump"/>
          </p:cNvPr>
          <p:cNvSpPr txBox="1"/>
          <p:nvPr/>
        </p:nvSpPr>
        <p:spPr>
          <a:xfrm>
            <a:off x="761072" y="4365104"/>
            <a:ext cx="1043876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b="1" dirty="0" smtClean="0"/>
              <a:t>54</a:t>
            </a:r>
            <a:endParaRPr lang="cs-CZ" sz="6600" b="1" dirty="0"/>
          </a:p>
        </p:txBody>
      </p:sp>
      <p:sp>
        <p:nvSpPr>
          <p:cNvPr id="11" name="TextovéPole 10">
            <a:hlinkClick r:id="rId3" action="ppaction://hlinksldjump"/>
          </p:cNvPr>
          <p:cNvSpPr txBox="1"/>
          <p:nvPr/>
        </p:nvSpPr>
        <p:spPr>
          <a:xfrm>
            <a:off x="816803" y="1740451"/>
            <a:ext cx="1043876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b="1" dirty="0" smtClean="0"/>
              <a:t>55</a:t>
            </a:r>
            <a:endParaRPr lang="cs-CZ" sz="6600" b="1" dirty="0"/>
          </a:p>
        </p:txBody>
      </p:sp>
      <p:sp>
        <p:nvSpPr>
          <p:cNvPr id="12" name="TextovéPole 11">
            <a:hlinkClick r:id="rId5" action="ppaction://hlinksldjump"/>
          </p:cNvPr>
          <p:cNvSpPr txBox="1"/>
          <p:nvPr/>
        </p:nvSpPr>
        <p:spPr>
          <a:xfrm>
            <a:off x="7248351" y="4365104"/>
            <a:ext cx="1043876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b="1" dirty="0" smtClean="0"/>
              <a:t>53</a:t>
            </a:r>
            <a:endParaRPr lang="cs-CZ" sz="6600" b="1" dirty="0"/>
          </a:p>
        </p:txBody>
      </p:sp>
      <p:sp>
        <p:nvSpPr>
          <p:cNvPr id="13" name="TextovéPole 12">
            <a:hlinkClick r:id="rId5" action="ppaction://hlinksldjump"/>
          </p:cNvPr>
          <p:cNvSpPr txBox="1"/>
          <p:nvPr/>
        </p:nvSpPr>
        <p:spPr>
          <a:xfrm>
            <a:off x="7248351" y="1739775"/>
            <a:ext cx="1043876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b="1" dirty="0" smtClean="0"/>
              <a:t>56</a:t>
            </a:r>
            <a:endParaRPr lang="cs-CZ" sz="6600" b="1" dirty="0"/>
          </a:p>
        </p:txBody>
      </p:sp>
    </p:spTree>
    <p:extLst>
      <p:ext uri="{BB962C8B-B14F-4D97-AF65-F5344CB8AC3E}">
        <p14:creationId xmlns:p14="http://schemas.microsoft.com/office/powerpoint/2010/main" val="12316673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lačítko akce: Vlastní 3">
            <a:hlinkClick r:id="" action="ppaction://noaction" highlightClick="1"/>
          </p:cNvPr>
          <p:cNvSpPr/>
          <p:nvPr/>
        </p:nvSpPr>
        <p:spPr>
          <a:xfrm>
            <a:off x="0" y="0"/>
            <a:ext cx="9396536" cy="7173416"/>
          </a:xfrm>
          <a:prstGeom prst="actionButtonBlan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Ne, ne zkus to znovu</a:t>
            </a:r>
            <a:endParaRPr lang="cs-CZ" dirty="0"/>
          </a:p>
        </p:txBody>
      </p:sp>
      <p:sp>
        <p:nvSpPr>
          <p:cNvPr id="3" name="Tlačítko akce: Zpět nebo Předchozí 2">
            <a:hlinkClick r:id="" action="ppaction://hlinkshowjump?jump=lastslideviewed" highlightClick="1"/>
          </p:cNvPr>
          <p:cNvSpPr/>
          <p:nvPr/>
        </p:nvSpPr>
        <p:spPr>
          <a:xfrm>
            <a:off x="7740352" y="5445224"/>
            <a:ext cx="1042416" cy="1042416"/>
          </a:xfrm>
          <a:prstGeom prst="actionButtonBackPrevious">
            <a:avLst/>
          </a:prstGeom>
          <a:solidFill>
            <a:srgbClr val="FFC000"/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 descr="C:\Users\Speciální školy\AppData\Local\Microsoft\Windows\Temporary Internet Files\Content.IE5\OFXABWCT\MC900434379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1484783"/>
            <a:ext cx="5613711" cy="50418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981183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lačítko akce: Vlastní 3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Výtečně, už ti to jde!</a:t>
            </a:r>
            <a:endParaRPr lang="cs-CZ" dirty="0"/>
          </a:p>
        </p:txBody>
      </p:sp>
      <p:pic>
        <p:nvPicPr>
          <p:cNvPr id="3076" name="Picture 4" descr="C:\Users\Speciální školy\AppData\Local\Microsoft\Windows\Temporary Internet Files\Content.IE5\FHHH11MU\MC900439847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1340768"/>
            <a:ext cx="8015719" cy="50405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305088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txBody>
          <a:bodyPr>
            <a:normAutofit fontScale="90000"/>
          </a:bodyPr>
          <a:lstStyle/>
          <a:p>
            <a:r>
              <a:rPr lang="cs-CZ" dirty="0" smtClean="0"/>
              <a:t>Procvičené příklady přepiš do sešitu a ještě jednou je vypočítej.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solidFill>
            <a:schemeClr val="accent2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4400" dirty="0" smtClean="0"/>
              <a:t>64 – 5 </a:t>
            </a:r>
          </a:p>
          <a:p>
            <a:pPr marL="0" indent="0" algn="ctr">
              <a:buNone/>
            </a:pPr>
            <a:r>
              <a:rPr lang="cs-CZ" sz="4400" dirty="0" smtClean="0"/>
              <a:t>47 – 8 </a:t>
            </a:r>
          </a:p>
          <a:p>
            <a:pPr marL="0" indent="0" algn="ctr">
              <a:buNone/>
            </a:pPr>
            <a:r>
              <a:rPr lang="cs-CZ" sz="4400" dirty="0" smtClean="0"/>
              <a:t>73 – 7  </a:t>
            </a:r>
          </a:p>
          <a:p>
            <a:pPr marL="0" indent="0" algn="ctr">
              <a:buNone/>
            </a:pPr>
            <a:r>
              <a:rPr lang="cs-CZ" sz="4400" dirty="0" smtClean="0"/>
              <a:t>35 – 9  </a:t>
            </a:r>
          </a:p>
          <a:p>
            <a:pPr marL="0" indent="0" algn="ctr">
              <a:buNone/>
            </a:pPr>
            <a:r>
              <a:rPr lang="cs-CZ" sz="4400" dirty="0" smtClean="0"/>
              <a:t>21 – 3 </a:t>
            </a:r>
            <a:endParaRPr lang="cs-CZ" sz="44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solidFill>
            <a:schemeClr val="accent2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4400" dirty="0" smtClean="0"/>
              <a:t>52 – 6 </a:t>
            </a:r>
          </a:p>
          <a:p>
            <a:pPr marL="0" indent="0" algn="ctr">
              <a:buNone/>
            </a:pPr>
            <a:r>
              <a:rPr lang="cs-CZ" sz="4400" dirty="0" smtClean="0"/>
              <a:t>84 – 8  </a:t>
            </a:r>
          </a:p>
          <a:p>
            <a:pPr marL="0" indent="0" algn="ctr">
              <a:buNone/>
            </a:pPr>
            <a:r>
              <a:rPr lang="cs-CZ" sz="4400" dirty="0" smtClean="0"/>
              <a:t>46 – 9 </a:t>
            </a:r>
          </a:p>
          <a:p>
            <a:pPr marL="0" indent="0" algn="ctr">
              <a:buNone/>
            </a:pPr>
            <a:r>
              <a:rPr lang="cs-CZ" sz="4400" dirty="0" smtClean="0"/>
              <a:t>33 – 5 </a:t>
            </a:r>
          </a:p>
          <a:p>
            <a:pPr marL="0" indent="0" algn="ctr">
              <a:buNone/>
            </a:pPr>
            <a:r>
              <a:rPr lang="cs-CZ" sz="4400" dirty="0" smtClean="0"/>
              <a:t>62 – 7 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12566479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txBody>
          <a:bodyPr>
            <a:normAutofit fontScale="90000"/>
          </a:bodyPr>
          <a:lstStyle/>
          <a:p>
            <a:r>
              <a:rPr lang="cs-CZ" dirty="0" smtClean="0"/>
              <a:t>ŘEŠENÍ: Příklad vyznač ve čtvercové síti a vypočítej rozkladem.</a:t>
            </a: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81021082"/>
              </p:ext>
            </p:extLst>
          </p:nvPr>
        </p:nvGraphicFramePr>
        <p:xfrm>
          <a:off x="1115616" y="1916832"/>
          <a:ext cx="3696070" cy="37084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69607"/>
                <a:gridCol w="369607"/>
                <a:gridCol w="369607"/>
                <a:gridCol w="369607"/>
                <a:gridCol w="369607"/>
                <a:gridCol w="369607"/>
                <a:gridCol w="369607"/>
                <a:gridCol w="369607"/>
                <a:gridCol w="369607"/>
                <a:gridCol w="369607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lToB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lToBr>
                    <a:lnBlToT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lToT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lToB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lToBr>
                    <a:lnBlToT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lToT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lToB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lToBr>
                    <a:lnBlToT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lToT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lToB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lToBr>
                    <a:lnBlToT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lToT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lToB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lToBr>
                    <a:lnBlToT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lToT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lToB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lToBr>
                    <a:lnBlToT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lToT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lToB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lToBr>
                    <a:lnBlToT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lToT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lToB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lToBr>
                    <a:lnBlToT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lToT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5796136" y="2154813"/>
            <a:ext cx="2577950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/>
              <a:t>67 - 8 = </a:t>
            </a:r>
            <a:r>
              <a:rPr lang="cs-CZ" sz="4400" dirty="0" smtClean="0">
                <a:solidFill>
                  <a:srgbClr val="FF0000"/>
                </a:solidFill>
              </a:rPr>
              <a:t>59</a:t>
            </a:r>
          </a:p>
          <a:p>
            <a:r>
              <a:rPr lang="cs-CZ" sz="4400" dirty="0" smtClean="0"/>
              <a:t>     </a:t>
            </a:r>
            <a:r>
              <a:rPr lang="cs-CZ" sz="4400" dirty="0" smtClean="0">
                <a:solidFill>
                  <a:srgbClr val="FF0000"/>
                </a:solidFill>
              </a:rPr>
              <a:t>7</a:t>
            </a:r>
            <a:r>
              <a:rPr lang="cs-CZ" sz="4400" dirty="0" smtClean="0"/>
              <a:t>   </a:t>
            </a:r>
            <a:r>
              <a:rPr lang="cs-CZ" sz="4400" dirty="0">
                <a:solidFill>
                  <a:srgbClr val="FF0000"/>
                </a:solidFill>
              </a:rPr>
              <a:t>1</a:t>
            </a:r>
          </a:p>
        </p:txBody>
      </p:sp>
      <p:cxnSp>
        <p:nvCxnSpPr>
          <p:cNvPr id="11" name="Přímá spojnice 10"/>
          <p:cNvCxnSpPr/>
          <p:nvPr/>
        </p:nvCxnSpPr>
        <p:spPr>
          <a:xfrm flipH="1">
            <a:off x="6739199" y="2785833"/>
            <a:ext cx="288032" cy="28803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7035615" y="2794217"/>
            <a:ext cx="279648" cy="27964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380003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txBody>
          <a:bodyPr>
            <a:normAutofit fontScale="90000"/>
          </a:bodyPr>
          <a:lstStyle/>
          <a:p>
            <a:r>
              <a:rPr lang="cs-CZ" dirty="0" smtClean="0"/>
              <a:t>Příklad vyznač ve čtvercové síti a vypočítej rozkladem.</a:t>
            </a: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90481739"/>
              </p:ext>
            </p:extLst>
          </p:nvPr>
        </p:nvGraphicFramePr>
        <p:xfrm>
          <a:off x="1115616" y="1916832"/>
          <a:ext cx="3696070" cy="37084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69607"/>
                <a:gridCol w="369607"/>
                <a:gridCol w="369607"/>
                <a:gridCol w="369607"/>
                <a:gridCol w="369607"/>
                <a:gridCol w="369607"/>
                <a:gridCol w="369607"/>
                <a:gridCol w="369607"/>
                <a:gridCol w="369607"/>
                <a:gridCol w="369607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TlToB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lToBr>
                    <a:lnBlToT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lToT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TlToB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lToBr>
                    <a:lnBlToT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lToT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lToB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lToBr>
                    <a:lnBlToT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lToT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lToB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lToBr>
                    <a:lnBlToT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lToT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lToB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lToBr>
                    <a:lnBlToT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lToT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5796136" y="2154813"/>
            <a:ext cx="2813591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/>
              <a:t>32 – 5  = </a:t>
            </a:r>
            <a:r>
              <a:rPr lang="cs-CZ" sz="4400" dirty="0" smtClean="0">
                <a:solidFill>
                  <a:srgbClr val="FF0000"/>
                </a:solidFill>
              </a:rPr>
              <a:t>27</a:t>
            </a:r>
          </a:p>
          <a:p>
            <a:r>
              <a:rPr lang="cs-CZ" sz="4400" dirty="0" smtClean="0"/>
              <a:t>      </a:t>
            </a:r>
            <a:r>
              <a:rPr lang="cs-CZ" sz="4400" dirty="0" smtClean="0">
                <a:solidFill>
                  <a:srgbClr val="FF0000"/>
                </a:solidFill>
              </a:rPr>
              <a:t>2</a:t>
            </a:r>
            <a:r>
              <a:rPr lang="cs-CZ" sz="4400" dirty="0" smtClean="0"/>
              <a:t>  </a:t>
            </a:r>
            <a:r>
              <a:rPr lang="cs-CZ" sz="4400" dirty="0" smtClean="0">
                <a:solidFill>
                  <a:srgbClr val="FF0000"/>
                </a:solidFill>
              </a:rPr>
              <a:t> 3</a:t>
            </a:r>
            <a:endParaRPr lang="cs-CZ" sz="4400" dirty="0">
              <a:solidFill>
                <a:srgbClr val="FF0000"/>
              </a:solidFill>
            </a:endParaRPr>
          </a:p>
        </p:txBody>
      </p:sp>
      <p:cxnSp>
        <p:nvCxnSpPr>
          <p:cNvPr id="11" name="Přímá spojnice 10"/>
          <p:cNvCxnSpPr/>
          <p:nvPr/>
        </p:nvCxnSpPr>
        <p:spPr>
          <a:xfrm flipH="1">
            <a:off x="6838909" y="2766508"/>
            <a:ext cx="288032" cy="28803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7135325" y="2774892"/>
            <a:ext cx="279648" cy="27964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794773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txBody>
          <a:bodyPr/>
          <a:lstStyle/>
          <a:p>
            <a:r>
              <a:rPr lang="cs-CZ" dirty="0" smtClean="0"/>
              <a:t>Příklady vypočítej pomocí rozkladu.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solidFill>
            <a:schemeClr val="accent2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4000" dirty="0" smtClean="0"/>
              <a:t>   13 – 6 = </a:t>
            </a:r>
            <a:r>
              <a:rPr lang="cs-CZ" sz="4000" dirty="0" smtClean="0">
                <a:solidFill>
                  <a:srgbClr val="FF0000"/>
                </a:solidFill>
              </a:rPr>
              <a:t>7</a:t>
            </a:r>
            <a:endParaRPr lang="cs-CZ" sz="4000" dirty="0" smtClean="0"/>
          </a:p>
          <a:p>
            <a:pPr marL="0" indent="0" algn="ctr">
              <a:buNone/>
            </a:pPr>
            <a:r>
              <a:rPr lang="cs-CZ" sz="4000" dirty="0" smtClean="0">
                <a:solidFill>
                  <a:srgbClr val="FF0000"/>
                </a:solidFill>
              </a:rPr>
              <a:t>     3    3</a:t>
            </a:r>
            <a:endParaRPr lang="cs-CZ" sz="4000" dirty="0">
              <a:solidFill>
                <a:srgbClr val="FF0000"/>
              </a:solidFill>
            </a:endParaRPr>
          </a:p>
          <a:p>
            <a:pPr marL="0" indent="0" algn="ctr">
              <a:buNone/>
            </a:pPr>
            <a:r>
              <a:rPr lang="cs-CZ" sz="4000" dirty="0" smtClean="0"/>
              <a:t>     43 – 4 = </a:t>
            </a:r>
            <a:r>
              <a:rPr lang="cs-CZ" sz="4000" dirty="0" smtClean="0">
                <a:solidFill>
                  <a:srgbClr val="FF0000"/>
                </a:solidFill>
              </a:rPr>
              <a:t>39</a:t>
            </a:r>
            <a:endParaRPr lang="cs-CZ" sz="4000" dirty="0"/>
          </a:p>
          <a:p>
            <a:pPr marL="0" indent="0">
              <a:buNone/>
            </a:pPr>
            <a:r>
              <a:rPr lang="cs-CZ" sz="4000" dirty="0" smtClean="0"/>
              <a:t>     </a:t>
            </a:r>
            <a:r>
              <a:rPr lang="cs-CZ" sz="4000" dirty="0" smtClean="0">
                <a:solidFill>
                  <a:srgbClr val="FF0000"/>
                </a:solidFill>
              </a:rPr>
              <a:t>          3    1</a:t>
            </a:r>
            <a:endParaRPr lang="cs-CZ" sz="4000" dirty="0"/>
          </a:p>
          <a:p>
            <a:pPr marL="0" indent="0" algn="ctr">
              <a:buNone/>
            </a:pPr>
            <a:r>
              <a:rPr lang="cs-CZ" sz="4000" dirty="0" smtClean="0"/>
              <a:t>      88 – 9 = </a:t>
            </a:r>
            <a:r>
              <a:rPr lang="cs-CZ" sz="4000" dirty="0" smtClean="0">
                <a:solidFill>
                  <a:srgbClr val="FF0000"/>
                </a:solidFill>
              </a:rPr>
              <a:t>79</a:t>
            </a:r>
          </a:p>
          <a:p>
            <a:pPr marL="0" indent="0">
              <a:buNone/>
            </a:pPr>
            <a:r>
              <a:rPr lang="cs-CZ" sz="4000" dirty="0">
                <a:solidFill>
                  <a:srgbClr val="FF0000"/>
                </a:solidFill>
              </a:rPr>
              <a:t> </a:t>
            </a:r>
            <a:r>
              <a:rPr lang="cs-CZ" sz="4000" dirty="0" smtClean="0">
                <a:solidFill>
                  <a:srgbClr val="FF0000"/>
                </a:solidFill>
              </a:rPr>
              <a:t>              8    1</a:t>
            </a:r>
            <a:endParaRPr lang="cs-CZ" sz="4000" dirty="0">
              <a:solidFill>
                <a:srgbClr val="FF000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solidFill>
            <a:schemeClr val="accent2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4000" dirty="0" smtClean="0"/>
              <a:t>     32 – 5 = </a:t>
            </a:r>
            <a:r>
              <a:rPr lang="cs-CZ" sz="4000" dirty="0" smtClean="0">
                <a:solidFill>
                  <a:srgbClr val="FF0000"/>
                </a:solidFill>
              </a:rPr>
              <a:t>27</a:t>
            </a:r>
            <a:endParaRPr lang="cs-CZ" sz="4000" dirty="0" smtClean="0"/>
          </a:p>
          <a:p>
            <a:pPr marL="0" indent="0">
              <a:buNone/>
            </a:pPr>
            <a:r>
              <a:rPr lang="cs-CZ" sz="4000" dirty="0" smtClean="0"/>
              <a:t>               </a:t>
            </a:r>
            <a:r>
              <a:rPr lang="cs-CZ" sz="4000" dirty="0" smtClean="0">
                <a:solidFill>
                  <a:srgbClr val="FF0000"/>
                </a:solidFill>
              </a:rPr>
              <a:t>2    3</a:t>
            </a:r>
            <a:endParaRPr lang="cs-CZ" sz="4000" dirty="0"/>
          </a:p>
          <a:p>
            <a:pPr marL="0" indent="0" algn="ctr">
              <a:buNone/>
            </a:pPr>
            <a:r>
              <a:rPr lang="cs-CZ" sz="4000" dirty="0" smtClean="0"/>
              <a:t>      95 – 7 = </a:t>
            </a:r>
            <a:r>
              <a:rPr lang="cs-CZ" sz="4000" dirty="0" smtClean="0">
                <a:solidFill>
                  <a:srgbClr val="FF0000"/>
                </a:solidFill>
              </a:rPr>
              <a:t>88</a:t>
            </a:r>
            <a:endParaRPr lang="cs-CZ" sz="4000" dirty="0" smtClean="0"/>
          </a:p>
          <a:p>
            <a:pPr marL="0" indent="0">
              <a:buNone/>
            </a:pPr>
            <a:r>
              <a:rPr lang="cs-CZ" sz="4000" dirty="0" smtClean="0"/>
              <a:t>               </a:t>
            </a:r>
            <a:r>
              <a:rPr lang="cs-CZ" sz="4000" dirty="0" smtClean="0">
                <a:solidFill>
                  <a:srgbClr val="FF0000"/>
                </a:solidFill>
              </a:rPr>
              <a:t>5    2</a:t>
            </a:r>
            <a:endParaRPr lang="cs-CZ" sz="4000" dirty="0"/>
          </a:p>
          <a:p>
            <a:pPr marL="0" indent="0" algn="ctr">
              <a:buNone/>
            </a:pPr>
            <a:r>
              <a:rPr lang="cs-CZ" sz="4000" dirty="0" smtClean="0"/>
              <a:t>     74 – 8 = </a:t>
            </a:r>
            <a:r>
              <a:rPr lang="cs-CZ" sz="4000" dirty="0" smtClean="0">
                <a:solidFill>
                  <a:srgbClr val="FF0000"/>
                </a:solidFill>
              </a:rPr>
              <a:t>66</a:t>
            </a:r>
          </a:p>
          <a:p>
            <a:pPr marL="0" indent="0">
              <a:buNone/>
            </a:pPr>
            <a:r>
              <a:rPr lang="cs-CZ" sz="4000" dirty="0">
                <a:solidFill>
                  <a:srgbClr val="FF0000"/>
                </a:solidFill>
              </a:rPr>
              <a:t> </a:t>
            </a:r>
            <a:r>
              <a:rPr lang="cs-CZ" sz="4000" dirty="0" smtClean="0">
                <a:solidFill>
                  <a:srgbClr val="FF0000"/>
                </a:solidFill>
              </a:rPr>
              <a:t>              4    4</a:t>
            </a:r>
            <a:endParaRPr lang="cs-CZ" sz="4000" dirty="0"/>
          </a:p>
        </p:txBody>
      </p:sp>
      <p:cxnSp>
        <p:nvCxnSpPr>
          <p:cNvPr id="5" name="Přímá spojnice 4"/>
          <p:cNvCxnSpPr/>
          <p:nvPr/>
        </p:nvCxnSpPr>
        <p:spPr>
          <a:xfrm flipH="1">
            <a:off x="2483768" y="2165292"/>
            <a:ext cx="288032" cy="28803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5"/>
          <p:cNvCxnSpPr/>
          <p:nvPr/>
        </p:nvCxnSpPr>
        <p:spPr>
          <a:xfrm>
            <a:off x="2771800" y="2173676"/>
            <a:ext cx="288032" cy="27964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 flipH="1">
            <a:off x="6660232" y="5141991"/>
            <a:ext cx="288032" cy="28803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6948264" y="5150375"/>
            <a:ext cx="288032" cy="27964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 flipH="1">
            <a:off x="6660232" y="3653446"/>
            <a:ext cx="288032" cy="28803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>
            <a:off x="6948264" y="3661830"/>
            <a:ext cx="288032" cy="27964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 flipH="1">
            <a:off x="2482676" y="5113204"/>
            <a:ext cx="288032" cy="28803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 flipH="1">
            <a:off x="2483768" y="3647139"/>
            <a:ext cx="288032" cy="28803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>
            <a:off x="2771800" y="3655523"/>
            <a:ext cx="288032" cy="27964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 flipH="1">
            <a:off x="6660232" y="2207212"/>
            <a:ext cx="288032" cy="28803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>
            <a:off x="6948264" y="2215596"/>
            <a:ext cx="288032" cy="27964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>
            <a:off x="2771800" y="5113204"/>
            <a:ext cx="288032" cy="27964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847246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1143000"/>
          </a:xfrm>
          <a:solidFill>
            <a:schemeClr val="accent6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txBody>
          <a:bodyPr/>
          <a:lstStyle/>
          <a:p>
            <a:r>
              <a:rPr lang="cs-CZ" dirty="0" smtClean="0"/>
              <a:t>Vypočítej slovní úlohu.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2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sz="4000" dirty="0" smtClean="0"/>
              <a:t>Ota měl našetřeno 83 Kč. Za 5 Kč si koupil zmrzlinu. </a:t>
            </a:r>
          </a:p>
          <a:p>
            <a:pPr marL="0" indent="0">
              <a:buNone/>
            </a:pPr>
            <a:r>
              <a:rPr lang="cs-CZ" sz="4000" dirty="0" smtClean="0"/>
              <a:t>Kolik korun mu zůstalo?</a:t>
            </a:r>
          </a:p>
          <a:p>
            <a:pPr marL="0" indent="0">
              <a:buNone/>
            </a:pPr>
            <a:r>
              <a:rPr lang="cs-CZ" sz="4000" dirty="0" smtClean="0"/>
              <a:t> </a:t>
            </a:r>
            <a:r>
              <a:rPr lang="cs-CZ" sz="4000" u="sng" dirty="0" smtClean="0"/>
              <a:t>Výpočet:</a:t>
            </a:r>
            <a:r>
              <a:rPr lang="cs-CZ" sz="4000" dirty="0" smtClean="0"/>
              <a:t> </a:t>
            </a:r>
            <a:r>
              <a:rPr lang="cs-CZ" sz="4000" dirty="0" smtClean="0">
                <a:solidFill>
                  <a:srgbClr val="FF0000"/>
                </a:solidFill>
              </a:rPr>
              <a:t>83 – 5 = 78</a:t>
            </a:r>
            <a:r>
              <a:rPr lang="cs-CZ" sz="4000" dirty="0" smtClean="0"/>
              <a:t>    </a:t>
            </a:r>
            <a:endParaRPr lang="cs-CZ" sz="4000" dirty="0"/>
          </a:p>
          <a:p>
            <a:pPr marL="0" indent="0">
              <a:buNone/>
            </a:pPr>
            <a:r>
              <a:rPr lang="cs-CZ" sz="4000" dirty="0" smtClean="0"/>
              <a:t>                       </a:t>
            </a:r>
            <a:r>
              <a:rPr lang="cs-CZ" sz="4000" dirty="0" smtClean="0">
                <a:solidFill>
                  <a:srgbClr val="FF0000"/>
                </a:solidFill>
              </a:rPr>
              <a:t>3    2</a:t>
            </a:r>
            <a:endParaRPr lang="cs-CZ" sz="4000" dirty="0" smtClean="0"/>
          </a:p>
          <a:p>
            <a:pPr marL="0" indent="0">
              <a:buNone/>
            </a:pPr>
            <a:endParaRPr lang="cs-CZ" sz="4000" u="sng" dirty="0"/>
          </a:p>
          <a:p>
            <a:pPr marL="0" indent="0">
              <a:buNone/>
            </a:pPr>
            <a:r>
              <a:rPr lang="cs-CZ" sz="4000" u="sng" dirty="0" smtClean="0"/>
              <a:t>Odpověď:</a:t>
            </a:r>
            <a:r>
              <a:rPr lang="cs-CZ" sz="4000" dirty="0" smtClean="0"/>
              <a:t> Otovi zůstalo </a:t>
            </a:r>
            <a:r>
              <a:rPr lang="cs-CZ" sz="4000" u="sng" dirty="0" smtClean="0">
                <a:solidFill>
                  <a:srgbClr val="FF0000"/>
                </a:solidFill>
              </a:rPr>
              <a:t>78</a:t>
            </a:r>
            <a:r>
              <a:rPr lang="cs-CZ" sz="4000" dirty="0" smtClean="0"/>
              <a:t> korun.</a:t>
            </a:r>
            <a:endParaRPr lang="cs-CZ" sz="4000" u="sng" dirty="0"/>
          </a:p>
        </p:txBody>
      </p:sp>
      <p:cxnSp>
        <p:nvCxnSpPr>
          <p:cNvPr id="8" name="Přímá spojnice 7"/>
          <p:cNvCxnSpPr/>
          <p:nvPr/>
        </p:nvCxnSpPr>
        <p:spPr>
          <a:xfrm flipH="1">
            <a:off x="3275856" y="3861048"/>
            <a:ext cx="216024" cy="28803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3491880" y="3861048"/>
            <a:ext cx="216024" cy="28803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812400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txBody>
          <a:bodyPr/>
          <a:lstStyle/>
          <a:p>
            <a:r>
              <a:rPr lang="cs-CZ" dirty="0" smtClean="0"/>
              <a:t>Vypočítej slovní úlohu.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542492"/>
            <a:ext cx="8229600" cy="4925144"/>
          </a:xfrm>
          <a:solidFill>
            <a:schemeClr val="accent2">
              <a:lumMod val="60000"/>
              <a:lumOff val="4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4000" dirty="0" smtClean="0"/>
              <a:t>Vašek a Mirek čtou knihu. Vašek už přečetl 65 stran, Mirek přečetl o 9 stran méně</a:t>
            </a:r>
            <a:r>
              <a:rPr lang="cs-CZ" sz="4400" dirty="0" smtClean="0"/>
              <a:t>. </a:t>
            </a:r>
            <a:r>
              <a:rPr lang="cs-CZ" sz="4000" dirty="0" smtClean="0"/>
              <a:t>Kolik stran přečetl Mirek?</a:t>
            </a:r>
          </a:p>
          <a:p>
            <a:pPr marL="0" indent="0">
              <a:buNone/>
            </a:pPr>
            <a:r>
              <a:rPr lang="cs-CZ" sz="4000" u="sng" dirty="0" smtClean="0"/>
              <a:t>Výpočet:</a:t>
            </a:r>
            <a:r>
              <a:rPr lang="cs-CZ" sz="4000" dirty="0">
                <a:solidFill>
                  <a:srgbClr val="FF0000"/>
                </a:solidFill>
              </a:rPr>
              <a:t> </a:t>
            </a:r>
            <a:r>
              <a:rPr lang="cs-CZ" sz="4000" dirty="0" smtClean="0">
                <a:solidFill>
                  <a:srgbClr val="FF0000"/>
                </a:solidFill>
              </a:rPr>
              <a:t>   65 – 9 = 56</a:t>
            </a:r>
            <a:endParaRPr lang="cs-CZ" sz="4000" u="sng" dirty="0" smtClean="0"/>
          </a:p>
          <a:p>
            <a:pPr marL="0" indent="0">
              <a:buNone/>
            </a:pPr>
            <a:r>
              <a:rPr lang="cs-CZ" sz="4000" dirty="0"/>
              <a:t> </a:t>
            </a:r>
            <a:r>
              <a:rPr lang="cs-CZ" sz="4000" dirty="0" smtClean="0"/>
              <a:t>                        </a:t>
            </a:r>
            <a:r>
              <a:rPr lang="cs-CZ" sz="4000" dirty="0" smtClean="0">
                <a:solidFill>
                  <a:srgbClr val="FF0000"/>
                </a:solidFill>
              </a:rPr>
              <a:t>5   4</a:t>
            </a:r>
            <a:endParaRPr lang="cs-CZ" sz="4000" dirty="0"/>
          </a:p>
          <a:p>
            <a:pPr marL="0" indent="0">
              <a:buNone/>
            </a:pPr>
            <a:r>
              <a:rPr lang="cs-CZ" sz="4000" u="sng" dirty="0" smtClean="0"/>
              <a:t>Odpověď:</a:t>
            </a:r>
            <a:r>
              <a:rPr lang="cs-CZ" sz="4000" dirty="0" smtClean="0"/>
              <a:t> Mirek přečetl </a:t>
            </a:r>
            <a:r>
              <a:rPr lang="cs-CZ" sz="4000" dirty="0" smtClean="0">
                <a:solidFill>
                  <a:srgbClr val="FF0000"/>
                </a:solidFill>
              </a:rPr>
              <a:t>56</a:t>
            </a:r>
            <a:r>
              <a:rPr lang="cs-CZ" sz="4000" dirty="0" smtClean="0"/>
              <a:t> stran.</a:t>
            </a:r>
            <a:endParaRPr lang="cs-CZ" sz="4000" u="sng" dirty="0" smtClean="0"/>
          </a:p>
        </p:txBody>
      </p:sp>
      <p:cxnSp>
        <p:nvCxnSpPr>
          <p:cNvPr id="5" name="Přímá spojnice 4"/>
          <p:cNvCxnSpPr/>
          <p:nvPr/>
        </p:nvCxnSpPr>
        <p:spPr>
          <a:xfrm flipH="1">
            <a:off x="3604436" y="4127376"/>
            <a:ext cx="216024" cy="36004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3826260" y="4127376"/>
            <a:ext cx="216024" cy="36004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916857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txBody>
          <a:bodyPr/>
          <a:lstStyle/>
          <a:p>
            <a:r>
              <a:rPr lang="cs-CZ" dirty="0" smtClean="0"/>
              <a:t>Vypočítej.</a:t>
            </a:r>
            <a:endParaRPr lang="cs-CZ" dirty="0"/>
          </a:p>
        </p:txBody>
      </p:sp>
      <p:sp>
        <p:nvSpPr>
          <p:cNvPr id="6" name="Ovál 5"/>
          <p:cNvSpPr/>
          <p:nvPr/>
        </p:nvSpPr>
        <p:spPr>
          <a:xfrm>
            <a:off x="3772775" y="2561959"/>
            <a:ext cx="914400" cy="914400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7261448" y="2561959"/>
            <a:ext cx="914400" cy="914400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369609" y="2561959"/>
            <a:ext cx="914400" cy="914400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5440498" y="1647559"/>
            <a:ext cx="914400" cy="914400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vál 10"/>
          <p:cNvSpPr/>
          <p:nvPr/>
        </p:nvSpPr>
        <p:spPr>
          <a:xfrm>
            <a:off x="2073424" y="1647559"/>
            <a:ext cx="914400" cy="914400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vál 11"/>
          <p:cNvSpPr/>
          <p:nvPr/>
        </p:nvSpPr>
        <p:spPr>
          <a:xfrm>
            <a:off x="369609" y="5653577"/>
            <a:ext cx="914400" cy="914400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vál 12"/>
          <p:cNvSpPr/>
          <p:nvPr/>
        </p:nvSpPr>
        <p:spPr>
          <a:xfrm>
            <a:off x="2073424" y="4738433"/>
            <a:ext cx="914400" cy="914400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vál 13"/>
          <p:cNvSpPr/>
          <p:nvPr/>
        </p:nvSpPr>
        <p:spPr>
          <a:xfrm>
            <a:off x="3772775" y="5653577"/>
            <a:ext cx="914400" cy="914400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vál 14"/>
          <p:cNvSpPr/>
          <p:nvPr/>
        </p:nvSpPr>
        <p:spPr>
          <a:xfrm>
            <a:off x="7261448" y="5652833"/>
            <a:ext cx="914400" cy="914400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vál 15"/>
          <p:cNvSpPr/>
          <p:nvPr/>
        </p:nvSpPr>
        <p:spPr>
          <a:xfrm>
            <a:off x="5440498" y="4738433"/>
            <a:ext cx="914400" cy="914400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TextovéPole 16"/>
          <p:cNvSpPr txBox="1"/>
          <p:nvPr/>
        </p:nvSpPr>
        <p:spPr>
          <a:xfrm>
            <a:off x="474789" y="2665216"/>
            <a:ext cx="704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93</a:t>
            </a:r>
            <a:endParaRPr lang="cs-CZ" sz="4000" dirty="0"/>
          </a:p>
        </p:txBody>
      </p:sp>
      <p:cxnSp>
        <p:nvCxnSpPr>
          <p:cNvPr id="19" name="Přímá spojnice se šipkou 18"/>
          <p:cNvCxnSpPr>
            <a:stCxn id="9" idx="6"/>
            <a:endCxn id="11" idx="3"/>
          </p:cNvCxnSpPr>
          <p:nvPr/>
        </p:nvCxnSpPr>
        <p:spPr>
          <a:xfrm flipV="1">
            <a:off x="1284009" y="2428048"/>
            <a:ext cx="923326" cy="591111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se šipkou 20"/>
          <p:cNvCxnSpPr>
            <a:stCxn id="11" idx="5"/>
            <a:endCxn id="6" idx="2"/>
          </p:cNvCxnSpPr>
          <p:nvPr/>
        </p:nvCxnSpPr>
        <p:spPr>
          <a:xfrm>
            <a:off x="2853913" y="2428048"/>
            <a:ext cx="918862" cy="591111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se šipkou 22"/>
          <p:cNvCxnSpPr>
            <a:stCxn id="6" idx="6"/>
            <a:endCxn id="10" idx="3"/>
          </p:cNvCxnSpPr>
          <p:nvPr/>
        </p:nvCxnSpPr>
        <p:spPr>
          <a:xfrm flipV="1">
            <a:off x="4687175" y="2428048"/>
            <a:ext cx="887234" cy="591111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se šipkou 24"/>
          <p:cNvCxnSpPr>
            <a:stCxn id="10" idx="5"/>
            <a:endCxn id="8" idx="2"/>
          </p:cNvCxnSpPr>
          <p:nvPr/>
        </p:nvCxnSpPr>
        <p:spPr>
          <a:xfrm>
            <a:off x="6220987" y="2428048"/>
            <a:ext cx="1040461" cy="591111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se šipkou 26"/>
          <p:cNvCxnSpPr>
            <a:stCxn id="12" idx="6"/>
            <a:endCxn id="13" idx="3"/>
          </p:cNvCxnSpPr>
          <p:nvPr/>
        </p:nvCxnSpPr>
        <p:spPr>
          <a:xfrm flipV="1">
            <a:off x="1284009" y="5518922"/>
            <a:ext cx="923326" cy="591855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se šipkou 28"/>
          <p:cNvCxnSpPr>
            <a:stCxn id="13" idx="5"/>
            <a:endCxn id="14" idx="2"/>
          </p:cNvCxnSpPr>
          <p:nvPr/>
        </p:nvCxnSpPr>
        <p:spPr>
          <a:xfrm>
            <a:off x="2853913" y="5518922"/>
            <a:ext cx="918862" cy="591855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se šipkou 30"/>
          <p:cNvCxnSpPr>
            <a:stCxn id="14" idx="6"/>
            <a:endCxn id="16" idx="3"/>
          </p:cNvCxnSpPr>
          <p:nvPr/>
        </p:nvCxnSpPr>
        <p:spPr>
          <a:xfrm flipV="1">
            <a:off x="4687175" y="5518922"/>
            <a:ext cx="887234" cy="591855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se šipkou 32"/>
          <p:cNvCxnSpPr>
            <a:stCxn id="16" idx="5"/>
            <a:endCxn id="15" idx="2"/>
          </p:cNvCxnSpPr>
          <p:nvPr/>
        </p:nvCxnSpPr>
        <p:spPr>
          <a:xfrm>
            <a:off x="6220987" y="5518922"/>
            <a:ext cx="1040461" cy="591111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" name="TextovéPole 33"/>
          <p:cNvSpPr txBox="1"/>
          <p:nvPr/>
        </p:nvSpPr>
        <p:spPr>
          <a:xfrm>
            <a:off x="1192405" y="2043327"/>
            <a:ext cx="64312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/>
              <a:t>-7</a:t>
            </a:r>
            <a:endParaRPr lang="cs-CZ" sz="4400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3129650" y="2043327"/>
            <a:ext cx="64312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/>
              <a:t>-9</a:t>
            </a:r>
            <a:endParaRPr lang="cs-CZ" sz="4400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4603293" y="2043327"/>
            <a:ext cx="64312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/>
              <a:t>-6</a:t>
            </a:r>
            <a:endParaRPr lang="cs-CZ" sz="4400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6735553" y="2062063"/>
            <a:ext cx="64312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/>
              <a:t>-8</a:t>
            </a:r>
            <a:endParaRPr lang="cs-CZ" sz="4400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474789" y="5653577"/>
            <a:ext cx="75533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/>
              <a:t>46</a:t>
            </a:r>
            <a:endParaRPr lang="cs-CZ" sz="4400" dirty="0"/>
          </a:p>
        </p:txBody>
      </p:sp>
      <p:sp>
        <p:nvSpPr>
          <p:cNvPr id="40" name="TextovéPole 39"/>
          <p:cNvSpPr txBox="1"/>
          <p:nvPr/>
        </p:nvSpPr>
        <p:spPr>
          <a:xfrm>
            <a:off x="1284009" y="5134201"/>
            <a:ext cx="64312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/>
              <a:t>-8</a:t>
            </a:r>
            <a:endParaRPr lang="cs-CZ" sz="4400" dirty="0"/>
          </a:p>
        </p:txBody>
      </p:sp>
      <p:sp>
        <p:nvSpPr>
          <p:cNvPr id="41" name="TextovéPole 40"/>
          <p:cNvSpPr txBox="1"/>
          <p:nvPr/>
        </p:nvSpPr>
        <p:spPr>
          <a:xfrm>
            <a:off x="3129649" y="5134200"/>
            <a:ext cx="64312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/>
              <a:t>-7</a:t>
            </a:r>
            <a:endParaRPr lang="cs-CZ" sz="4400" dirty="0"/>
          </a:p>
        </p:txBody>
      </p:sp>
      <p:sp>
        <p:nvSpPr>
          <p:cNvPr id="42" name="TextovéPole 41"/>
          <p:cNvSpPr txBox="1"/>
          <p:nvPr/>
        </p:nvSpPr>
        <p:spPr>
          <a:xfrm>
            <a:off x="4603293" y="5134201"/>
            <a:ext cx="64312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/>
              <a:t>-6</a:t>
            </a:r>
            <a:endParaRPr lang="cs-CZ" sz="4400" dirty="0"/>
          </a:p>
        </p:txBody>
      </p:sp>
      <p:sp>
        <p:nvSpPr>
          <p:cNvPr id="43" name="TextovéPole 42"/>
          <p:cNvSpPr txBox="1"/>
          <p:nvPr/>
        </p:nvSpPr>
        <p:spPr>
          <a:xfrm>
            <a:off x="6735552" y="5067281"/>
            <a:ext cx="64312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/>
              <a:t>-9</a:t>
            </a:r>
            <a:endParaRPr lang="cs-CZ" sz="4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2211815" y="1720038"/>
            <a:ext cx="75533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>
                <a:solidFill>
                  <a:srgbClr val="FF0000"/>
                </a:solidFill>
              </a:rPr>
              <a:t>86</a:t>
            </a:r>
            <a:endParaRPr lang="cs-CZ" sz="4400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903570" y="2603661"/>
            <a:ext cx="75533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>
                <a:solidFill>
                  <a:srgbClr val="FF0000"/>
                </a:solidFill>
              </a:rPr>
              <a:t>77</a:t>
            </a:r>
            <a:endParaRPr lang="cs-CZ" sz="4400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571993" y="1720037"/>
            <a:ext cx="75533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>
                <a:solidFill>
                  <a:srgbClr val="FF0000"/>
                </a:solidFill>
              </a:rPr>
              <a:t>71</a:t>
            </a:r>
            <a:endParaRPr lang="cs-CZ" sz="4400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7339597" y="2634438"/>
            <a:ext cx="75533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>
                <a:solidFill>
                  <a:srgbClr val="FF0000"/>
                </a:solidFill>
              </a:rPr>
              <a:t>63</a:t>
            </a:r>
            <a:endParaRPr lang="cs-CZ" sz="4400" dirty="0">
              <a:solidFill>
                <a:srgbClr val="FF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2119449" y="4749481"/>
            <a:ext cx="75533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>
                <a:solidFill>
                  <a:srgbClr val="FF0000"/>
                </a:solidFill>
              </a:rPr>
              <a:t>38</a:t>
            </a:r>
            <a:endParaRPr lang="cs-CZ" sz="4400" dirty="0">
              <a:solidFill>
                <a:srgbClr val="FF000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3881687" y="5725312"/>
            <a:ext cx="75533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>
                <a:solidFill>
                  <a:srgbClr val="FF0000"/>
                </a:solidFill>
              </a:rPr>
              <a:t>31</a:t>
            </a:r>
            <a:endParaRPr lang="cs-CZ" sz="4400" dirty="0">
              <a:solidFill>
                <a:srgbClr val="FF000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5571993" y="4810912"/>
            <a:ext cx="75533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>
                <a:solidFill>
                  <a:srgbClr val="FF0000"/>
                </a:solidFill>
              </a:rPr>
              <a:t>25</a:t>
            </a:r>
            <a:endParaRPr lang="cs-CZ" sz="4400" dirty="0">
              <a:solidFill>
                <a:srgbClr val="FF0000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7339597" y="5725311"/>
            <a:ext cx="75533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>
                <a:solidFill>
                  <a:srgbClr val="FF0000"/>
                </a:solidFill>
              </a:rPr>
              <a:t>16</a:t>
            </a:r>
            <a:endParaRPr lang="cs-CZ" sz="4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107209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548680"/>
            <a:ext cx="382297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Zdroje: Galerie </a:t>
            </a:r>
            <a:r>
              <a:rPr lang="cs-CZ" dirty="0"/>
              <a:t>M</a:t>
            </a:r>
            <a:r>
              <a:rPr lang="cs-CZ" dirty="0" smtClean="0"/>
              <a:t>icrosoft Office-Klipart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275832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224</TotalTime>
  <Words>774</Words>
  <Application>Microsoft Office PowerPoint</Application>
  <PresentationFormat>Předvádění na obrazovce (4:3)</PresentationFormat>
  <Paragraphs>193</Paragraphs>
  <Slides>29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29</vt:i4>
      </vt:variant>
    </vt:vector>
  </HeadingPairs>
  <TitlesOfParts>
    <vt:vector size="30" baseType="lpstr">
      <vt:lpstr>Motiv systému Office</vt:lpstr>
      <vt:lpstr>Prezentace aplikace PowerPoint</vt:lpstr>
      <vt:lpstr>Prezentace aplikace PowerPoint</vt:lpstr>
      <vt:lpstr>Odčítání jednotek s přechodem 10.</vt:lpstr>
      <vt:lpstr>Příklad vyznač ve čtvercové síti a vypočítej rozkladem.</vt:lpstr>
      <vt:lpstr>Příklad vyznač ve čtvercové síti a vypočítej rozkladem.</vt:lpstr>
      <vt:lpstr>Příklady vypočítej pomocí rozkladu.</vt:lpstr>
      <vt:lpstr>Vypočítej slovní úlohu.</vt:lpstr>
      <vt:lpstr>Vypočítej slovní úlohu.</vt:lpstr>
      <vt:lpstr>Vypočítej.</vt:lpstr>
      <vt:lpstr>Která houba patří do košíku?</vt:lpstr>
      <vt:lpstr>Která houba patří do košíku?</vt:lpstr>
      <vt:lpstr>Která houba patří do košíku?</vt:lpstr>
      <vt:lpstr>Která houba patří do košíku?</vt:lpstr>
      <vt:lpstr>Která houba patří do košíku?</vt:lpstr>
      <vt:lpstr>Která houba patří do košíku?</vt:lpstr>
      <vt:lpstr>Která houba patří do košíku?</vt:lpstr>
      <vt:lpstr>Která houba patří do košíku?</vt:lpstr>
      <vt:lpstr>Která houba patří do košíku?</vt:lpstr>
      <vt:lpstr>Která houba patří do košíku?</vt:lpstr>
      <vt:lpstr>Ne, ne zkus to znovu</vt:lpstr>
      <vt:lpstr>Výtečně, už ti to jde!</vt:lpstr>
      <vt:lpstr>Procvičené příklady přepiš do sešitu a ještě jednou je vypočítej.</vt:lpstr>
      <vt:lpstr>ŘEŠENÍ: Příklad vyznač ve čtvercové síti a vypočítej rozkladem.</vt:lpstr>
      <vt:lpstr>Příklad vyznač ve čtvercové síti a vypočítej rozkladem.</vt:lpstr>
      <vt:lpstr>Příklady vypočítej pomocí rozkladu.</vt:lpstr>
      <vt:lpstr>Vypočítej slovní úlohu.</vt:lpstr>
      <vt:lpstr>Vypočítej slovní úlohu.</vt:lpstr>
      <vt:lpstr>Vypočítej.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Speciální školy</dc:creator>
  <cp:lastModifiedBy>Speciální školy</cp:lastModifiedBy>
  <cp:revision>31</cp:revision>
  <dcterms:created xsi:type="dcterms:W3CDTF">2013-01-31T13:52:48Z</dcterms:created>
  <dcterms:modified xsi:type="dcterms:W3CDTF">2013-03-12T11:49:16Z</dcterms:modified>
</cp:coreProperties>
</file>