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476471-12DB-4745-85EE-2F3C4DCFDCA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29C28F-09EE-47EE-88E4-00F1D4750D9A}">
      <dgm:prSet phldrT="[Text]"/>
      <dgm:spPr/>
      <dgm:t>
        <a:bodyPr/>
        <a:lstStyle/>
        <a:p>
          <a:r>
            <a:rPr lang="cs-CZ" dirty="0" smtClean="0"/>
            <a:t>Fáze průzkumu</a:t>
          </a:r>
          <a:endParaRPr lang="cs-CZ" dirty="0"/>
        </a:p>
      </dgm:t>
    </dgm:pt>
    <dgm:pt modelId="{C89D2F96-60BB-4976-9B9C-D2FA6A280E32}" type="parTrans" cxnId="{C30B7D07-244F-418B-A779-728E718EF491}">
      <dgm:prSet/>
      <dgm:spPr/>
      <dgm:t>
        <a:bodyPr/>
        <a:lstStyle/>
        <a:p>
          <a:endParaRPr lang="cs-CZ"/>
        </a:p>
      </dgm:t>
    </dgm:pt>
    <dgm:pt modelId="{B99DC344-1056-42E7-BB5C-C68708AEC3B5}" type="sibTrans" cxnId="{C30B7D07-244F-418B-A779-728E718EF491}">
      <dgm:prSet/>
      <dgm:spPr/>
      <dgm:t>
        <a:bodyPr/>
        <a:lstStyle/>
        <a:p>
          <a:endParaRPr lang="cs-CZ"/>
        </a:p>
      </dgm:t>
    </dgm:pt>
    <dgm:pt modelId="{0E2EC471-7803-43F7-9ECA-BB287473E6F4}">
      <dgm:prSet phldrT="[Text]"/>
      <dgm:spPr/>
      <dgm:t>
        <a:bodyPr/>
        <a:lstStyle/>
        <a:p>
          <a:r>
            <a:rPr lang="cs-CZ" dirty="0" smtClean="0"/>
            <a:t>Shromažďování údajů o zákaznících, jejich potřebách a vztahu k produktu</a:t>
          </a:r>
          <a:endParaRPr lang="cs-CZ" dirty="0"/>
        </a:p>
      </dgm:t>
    </dgm:pt>
    <dgm:pt modelId="{4E2C9DAA-287E-417C-9872-5B3A9CA2126F}" type="parTrans" cxnId="{FC035563-05BC-416D-B56F-F2FBAEF2885F}">
      <dgm:prSet/>
      <dgm:spPr/>
      <dgm:t>
        <a:bodyPr/>
        <a:lstStyle/>
        <a:p>
          <a:endParaRPr lang="cs-CZ"/>
        </a:p>
      </dgm:t>
    </dgm:pt>
    <dgm:pt modelId="{6D490625-0256-4674-B307-AA1EA045DA22}" type="sibTrans" cxnId="{FC035563-05BC-416D-B56F-F2FBAEF2885F}">
      <dgm:prSet/>
      <dgm:spPr/>
      <dgm:t>
        <a:bodyPr/>
        <a:lstStyle/>
        <a:p>
          <a:endParaRPr lang="cs-CZ"/>
        </a:p>
      </dgm:t>
    </dgm:pt>
    <dgm:pt modelId="{1F232D36-8C40-4855-A011-3864E63CE20F}">
      <dgm:prSet phldrT="[Text]"/>
      <dgm:spPr/>
      <dgm:t>
        <a:bodyPr/>
        <a:lstStyle/>
        <a:p>
          <a:r>
            <a:rPr lang="cs-CZ" dirty="0" smtClean="0"/>
            <a:t>Fáze analytická</a:t>
          </a:r>
          <a:endParaRPr lang="cs-CZ" dirty="0"/>
        </a:p>
      </dgm:t>
    </dgm:pt>
    <dgm:pt modelId="{FDDDC6CD-CF6A-4212-9B25-569158A162D1}" type="parTrans" cxnId="{570A5033-7710-459D-9A64-ECD23F2B6098}">
      <dgm:prSet/>
      <dgm:spPr/>
      <dgm:t>
        <a:bodyPr/>
        <a:lstStyle/>
        <a:p>
          <a:endParaRPr lang="cs-CZ"/>
        </a:p>
      </dgm:t>
    </dgm:pt>
    <dgm:pt modelId="{21BE49B8-C5C1-43F2-B1C0-582B10A51F30}" type="sibTrans" cxnId="{570A5033-7710-459D-9A64-ECD23F2B6098}">
      <dgm:prSet/>
      <dgm:spPr/>
      <dgm:t>
        <a:bodyPr/>
        <a:lstStyle/>
        <a:p>
          <a:endParaRPr lang="cs-CZ"/>
        </a:p>
      </dgm:t>
    </dgm:pt>
    <dgm:pt modelId="{E64143C5-2439-4D33-8191-A514A84095B7}">
      <dgm:prSet phldrT="[Text]"/>
      <dgm:spPr/>
      <dgm:t>
        <a:bodyPr/>
        <a:lstStyle/>
        <a:p>
          <a:r>
            <a:rPr lang="cs-CZ" dirty="0" smtClean="0"/>
            <a:t>Statistické zpracování sebraných údajů, výběr profilujících parametrů</a:t>
          </a:r>
          <a:endParaRPr lang="cs-CZ" dirty="0"/>
        </a:p>
      </dgm:t>
    </dgm:pt>
    <dgm:pt modelId="{956D85A8-F753-411C-B6BF-264EE7D50B76}" type="parTrans" cxnId="{8004E4C5-6AB4-437E-96D4-C6B34F78FEA3}">
      <dgm:prSet/>
      <dgm:spPr/>
      <dgm:t>
        <a:bodyPr/>
        <a:lstStyle/>
        <a:p>
          <a:endParaRPr lang="cs-CZ"/>
        </a:p>
      </dgm:t>
    </dgm:pt>
    <dgm:pt modelId="{163D395B-53B8-4502-9EDB-B7A41DEFCE2F}" type="sibTrans" cxnId="{8004E4C5-6AB4-437E-96D4-C6B34F78FEA3}">
      <dgm:prSet/>
      <dgm:spPr/>
      <dgm:t>
        <a:bodyPr/>
        <a:lstStyle/>
        <a:p>
          <a:endParaRPr lang="cs-CZ"/>
        </a:p>
      </dgm:t>
    </dgm:pt>
    <dgm:pt modelId="{59151958-258F-46FB-92CF-28DB7BC3BB24}">
      <dgm:prSet phldrT="[Text]"/>
      <dgm:spPr/>
      <dgm:t>
        <a:bodyPr/>
        <a:lstStyle/>
        <a:p>
          <a:r>
            <a:rPr lang="cs-CZ" dirty="0" smtClean="0"/>
            <a:t>Fáze profilování</a:t>
          </a:r>
          <a:endParaRPr lang="cs-CZ" dirty="0"/>
        </a:p>
      </dgm:t>
    </dgm:pt>
    <dgm:pt modelId="{C3165B4D-D347-42D1-833D-7E6485F56FA4}" type="parTrans" cxnId="{6156030E-EBAE-4B5B-8A52-D91023C2B1E1}">
      <dgm:prSet/>
      <dgm:spPr/>
      <dgm:t>
        <a:bodyPr/>
        <a:lstStyle/>
        <a:p>
          <a:endParaRPr lang="cs-CZ"/>
        </a:p>
      </dgm:t>
    </dgm:pt>
    <dgm:pt modelId="{0287F321-282F-4D1A-A0E3-A2C0A0F749BE}" type="sibTrans" cxnId="{6156030E-EBAE-4B5B-8A52-D91023C2B1E1}">
      <dgm:prSet/>
      <dgm:spPr/>
      <dgm:t>
        <a:bodyPr/>
        <a:lstStyle/>
        <a:p>
          <a:endParaRPr lang="cs-CZ"/>
        </a:p>
      </dgm:t>
    </dgm:pt>
    <dgm:pt modelId="{DF4EFEBB-ABCB-48CC-A0F3-97990E13A4F5}">
      <dgm:prSet phldrT="[Text]"/>
      <dgm:spPr/>
      <dgm:t>
        <a:bodyPr/>
        <a:lstStyle/>
        <a:p>
          <a:r>
            <a:rPr lang="cs-CZ" dirty="0" smtClean="0"/>
            <a:t>Vytvoření segmentů a definování jejich vlastností a parametrů</a:t>
          </a:r>
          <a:endParaRPr lang="cs-CZ" dirty="0"/>
        </a:p>
      </dgm:t>
    </dgm:pt>
    <dgm:pt modelId="{641C8D85-8545-494F-AD52-896B4FA02A52}" type="parTrans" cxnId="{873D8499-FFEE-4EAB-9DD1-E65DA2CCBEAC}">
      <dgm:prSet/>
      <dgm:spPr/>
      <dgm:t>
        <a:bodyPr/>
        <a:lstStyle/>
        <a:p>
          <a:endParaRPr lang="cs-CZ"/>
        </a:p>
      </dgm:t>
    </dgm:pt>
    <dgm:pt modelId="{4AE9214F-6BB9-4589-A158-F729F5A6C928}" type="sibTrans" cxnId="{873D8499-FFEE-4EAB-9DD1-E65DA2CCBEAC}">
      <dgm:prSet/>
      <dgm:spPr/>
      <dgm:t>
        <a:bodyPr/>
        <a:lstStyle/>
        <a:p>
          <a:endParaRPr lang="cs-CZ"/>
        </a:p>
      </dgm:t>
    </dgm:pt>
    <dgm:pt modelId="{0272A010-9509-4970-A4E7-7366987B85B5}">
      <dgm:prSet phldrT="[Text]"/>
      <dgm:spPr/>
      <dgm:t>
        <a:bodyPr/>
        <a:lstStyle/>
        <a:p>
          <a:endParaRPr lang="cs-CZ" dirty="0"/>
        </a:p>
      </dgm:t>
    </dgm:pt>
    <dgm:pt modelId="{DE9217AE-F170-4643-88D7-6E35D7CAC43F}" type="parTrans" cxnId="{0B621AD1-F78B-4237-9959-7E16855E3DD6}">
      <dgm:prSet/>
      <dgm:spPr/>
    </dgm:pt>
    <dgm:pt modelId="{CAF94341-522A-4BA9-A11D-407070D24804}" type="sibTrans" cxnId="{0B621AD1-F78B-4237-9959-7E16855E3DD6}">
      <dgm:prSet/>
      <dgm:spPr/>
    </dgm:pt>
    <dgm:pt modelId="{99D4123E-12BF-479F-A5FC-19BAD5E305CA}" type="pres">
      <dgm:prSet presAssocID="{C2476471-12DB-4745-85EE-2F3C4DCFDCA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C40AD1-6E4C-494D-8030-D91FA4FAED2D}" type="pres">
      <dgm:prSet presAssocID="{F329C28F-09EE-47EE-88E4-00F1D4750D9A}" presName="linNode" presStyleCnt="0"/>
      <dgm:spPr/>
    </dgm:pt>
    <dgm:pt modelId="{D01DB6FC-EABD-4068-9A8F-C0E25CB5BF68}" type="pres">
      <dgm:prSet presAssocID="{F329C28F-09EE-47EE-88E4-00F1D4750D9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EC3385-4764-4369-831C-F5AEB70B77B5}" type="pres">
      <dgm:prSet presAssocID="{F329C28F-09EE-47EE-88E4-00F1D4750D9A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3E115-DCE7-4960-BD10-8D9C0DE59799}" type="pres">
      <dgm:prSet presAssocID="{B99DC344-1056-42E7-BB5C-C68708AEC3B5}" presName="sp" presStyleCnt="0"/>
      <dgm:spPr/>
    </dgm:pt>
    <dgm:pt modelId="{2796F6BE-992D-46C6-9E87-6D2CBA58E2A9}" type="pres">
      <dgm:prSet presAssocID="{1F232D36-8C40-4855-A011-3864E63CE20F}" presName="linNode" presStyleCnt="0"/>
      <dgm:spPr/>
    </dgm:pt>
    <dgm:pt modelId="{E7A5639D-46DB-4BBC-A440-AEBBAC1B4877}" type="pres">
      <dgm:prSet presAssocID="{1F232D36-8C40-4855-A011-3864E63CE20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434078-285F-4DE1-9CB6-A63951CCAFDC}" type="pres">
      <dgm:prSet presAssocID="{1F232D36-8C40-4855-A011-3864E63CE20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4D2235-FFF2-494E-80F7-D898CA55C526}" type="pres">
      <dgm:prSet presAssocID="{21BE49B8-C5C1-43F2-B1C0-582B10A51F30}" presName="sp" presStyleCnt="0"/>
      <dgm:spPr/>
    </dgm:pt>
    <dgm:pt modelId="{DFC32C8A-B9F5-498C-AC5B-97A689D4A76A}" type="pres">
      <dgm:prSet presAssocID="{59151958-258F-46FB-92CF-28DB7BC3BB24}" presName="linNode" presStyleCnt="0"/>
      <dgm:spPr/>
    </dgm:pt>
    <dgm:pt modelId="{E652416C-487B-475E-B2FC-FFF78B9A6D81}" type="pres">
      <dgm:prSet presAssocID="{59151958-258F-46FB-92CF-28DB7BC3BB2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C2FAD1-1F2F-414C-ADD0-6174B1E2911E}" type="pres">
      <dgm:prSet presAssocID="{59151958-258F-46FB-92CF-28DB7BC3BB2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8D13F-74AB-400A-9986-EED4CBE7CA6C}" type="presOf" srcId="{F329C28F-09EE-47EE-88E4-00F1D4750D9A}" destId="{D01DB6FC-EABD-4068-9A8F-C0E25CB5BF68}" srcOrd="0" destOrd="0" presId="urn:microsoft.com/office/officeart/2005/8/layout/vList5"/>
    <dgm:cxn modelId="{CD18088E-99C5-4DDC-ACA3-C334994B66AE}" type="presOf" srcId="{E64143C5-2439-4D33-8191-A514A84095B7}" destId="{43434078-285F-4DE1-9CB6-A63951CCAFDC}" srcOrd="0" destOrd="0" presId="urn:microsoft.com/office/officeart/2005/8/layout/vList5"/>
    <dgm:cxn modelId="{C30B7D07-244F-418B-A779-728E718EF491}" srcId="{C2476471-12DB-4745-85EE-2F3C4DCFDCA5}" destId="{F329C28F-09EE-47EE-88E4-00F1D4750D9A}" srcOrd="0" destOrd="0" parTransId="{C89D2F96-60BB-4976-9B9C-D2FA6A280E32}" sibTransId="{B99DC344-1056-42E7-BB5C-C68708AEC3B5}"/>
    <dgm:cxn modelId="{0EB8431E-1993-4B2E-A0D4-B555A08B1041}" type="presOf" srcId="{0E2EC471-7803-43F7-9ECA-BB287473E6F4}" destId="{4CEC3385-4764-4369-831C-F5AEB70B77B5}" srcOrd="0" destOrd="0" presId="urn:microsoft.com/office/officeart/2005/8/layout/vList5"/>
    <dgm:cxn modelId="{6156030E-EBAE-4B5B-8A52-D91023C2B1E1}" srcId="{C2476471-12DB-4745-85EE-2F3C4DCFDCA5}" destId="{59151958-258F-46FB-92CF-28DB7BC3BB24}" srcOrd="2" destOrd="0" parTransId="{C3165B4D-D347-42D1-833D-7E6485F56FA4}" sibTransId="{0287F321-282F-4D1A-A0E3-A2C0A0F749BE}"/>
    <dgm:cxn modelId="{570A5033-7710-459D-9A64-ECD23F2B6098}" srcId="{C2476471-12DB-4745-85EE-2F3C4DCFDCA5}" destId="{1F232D36-8C40-4855-A011-3864E63CE20F}" srcOrd="1" destOrd="0" parTransId="{FDDDC6CD-CF6A-4212-9B25-569158A162D1}" sibTransId="{21BE49B8-C5C1-43F2-B1C0-582B10A51F30}"/>
    <dgm:cxn modelId="{A5592089-B7D0-440A-8F63-4ABF107C319C}" type="presOf" srcId="{0272A010-9509-4970-A4E7-7366987B85B5}" destId="{43434078-285F-4DE1-9CB6-A63951CCAFDC}" srcOrd="0" destOrd="1" presId="urn:microsoft.com/office/officeart/2005/8/layout/vList5"/>
    <dgm:cxn modelId="{3A4D3744-6787-4947-A13C-D54A689B9D42}" type="presOf" srcId="{C2476471-12DB-4745-85EE-2F3C4DCFDCA5}" destId="{99D4123E-12BF-479F-A5FC-19BAD5E305CA}" srcOrd="0" destOrd="0" presId="urn:microsoft.com/office/officeart/2005/8/layout/vList5"/>
    <dgm:cxn modelId="{246C3294-8C02-49C5-A117-3FA3637FBAAA}" type="presOf" srcId="{1F232D36-8C40-4855-A011-3864E63CE20F}" destId="{E7A5639D-46DB-4BBC-A440-AEBBAC1B4877}" srcOrd="0" destOrd="0" presId="urn:microsoft.com/office/officeart/2005/8/layout/vList5"/>
    <dgm:cxn modelId="{4D965AD9-F09D-4587-AF83-4B2871C2AAD0}" type="presOf" srcId="{DF4EFEBB-ABCB-48CC-A0F3-97990E13A4F5}" destId="{29C2FAD1-1F2F-414C-ADD0-6174B1E2911E}" srcOrd="0" destOrd="0" presId="urn:microsoft.com/office/officeart/2005/8/layout/vList5"/>
    <dgm:cxn modelId="{8004E4C5-6AB4-437E-96D4-C6B34F78FEA3}" srcId="{1F232D36-8C40-4855-A011-3864E63CE20F}" destId="{E64143C5-2439-4D33-8191-A514A84095B7}" srcOrd="0" destOrd="0" parTransId="{956D85A8-F753-411C-B6BF-264EE7D50B76}" sibTransId="{163D395B-53B8-4502-9EDB-B7A41DEFCE2F}"/>
    <dgm:cxn modelId="{0B621AD1-F78B-4237-9959-7E16855E3DD6}" srcId="{1F232D36-8C40-4855-A011-3864E63CE20F}" destId="{0272A010-9509-4970-A4E7-7366987B85B5}" srcOrd="1" destOrd="0" parTransId="{DE9217AE-F170-4643-88D7-6E35D7CAC43F}" sibTransId="{CAF94341-522A-4BA9-A11D-407070D24804}"/>
    <dgm:cxn modelId="{FC035563-05BC-416D-B56F-F2FBAEF2885F}" srcId="{F329C28F-09EE-47EE-88E4-00F1D4750D9A}" destId="{0E2EC471-7803-43F7-9ECA-BB287473E6F4}" srcOrd="0" destOrd="0" parTransId="{4E2C9DAA-287E-417C-9872-5B3A9CA2126F}" sibTransId="{6D490625-0256-4674-B307-AA1EA045DA22}"/>
    <dgm:cxn modelId="{A957A123-2C56-465D-BFB4-71D125C8FBF7}" type="presOf" srcId="{59151958-258F-46FB-92CF-28DB7BC3BB24}" destId="{E652416C-487B-475E-B2FC-FFF78B9A6D81}" srcOrd="0" destOrd="0" presId="urn:microsoft.com/office/officeart/2005/8/layout/vList5"/>
    <dgm:cxn modelId="{873D8499-FFEE-4EAB-9DD1-E65DA2CCBEAC}" srcId="{59151958-258F-46FB-92CF-28DB7BC3BB24}" destId="{DF4EFEBB-ABCB-48CC-A0F3-97990E13A4F5}" srcOrd="0" destOrd="0" parTransId="{641C8D85-8545-494F-AD52-896B4FA02A52}" sibTransId="{4AE9214F-6BB9-4589-A158-F729F5A6C928}"/>
    <dgm:cxn modelId="{DC89A4D6-C8F5-417B-BABB-E5AC6CA0236F}" type="presParOf" srcId="{99D4123E-12BF-479F-A5FC-19BAD5E305CA}" destId="{DBC40AD1-6E4C-494D-8030-D91FA4FAED2D}" srcOrd="0" destOrd="0" presId="urn:microsoft.com/office/officeart/2005/8/layout/vList5"/>
    <dgm:cxn modelId="{39550A74-DFF6-49EF-BD23-5B62514E84B2}" type="presParOf" srcId="{DBC40AD1-6E4C-494D-8030-D91FA4FAED2D}" destId="{D01DB6FC-EABD-4068-9A8F-C0E25CB5BF68}" srcOrd="0" destOrd="0" presId="urn:microsoft.com/office/officeart/2005/8/layout/vList5"/>
    <dgm:cxn modelId="{41312E6B-9498-47E6-B20B-5BAC976C14C9}" type="presParOf" srcId="{DBC40AD1-6E4C-494D-8030-D91FA4FAED2D}" destId="{4CEC3385-4764-4369-831C-F5AEB70B77B5}" srcOrd="1" destOrd="0" presId="urn:microsoft.com/office/officeart/2005/8/layout/vList5"/>
    <dgm:cxn modelId="{EEF4CC1A-00FB-4555-BD95-12DD1589221B}" type="presParOf" srcId="{99D4123E-12BF-479F-A5FC-19BAD5E305CA}" destId="{F8C3E115-DCE7-4960-BD10-8D9C0DE59799}" srcOrd="1" destOrd="0" presId="urn:microsoft.com/office/officeart/2005/8/layout/vList5"/>
    <dgm:cxn modelId="{98BF9680-0E73-456C-8693-5644CF9B3014}" type="presParOf" srcId="{99D4123E-12BF-479F-A5FC-19BAD5E305CA}" destId="{2796F6BE-992D-46C6-9E87-6D2CBA58E2A9}" srcOrd="2" destOrd="0" presId="urn:microsoft.com/office/officeart/2005/8/layout/vList5"/>
    <dgm:cxn modelId="{792C940D-B6F1-41FA-BE64-936F574F25D0}" type="presParOf" srcId="{2796F6BE-992D-46C6-9E87-6D2CBA58E2A9}" destId="{E7A5639D-46DB-4BBC-A440-AEBBAC1B4877}" srcOrd="0" destOrd="0" presId="urn:microsoft.com/office/officeart/2005/8/layout/vList5"/>
    <dgm:cxn modelId="{A8E00600-1D91-479F-BB90-6602B8969657}" type="presParOf" srcId="{2796F6BE-992D-46C6-9E87-6D2CBA58E2A9}" destId="{43434078-285F-4DE1-9CB6-A63951CCAFDC}" srcOrd="1" destOrd="0" presId="urn:microsoft.com/office/officeart/2005/8/layout/vList5"/>
    <dgm:cxn modelId="{1EA970E4-BE1E-4229-974D-C917C0270D6D}" type="presParOf" srcId="{99D4123E-12BF-479F-A5FC-19BAD5E305CA}" destId="{364D2235-FFF2-494E-80F7-D898CA55C526}" srcOrd="3" destOrd="0" presId="urn:microsoft.com/office/officeart/2005/8/layout/vList5"/>
    <dgm:cxn modelId="{7799B02E-CFB6-46EB-9528-1C56E261E4E9}" type="presParOf" srcId="{99D4123E-12BF-479F-A5FC-19BAD5E305CA}" destId="{DFC32C8A-B9F5-498C-AC5B-97A689D4A76A}" srcOrd="4" destOrd="0" presId="urn:microsoft.com/office/officeart/2005/8/layout/vList5"/>
    <dgm:cxn modelId="{7171FE31-DDDD-44ED-A779-F4950B4053B8}" type="presParOf" srcId="{DFC32C8A-B9F5-498C-AC5B-97A689D4A76A}" destId="{E652416C-487B-475E-B2FC-FFF78B9A6D81}" srcOrd="0" destOrd="0" presId="urn:microsoft.com/office/officeart/2005/8/layout/vList5"/>
    <dgm:cxn modelId="{5E2B9ED4-6DC0-44D6-9918-CA726040F25F}" type="presParOf" srcId="{DFC32C8A-B9F5-498C-AC5B-97A689D4A76A}" destId="{29C2FAD1-1F2F-414C-ADD0-6174B1E2911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C3385-4764-4369-831C-F5AEB70B77B5}">
      <dsp:nvSpPr>
        <dsp:cNvPr id="0" name=""/>
        <dsp:cNvSpPr/>
      </dsp:nvSpPr>
      <dsp:spPr>
        <a:xfrm rot="5400000">
          <a:off x="5012703" y="-1901981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Shromažďování údajů o zákaznících, jejich potřebách a vztahu k produktu</a:t>
          </a:r>
          <a:endParaRPr lang="cs-CZ" sz="1700" kern="1200" dirty="0"/>
        </a:p>
      </dsp:txBody>
      <dsp:txXfrm rot="-5400000">
        <a:off x="2962656" y="205027"/>
        <a:ext cx="5209983" cy="1052927"/>
      </dsp:txXfrm>
    </dsp:sp>
    <dsp:sp modelId="{D01DB6FC-EABD-4068-9A8F-C0E25CB5BF68}">
      <dsp:nvSpPr>
        <dsp:cNvPr id="0" name=""/>
        <dsp:cNvSpPr/>
      </dsp:nvSpPr>
      <dsp:spPr>
        <a:xfrm>
          <a:off x="0" y="2209"/>
          <a:ext cx="2962656" cy="14585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Fáze průzkumu</a:t>
          </a:r>
          <a:endParaRPr lang="cs-CZ" sz="3300" kern="1200" dirty="0"/>
        </a:p>
      </dsp:txBody>
      <dsp:txXfrm>
        <a:off x="71201" y="73410"/>
        <a:ext cx="2820254" cy="1316159"/>
      </dsp:txXfrm>
    </dsp:sp>
    <dsp:sp modelId="{43434078-285F-4DE1-9CB6-A63951CCAFDC}">
      <dsp:nvSpPr>
        <dsp:cNvPr id="0" name=""/>
        <dsp:cNvSpPr/>
      </dsp:nvSpPr>
      <dsp:spPr>
        <a:xfrm rot="5400000">
          <a:off x="5012703" y="-370491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Statistické zpracování sebraných údajů, výběr profilujících parametrů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</dsp:txBody>
      <dsp:txXfrm rot="-5400000">
        <a:off x="2962656" y="1736517"/>
        <a:ext cx="5209983" cy="1052927"/>
      </dsp:txXfrm>
    </dsp:sp>
    <dsp:sp modelId="{E7A5639D-46DB-4BBC-A440-AEBBAC1B4877}">
      <dsp:nvSpPr>
        <dsp:cNvPr id="0" name=""/>
        <dsp:cNvSpPr/>
      </dsp:nvSpPr>
      <dsp:spPr>
        <a:xfrm>
          <a:off x="0" y="1533700"/>
          <a:ext cx="2962656" cy="14585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Fáze analytická</a:t>
          </a:r>
          <a:endParaRPr lang="cs-CZ" sz="3300" kern="1200" dirty="0"/>
        </a:p>
      </dsp:txBody>
      <dsp:txXfrm>
        <a:off x="71201" y="1604901"/>
        <a:ext cx="2820254" cy="1316159"/>
      </dsp:txXfrm>
    </dsp:sp>
    <dsp:sp modelId="{29C2FAD1-1F2F-414C-ADD0-6174B1E2911E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Vytvoření segmentů a definování jejich vlastností a parametrů</a:t>
          </a:r>
          <a:endParaRPr lang="cs-CZ" sz="1700" kern="1200" dirty="0"/>
        </a:p>
      </dsp:txBody>
      <dsp:txXfrm rot="-5400000">
        <a:off x="2962656" y="3268008"/>
        <a:ext cx="5209983" cy="1052927"/>
      </dsp:txXfrm>
    </dsp:sp>
    <dsp:sp modelId="{E652416C-487B-475E-B2FC-FFF78B9A6D81}">
      <dsp:nvSpPr>
        <dsp:cNvPr id="0" name=""/>
        <dsp:cNvSpPr/>
      </dsp:nvSpPr>
      <dsp:spPr>
        <a:xfrm>
          <a:off x="0" y="3065190"/>
          <a:ext cx="2962656" cy="14585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Fáze profilování</a:t>
          </a:r>
          <a:endParaRPr lang="cs-CZ" sz="3300" kern="1200" dirty="0"/>
        </a:p>
      </dsp:txBody>
      <dsp:txXfrm>
        <a:off x="71201" y="3136391"/>
        <a:ext cx="2820254" cy="1316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3540FFD-0D23-4005-ADE9-E0355919C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9BAFB67-FE94-42B4-96C9-53F7076F5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6118138"/>
              </p:ext>
            </p:extLst>
          </p:nvPr>
        </p:nvGraphicFramePr>
        <p:xfrm>
          <a:off x="2699792" y="421682"/>
          <a:ext cx="4032448" cy="60122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421682"/>
                        <a:ext cx="4032448" cy="6012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7700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Segmentace trhu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Trh je tvořen velkým počtem zákazníků, kteří se liší svými potřebami, možnostmi….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Segmentace je rozdělení trhu na segmenty – skupiny zákazníků se  společnými potřebami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283968" y="213285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buri\AppData\Local\Microsoft\Windows\Temporary Internet Files\Content.IE5\3AWKHE4J\MP9004394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640200"/>
            <a:ext cx="3307798" cy="221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/>
              <a:t>Diferencovaný</a:t>
            </a:r>
            <a:r>
              <a:rPr lang="cs-CZ" dirty="0" smtClean="0"/>
              <a:t>  marketing – cílený , založený na segmentaci trhu</a:t>
            </a:r>
          </a:p>
          <a:p>
            <a:endParaRPr lang="cs-CZ" dirty="0" smtClean="0"/>
          </a:p>
          <a:p>
            <a:r>
              <a:rPr lang="cs-CZ" b="1" dirty="0" smtClean="0"/>
              <a:t>Nediferencovaný</a:t>
            </a:r>
            <a:r>
              <a:rPr lang="cs-CZ" dirty="0" smtClean="0"/>
              <a:t> marketing – zaměřuje se na všechny zákazníky, nerozlišuje je</a:t>
            </a:r>
          </a:p>
          <a:p>
            <a:pPr>
              <a:buNone/>
            </a:pPr>
            <a:r>
              <a:rPr lang="cs-CZ" dirty="0" smtClean="0"/>
              <a:t>    1. masový – firma hromadně vyrábí jeden  výrobek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2. variantní – firma vyrábí výrobky v různém provedení, ale nabízí je všem zákazníkům stejným způsobem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možnost rozlišit potřeby zákazníků</a:t>
            </a:r>
          </a:p>
          <a:p>
            <a:r>
              <a:rPr lang="cs-CZ" dirty="0" smtClean="0"/>
              <a:t>možnost nabídnout výrobek na míru a lépe uspokojit potřeby zákazníků</a:t>
            </a:r>
          </a:p>
          <a:p>
            <a:r>
              <a:rPr lang="cs-CZ" dirty="0" smtClean="0"/>
              <a:t>pružnější reakce na změny v poptávce</a:t>
            </a:r>
          </a:p>
          <a:p>
            <a:r>
              <a:rPr lang="cs-CZ" dirty="0" smtClean="0"/>
              <a:t>získání konkurenční výhody, odlišení výrobků</a:t>
            </a:r>
          </a:p>
          <a:p>
            <a:r>
              <a:rPr lang="cs-CZ" dirty="0" smtClean="0"/>
              <a:t>objevení podnikatelské příležitosti</a:t>
            </a:r>
          </a:p>
          <a:p>
            <a:r>
              <a:rPr lang="cs-CZ" dirty="0" smtClean="0"/>
              <a:t>účelnější investice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Přínosy segmentace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geografická – regiony, města, vesnice…</a:t>
            </a:r>
          </a:p>
          <a:p>
            <a:endParaRPr lang="cs-CZ" dirty="0" smtClean="0"/>
          </a:p>
          <a:p>
            <a:r>
              <a:rPr lang="cs-CZ" dirty="0" smtClean="0"/>
              <a:t>demografická – věk, pohlaví, vzdělání…</a:t>
            </a:r>
          </a:p>
          <a:p>
            <a:endParaRPr lang="cs-CZ" dirty="0" smtClean="0"/>
          </a:p>
          <a:p>
            <a:r>
              <a:rPr lang="cs-CZ" dirty="0" smtClean="0"/>
              <a:t>ekonomická – příjmy, úspory, zadluženost</a:t>
            </a:r>
          </a:p>
          <a:p>
            <a:endParaRPr lang="cs-CZ" dirty="0" smtClean="0"/>
          </a:p>
          <a:p>
            <a:r>
              <a:rPr lang="cs-CZ" dirty="0" smtClean="0"/>
              <a:t>psychologická – temperament, vztah k výrobku…</a:t>
            </a:r>
          </a:p>
          <a:p>
            <a:endParaRPr lang="cs-CZ" dirty="0" smtClean="0"/>
          </a:p>
          <a:p>
            <a:r>
              <a:rPr lang="cs-CZ" dirty="0" smtClean="0"/>
              <a:t>sociální – životní styl, sociální vrstvy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Hlediska segmentace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segmentace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</a:t>
            </a:r>
          </a:p>
          <a:p>
            <a:r>
              <a:rPr lang="cs-CZ" dirty="0" smtClean="0"/>
              <a:t>Finanční potenciál</a:t>
            </a:r>
          </a:p>
          <a:p>
            <a:r>
              <a:rPr lang="cs-CZ" dirty="0" smtClean="0"/>
              <a:t>Předpoklady růstu</a:t>
            </a:r>
          </a:p>
          <a:p>
            <a:r>
              <a:rPr lang="cs-CZ" dirty="0" smtClean="0"/>
              <a:t>Konkurence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 segmentu</a:t>
            </a:r>
            <a:endParaRPr lang="cs-CZ" dirty="0"/>
          </a:p>
        </p:txBody>
      </p:sp>
      <p:pic>
        <p:nvPicPr>
          <p:cNvPr id="2050" name="Picture 2" descr="C:\Users\buri\AppData\Local\Microsoft\Windows\Temporary Internet Files\Content.IE5\5GC3IIU8\MP9001790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356992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navazuje na segmentaci trhu</a:t>
            </a:r>
          </a:p>
          <a:p>
            <a:r>
              <a:rPr lang="cs-CZ" dirty="0" smtClean="0"/>
              <a:t>firma tím sděluje segmentu zákazníků, že je pro ně připraven výrobek na míru</a:t>
            </a:r>
          </a:p>
          <a:p>
            <a:r>
              <a:rPr lang="cs-CZ" dirty="0" smtClean="0"/>
              <a:t>je vyjádřena  cenou, vlastnostmi produktu, výhodami…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Stanovení pozice produktu</a:t>
            </a:r>
            <a:endParaRPr lang="cs-CZ" dirty="0"/>
          </a:p>
        </p:txBody>
      </p:sp>
      <p:pic>
        <p:nvPicPr>
          <p:cNvPr id="3074" name="Picture 2" descr="C:\Users\buri\AppData\Local\Microsoft\Windows\Temporary Internet Files\Content.IE5\Q5HTCTUT\MC9003978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005064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</TotalTime>
  <Words>226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Microsoft Word Document</vt:lpstr>
      <vt:lpstr>Prezentace aplikace PowerPoint</vt:lpstr>
      <vt:lpstr>Segmentace trhu</vt:lpstr>
      <vt:lpstr>Prezentace aplikace PowerPoint</vt:lpstr>
      <vt:lpstr>Prezentace aplikace PowerPoint</vt:lpstr>
      <vt:lpstr>Přínosy segmentace</vt:lpstr>
      <vt:lpstr>Hlediska segmentace</vt:lpstr>
      <vt:lpstr>Průběh segmentace</vt:lpstr>
      <vt:lpstr>Hodnocení segmentu</vt:lpstr>
      <vt:lpstr>Stanovení pozice produktu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Segmentace trhu</dc:title>
  <dc:creator>buri</dc:creator>
  <cp:lastModifiedBy>Iva Buriánková</cp:lastModifiedBy>
  <cp:revision>14</cp:revision>
  <dcterms:created xsi:type="dcterms:W3CDTF">2013-01-30T11:39:31Z</dcterms:created>
  <dcterms:modified xsi:type="dcterms:W3CDTF">2013-06-28T08:27:45Z</dcterms:modified>
</cp:coreProperties>
</file>