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4"/>
  </p:sldMasterIdLst>
  <p:notesMasterIdLst>
    <p:notesMasterId r:id="rId14"/>
  </p:notesMasterIdLst>
  <p:handoutMasterIdLst>
    <p:handoutMasterId r:id="rId15"/>
  </p:handoutMasterIdLst>
  <p:sldIdLst>
    <p:sldId id="360" r:id="rId5"/>
    <p:sldId id="256" r:id="rId6"/>
    <p:sldId id="353" r:id="rId7"/>
    <p:sldId id="355" r:id="rId8"/>
    <p:sldId id="356" r:id="rId9"/>
    <p:sldId id="357" r:id="rId10"/>
    <p:sldId id="354" r:id="rId11"/>
    <p:sldId id="358" r:id="rId12"/>
    <p:sldId id="3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912" autoAdjust="0"/>
    <p:restoredTop sz="94660"/>
  </p:normalViewPr>
  <p:slideViewPr>
    <p:cSldViewPr>
      <p:cViewPr>
        <p:scale>
          <a:sx n="190" d="100"/>
          <a:sy n="190" d="100"/>
        </p:scale>
        <p:origin x="588" y="21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8019A-2F3B-4946-A6E2-0B9D0B853809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F2E7FF-3F3E-421F-AC04-51A13988D9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0787790"/>
      </p:ext>
    </p:extLst>
  </p:cSld>
  <p:clrMap bg1="dk1" tx1="lt1" bg2="dk2" tx2="lt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720D28-8B62-4B2F-800A-1B86FCBB0770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54C5ED-ECAE-4D3A-8E6F-DBB39B752E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6284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B48C138-A5B0-45C6-8FB9-2825D18778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87A2657-D43C-4B10-AE5C-53A75F97C9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48C138-A5B0-45C6-8FB9-2825D18778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A2657-D43C-4B10-AE5C-53A75F97C9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48C138-A5B0-45C6-8FB9-2825D18778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A2657-D43C-4B10-AE5C-53A75F97C9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48C138-A5B0-45C6-8FB9-2825D18778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A2657-D43C-4B10-AE5C-53A75F97C9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48C138-A5B0-45C6-8FB9-2825D18778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A2657-D43C-4B10-AE5C-53A75F97C9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48C138-A5B0-45C6-8FB9-2825D18778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A2657-D43C-4B10-AE5C-53A75F97C9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48C138-A5B0-45C6-8FB9-2825D18778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A2657-D43C-4B10-AE5C-53A75F97C9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B48C138-A5B0-45C6-8FB9-2825D18778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A2657-D43C-4B10-AE5C-53A75F97C9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B48C138-A5B0-45C6-8FB9-2825D18778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87A2657-D43C-4B10-AE5C-53A75F97C9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48C138-A5B0-45C6-8FB9-2825D18778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A2657-D43C-4B10-AE5C-53A75F97C9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48C138-A5B0-45C6-8FB9-2825D18778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A2657-D43C-4B10-AE5C-53A75F97C9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B48C138-A5B0-45C6-8FB9-2825D18778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87A2657-D43C-4B10-AE5C-53A75F97C97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4027509"/>
              </p:ext>
            </p:extLst>
          </p:nvPr>
        </p:nvGraphicFramePr>
        <p:xfrm>
          <a:off x="2698750" y="401638"/>
          <a:ext cx="3667125" cy="599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Dokument" r:id="rId3" imgW="5997659" imgH="9798472" progId="Word.Document.12">
                  <p:embed/>
                </p:oleObj>
              </mc:Choice>
              <mc:Fallback>
                <p:oleObj name="Dokument" r:id="rId3" imgW="5997659" imgH="979847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98750" y="401638"/>
                        <a:ext cx="3667125" cy="599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0872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SPISOVÁ    SLUŽBA</a:t>
            </a:r>
            <a:endParaRPr lang="cs-CZ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TVORBA SPISU PŘI SPRÁVNÍM ŘÍZENÍ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SPIS JE VYTVÁŘEN SPOJOVÁNÍM DOKUMENTŮ POMOCÍ  SPISOVÉHO PŘEHLEDU</a:t>
            </a:r>
          </a:p>
          <a:p>
            <a:r>
              <a:rPr lang="cs-CZ" dirty="0" smtClean="0"/>
              <a:t>Do spisu se zakládají dokumenty týkající se téže věci – např. přihláška ke studiu, opisy vysvědčení, výučního listu, rozhodnutí, data o studentovi.</a:t>
            </a:r>
          </a:p>
          <a:p>
            <a:r>
              <a:rPr lang="cs-CZ" dirty="0" smtClean="0"/>
              <a:t>Spis se doplní seznamem všech dokumentů – </a:t>
            </a:r>
            <a:r>
              <a:rPr lang="cs-CZ" dirty="0" smtClean="0">
                <a:solidFill>
                  <a:srgbClr val="FF0000"/>
                </a:solidFill>
              </a:rPr>
              <a:t>Spisovým přehledem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</a:t>
            </a:r>
            <a:r>
              <a:rPr lang="cs-CZ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TVORBA SPISU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TÍMTO ZPŮSOBEM SE TAKÉ VYTVÁŘÍ SPIS PŘI SPRÁVNÍM ŘÍZENÍ</a:t>
            </a:r>
          </a:p>
          <a:p>
            <a:r>
              <a:rPr lang="cs-CZ" dirty="0" smtClean="0"/>
              <a:t>PODLE ZÁKONA Č. 500/2004 Sb., správní řád § 17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SPRÁVNÍ ŘÍZENÍ </a:t>
            </a:r>
            <a:endParaRPr lang="cs-CZ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jirousoval\Local Settings\Temporary Internet Files\Content.IE5\2VA3ZROJ\MP90040161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220072" y="2924944"/>
            <a:ext cx="2448274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ROZDĚLOVÁNÍ </a:t>
            </a:r>
            <a:r>
              <a:rPr lang="cs-CZ" dirty="0" smtClean="0"/>
              <a:t>-  provádí podatelna podle spisového řádu – zaevidovaný dokument předá k vyřízení konkrétní osobě</a:t>
            </a:r>
          </a:p>
          <a:p>
            <a:r>
              <a:rPr lang="cs-CZ" dirty="0" smtClean="0"/>
              <a:t>Při oběhu dokumentů sledujeme jeho předávání a přebírání</a:t>
            </a:r>
          </a:p>
          <a:p>
            <a:r>
              <a:rPr lang="cs-CZ" dirty="0" smtClean="0"/>
              <a:t>Kolonka  </a:t>
            </a:r>
            <a:r>
              <a:rPr lang="cs-CZ" dirty="0" smtClean="0">
                <a:solidFill>
                  <a:srgbClr val="FF0000"/>
                </a:solidFill>
              </a:rPr>
              <a:t>VYŘIZUJE</a:t>
            </a:r>
          </a:p>
          <a:p>
            <a:r>
              <a:rPr lang="cs-CZ" dirty="0" smtClean="0"/>
              <a:t>VYŘIZUJE  faxem, telefonicky, osobně, elektronicky  - poznamená přímo na dokumentu, nebo jeho obalu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ROZDĚLOVÁNÍ, VYŘIZOVÁNÍ A VYHOTOVOVÁNÍ DOKUMENTŮ</a:t>
            </a:r>
            <a:endParaRPr lang="cs-CZ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Zaměstnanec, který dokument vyřídil, ho označí </a:t>
            </a:r>
            <a:r>
              <a:rPr lang="cs-CZ" dirty="0" smtClean="0">
                <a:solidFill>
                  <a:srgbClr val="FF0000"/>
                </a:solidFill>
              </a:rPr>
              <a:t>spisovým znakem- </a:t>
            </a:r>
            <a:r>
              <a:rPr lang="cs-CZ" dirty="0" smtClean="0"/>
              <a:t>PR-2011-315 značka přijímacího řízení – rok pořadové číslo v podacím deníku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skartačním znakem – S  </a:t>
            </a:r>
            <a:r>
              <a:rPr lang="cs-CZ" dirty="0" smtClean="0">
                <a:solidFill>
                  <a:schemeClr val="tx1"/>
                </a:solidFill>
              </a:rPr>
              <a:t>stoupa – dokumenty bez trvalé hodnoty, po skartační lhůtě budou zničeny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skartační lhůtou </a:t>
            </a:r>
            <a:r>
              <a:rPr lang="cs-CZ" dirty="0" smtClean="0">
                <a:solidFill>
                  <a:schemeClr val="tx1"/>
                </a:solidFill>
              </a:rPr>
              <a:t>– např. 10 let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rokem </a:t>
            </a:r>
            <a:r>
              <a:rPr lang="cs-CZ" dirty="0" smtClean="0">
                <a:solidFill>
                  <a:schemeClr val="tx1"/>
                </a:solidFill>
              </a:rPr>
              <a:t>- 2011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VYŘÍZENÝ  DOKUMENT</a:t>
            </a:r>
            <a:endParaRPr lang="cs-CZ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1/  </a:t>
            </a:r>
            <a:r>
              <a:rPr lang="cs-CZ" dirty="0" smtClean="0">
                <a:solidFill>
                  <a:srgbClr val="FF0000"/>
                </a:solidFill>
              </a:rPr>
              <a:t>DATUM NOVÉHO DOKUMENTU</a:t>
            </a:r>
          </a:p>
          <a:p>
            <a:r>
              <a:rPr lang="cs-CZ" dirty="0" smtClean="0"/>
              <a:t>2/  </a:t>
            </a:r>
            <a:r>
              <a:rPr lang="cs-CZ" dirty="0" smtClean="0">
                <a:solidFill>
                  <a:srgbClr val="00B050"/>
                </a:solidFill>
              </a:rPr>
              <a:t>NÁZEV   DOKUMENTU</a:t>
            </a:r>
          </a:p>
          <a:p>
            <a:r>
              <a:rPr lang="cs-CZ" dirty="0" smtClean="0"/>
              <a:t>3/  </a:t>
            </a:r>
            <a:r>
              <a:rPr lang="cs-CZ" dirty="0" smtClean="0">
                <a:solidFill>
                  <a:srgbClr val="0070C0"/>
                </a:solidFill>
              </a:rPr>
              <a:t>ČÍSLO JEDNACÍ – STEJNÉ PODLE PRVNÍHO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      DOKUMENTU</a:t>
            </a:r>
          </a:p>
          <a:p>
            <a:r>
              <a:rPr lang="cs-CZ" dirty="0" smtClean="0"/>
              <a:t>4/  </a:t>
            </a:r>
            <a:r>
              <a:rPr lang="cs-CZ" dirty="0" smtClean="0">
                <a:solidFill>
                  <a:schemeClr val="accent2"/>
                </a:solidFill>
              </a:rPr>
              <a:t>SPISOVÁ ZNAČKA – NAŠE VLASTNÍ     ZKRATKA, ROK, ZÁPIS V PODACÍM DENÍKU/ČÍSLO NEBO PÍSMENO – a, b, c, d, 1, 2, 3, 4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SBĚRNÝ  ARCH  =  SPISOVÝ  PŘEHLED</a:t>
            </a:r>
            <a:endParaRPr lang="cs-CZ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irousovalida\Desktop\Nová složka\babička\Spisovy prehled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3096344" cy="489654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476672"/>
            <a:ext cx="8686800" cy="864096"/>
          </a:xfrm>
        </p:spPr>
        <p:txBody>
          <a:bodyPr/>
          <a:lstStyle/>
          <a:p>
            <a:r>
              <a:rPr lang="cs-CZ" dirty="0" smtClean="0"/>
              <a:t>   </a:t>
            </a:r>
            <a:r>
              <a:rPr lang="cs-CZ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SPISOVÝ   PŘEHLED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4067944" y="1412776"/>
            <a:ext cx="4536504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PŘIJDE SPISOVÝ PŘEHLED DO STÁTNÍHO ARCHIVU?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Vývojový diagram: děrná páska 6"/>
          <p:cNvSpPr/>
          <p:nvPr/>
        </p:nvSpPr>
        <p:spPr>
          <a:xfrm>
            <a:off x="4211960" y="2996952"/>
            <a:ext cx="4536504" cy="100811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 KOLIKA DOKUMENTŮ SE TENTO SPIS SKLÁDÁ?</a:t>
            </a:r>
            <a:endParaRPr lang="cs-CZ" dirty="0"/>
          </a:p>
        </p:txBody>
      </p:sp>
      <p:sp>
        <p:nvSpPr>
          <p:cNvPr id="8" name="Vývojový diagram: děrná páska 7"/>
          <p:cNvSpPr/>
          <p:nvPr/>
        </p:nvSpPr>
        <p:spPr>
          <a:xfrm>
            <a:off x="4364360" y="4653136"/>
            <a:ext cx="4536504" cy="936104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JAKÝM ČÍSLEM JEDNACÍM JSOU VŠECHNY DOKUMENTY OZNAČENY?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err="1" smtClean="0"/>
              <a:t>Hajzlerová</a:t>
            </a:r>
            <a:r>
              <a:rPr lang="cs-CZ" dirty="0" smtClean="0"/>
              <a:t>,I.: Spisová služba ve školské praxi, druhé, upravené a doplněné vydání, Karviná, PARIS 2010</a:t>
            </a:r>
          </a:p>
          <a:p>
            <a:r>
              <a:rPr lang="cs-CZ" dirty="0" smtClean="0"/>
              <a:t>Archiv ISŠ Semily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ZDROJE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7a63ae98c9331042c85a0ce3caf3b722">
  <xsd:schema xmlns:xsd="http://www.w3.org/2001/XMLSchema" xmlns:p="http://schemas.microsoft.com/office/2006/metadata/properties" targetNamespace="http://schemas.microsoft.com/office/2006/metadata/properties" ma:root="true" ma:fieldsID="643ad641ad674e858ec36190b61f65cd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33A08FD7-33DE-43E5-B6F0-452D9B0CD50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E120D1C-BC1D-46A7-8BA4-73B3C6A0E9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4978C5CD-E499-4708-B32E-18705F17CF5E}">
  <ds:schemaRefs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770</TotalTime>
  <Words>282</Words>
  <Application>Microsoft Office PowerPoint</Application>
  <PresentationFormat>Předvádění na obrazovce (4:3)</PresentationFormat>
  <Paragraphs>33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Shluk</vt:lpstr>
      <vt:lpstr>Microsoft Word Document</vt:lpstr>
      <vt:lpstr>Prezentace aplikace PowerPoint</vt:lpstr>
      <vt:lpstr>SPISOVÁ    SLUŽBA</vt:lpstr>
      <vt:lpstr>  TVORBA SPISU </vt:lpstr>
      <vt:lpstr>SPRÁVNÍ ŘÍZENÍ </vt:lpstr>
      <vt:lpstr>ROZDĚLOVÁNÍ, VYŘIZOVÁNÍ A VYHOTOVOVÁNÍ DOKUMENTŮ</vt:lpstr>
      <vt:lpstr>VYŘÍZENÝ  DOKUMENT</vt:lpstr>
      <vt:lpstr>SBĚRNÝ  ARCH  =  SPISOVÝ  PŘEHLED</vt:lpstr>
      <vt:lpstr>   SPISOVÝ   PŘEHLED</vt:lpstr>
      <vt:lpstr>  ZDROJE</vt:lpstr>
    </vt:vector>
  </TitlesOfParts>
  <Company>ISS Semily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SPISOVÁ    SLUŽBA</dc:title>
  <dc:creator>jirousoval</dc:creator>
  <cp:lastModifiedBy>Lída Jiroušová</cp:lastModifiedBy>
  <cp:revision>60</cp:revision>
  <dcterms:created xsi:type="dcterms:W3CDTF">2011-11-30T03:45:58Z</dcterms:created>
  <dcterms:modified xsi:type="dcterms:W3CDTF">2013-06-28T08:27:03Z</dcterms:modified>
</cp:coreProperties>
</file>