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5" r:id="rId8"/>
    <p:sldId id="261" r:id="rId9"/>
    <p:sldId id="262" r:id="rId10"/>
    <p:sldId id="263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14C76A78-4E28-42CC-A510-635A96911A41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97A389A-B8D1-4AFD-9240-C8ADEF7EF97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C76A78-4E28-42CC-A510-635A96911A41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97A389A-B8D1-4AFD-9240-C8ADEF7EF97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C76A78-4E28-42CC-A510-635A96911A41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97A389A-B8D1-4AFD-9240-C8ADEF7EF978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14C76A78-4E28-42CC-A510-635A96911A41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97A389A-B8D1-4AFD-9240-C8ADEF7EF978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14C76A78-4E28-42CC-A510-635A96911A41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97A389A-B8D1-4AFD-9240-C8ADEF7EF978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C76A78-4E28-42CC-A510-635A96911A41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97A389A-B8D1-4AFD-9240-C8ADEF7EF9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C76A78-4E28-42CC-A510-635A96911A41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97A389A-B8D1-4AFD-9240-C8ADEF7EF9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C76A78-4E28-42CC-A510-635A96911A41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97A389A-B8D1-4AFD-9240-C8ADEF7EF97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14C76A78-4E28-42CC-A510-635A96911A41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97A389A-B8D1-4AFD-9240-C8ADEF7EF978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C76A78-4E28-42CC-A510-635A96911A41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7A389A-B8D1-4AFD-9240-C8ADEF7EF9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14C76A78-4E28-42CC-A510-635A96911A41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97A389A-B8D1-4AFD-9240-C8ADEF7EF97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14C76A78-4E28-42CC-A510-635A96911A41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97A389A-B8D1-4AFD-9240-C8ADEF7EF97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2192451"/>
              </p:ext>
            </p:extLst>
          </p:nvPr>
        </p:nvGraphicFramePr>
        <p:xfrm>
          <a:off x="2411760" y="314320"/>
          <a:ext cx="4248472" cy="633435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3" imgW="5903610" imgH="8803396" progId="Word.Document.12">
                  <p:embed/>
                </p:oleObj>
              </mc:Choice>
              <mc:Fallback>
                <p:oleObj name="Dokument" r:id="rId3" imgW="5903610" imgH="8803396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11760" y="314320"/>
                        <a:ext cx="4248472" cy="633435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740749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Mimoverbální komunikace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Mimoverbální komunikace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řeč </a:t>
            </a:r>
            <a:r>
              <a:rPr lang="cs-CZ" dirty="0"/>
              <a:t>těla, vnější projevy,  </a:t>
            </a:r>
            <a:r>
              <a:rPr lang="cs-CZ" dirty="0" smtClean="0"/>
              <a:t>mimoslovní </a:t>
            </a:r>
            <a:r>
              <a:rPr lang="cs-CZ" dirty="0"/>
              <a:t>sdělení, která </a:t>
            </a:r>
            <a:r>
              <a:rPr lang="cs-CZ" dirty="0" smtClean="0"/>
              <a:t> </a:t>
            </a:r>
            <a:r>
              <a:rPr lang="cs-CZ" dirty="0"/>
              <a:t>vědomě nebo nevědomě </a:t>
            </a:r>
            <a:r>
              <a:rPr lang="cs-CZ" dirty="0" smtClean="0"/>
              <a:t>předáváme</a:t>
            </a:r>
            <a:r>
              <a:rPr lang="cs-CZ" dirty="0"/>
              <a:t> </a:t>
            </a:r>
            <a:endParaRPr lang="cs-CZ" dirty="0" smtClean="0"/>
          </a:p>
          <a:p>
            <a:r>
              <a:rPr lang="cs-CZ" dirty="0" smtClean="0"/>
              <a:t>pomocí </a:t>
            </a:r>
            <a:r>
              <a:rPr lang="cs-CZ" dirty="0"/>
              <a:t>mimoverbální komunikace vyjadřujeme především své pocity, vztahy a </a:t>
            </a:r>
            <a:r>
              <a:rPr lang="cs-CZ" dirty="0" smtClean="0"/>
              <a:t>emoce</a:t>
            </a:r>
          </a:p>
          <a:p>
            <a:r>
              <a:rPr lang="cs-CZ" dirty="0" smtClean="0"/>
              <a:t> může </a:t>
            </a:r>
            <a:r>
              <a:rPr lang="cs-CZ" dirty="0"/>
              <a:t>velmi výrazně podpořit verbální komunikaci nebo ji naopak znehodnotit</a:t>
            </a:r>
          </a:p>
        </p:txBody>
      </p:sp>
      <p:pic>
        <p:nvPicPr>
          <p:cNvPr id="6" name="Picture 2" descr="C:\Users\buri\AppData\Local\Microsoft\Windows\Temporary Internet Files\Content.IE5\3AWKHE4J\MC90044048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24328" y="4437112"/>
            <a:ext cx="1390650" cy="1828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 mimoverbální komunikace patří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vzhled</a:t>
            </a:r>
          </a:p>
          <a:p>
            <a:r>
              <a:rPr lang="cs-CZ" dirty="0" smtClean="0"/>
              <a:t>mimika</a:t>
            </a:r>
          </a:p>
          <a:p>
            <a:r>
              <a:rPr lang="cs-CZ" dirty="0" smtClean="0"/>
              <a:t>oční kontakt</a:t>
            </a:r>
          </a:p>
          <a:p>
            <a:r>
              <a:rPr lang="cs-CZ" dirty="0" smtClean="0"/>
              <a:t>gesta</a:t>
            </a:r>
          </a:p>
          <a:p>
            <a:r>
              <a:rPr lang="cs-CZ" dirty="0" smtClean="0"/>
              <a:t>postoj </a:t>
            </a:r>
          </a:p>
          <a:p>
            <a:r>
              <a:rPr lang="cs-CZ" dirty="0" smtClean="0"/>
              <a:t>dotýkání </a:t>
            </a:r>
          </a:p>
          <a:p>
            <a:r>
              <a:rPr lang="cs-CZ" dirty="0" smtClean="0"/>
              <a:t>vzdálenost</a:t>
            </a:r>
            <a:endParaRPr lang="cs-CZ" dirty="0"/>
          </a:p>
        </p:txBody>
      </p:sp>
      <p:pic>
        <p:nvPicPr>
          <p:cNvPr id="1027" name="Picture 3" descr="C:\Users\buri\AppData\Local\Microsoft\Windows\Temporary Internet Files\Content.IE5\3AWKHE4J\MP90043098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1916832"/>
            <a:ext cx="5072601" cy="33843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Vzhled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vnější vzhled člověka je v sociálním kontaktu první informací o </a:t>
            </a:r>
            <a:r>
              <a:rPr lang="cs-CZ" dirty="0" smtClean="0"/>
              <a:t>něm, působí </a:t>
            </a:r>
            <a:r>
              <a:rPr lang="cs-CZ" dirty="0"/>
              <a:t>po celou dobu </a:t>
            </a:r>
            <a:r>
              <a:rPr lang="cs-CZ" dirty="0" smtClean="0"/>
              <a:t>kontaktu</a:t>
            </a:r>
          </a:p>
          <a:p>
            <a:r>
              <a:rPr lang="cs-CZ" dirty="0"/>
              <a:t>atraktivní partner působí </a:t>
            </a:r>
            <a:r>
              <a:rPr lang="cs-CZ" dirty="0" smtClean="0"/>
              <a:t>přesvědčivěji</a:t>
            </a:r>
          </a:p>
          <a:p>
            <a:r>
              <a:rPr lang="cs-CZ" dirty="0"/>
              <a:t>oblečení, účes, líčení- měly by </a:t>
            </a:r>
            <a:r>
              <a:rPr lang="cs-CZ" dirty="0" smtClean="0"/>
              <a:t>být </a:t>
            </a:r>
            <a:r>
              <a:rPr lang="cs-CZ" dirty="0"/>
              <a:t>přiměřené situaci</a:t>
            </a:r>
          </a:p>
        </p:txBody>
      </p:sp>
      <p:pic>
        <p:nvPicPr>
          <p:cNvPr id="2052" name="Picture 4" descr="C:\Users\buri\AppData\Local\Microsoft\Windows\Temporary Internet Files\Content.IE5\5GC3IIU8\MP90028499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4509120"/>
            <a:ext cx="3297560" cy="21137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Mimika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vyjadřování výrazem </a:t>
            </a:r>
            <a:r>
              <a:rPr lang="cs-CZ" dirty="0" smtClean="0"/>
              <a:t>tváře</a:t>
            </a:r>
          </a:p>
          <a:p>
            <a:r>
              <a:rPr lang="cs-CZ" dirty="0" smtClean="0"/>
              <a:t>tvář může vyjadřovat překvapení, úlek, štěstí, smutek, strach, klid, zájem…</a:t>
            </a:r>
          </a:p>
          <a:p>
            <a:r>
              <a:rPr lang="cs-CZ" dirty="0" smtClean="0"/>
              <a:t>nejvýraznější mimické projevy jsou pláč a smích</a:t>
            </a:r>
            <a:endParaRPr lang="cs-CZ" dirty="0"/>
          </a:p>
        </p:txBody>
      </p:sp>
      <p:pic>
        <p:nvPicPr>
          <p:cNvPr id="3074" name="Picture 2" descr="C:\Users\buri\AppData\Local\Microsoft\Windows\Temporary Internet Files\Content.IE5\3AWKHE4J\MP90040029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3968" y="3933056"/>
            <a:ext cx="3901440" cy="25999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Oční kontakt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/>
              <a:t> střetnutí očí </a:t>
            </a:r>
            <a:r>
              <a:rPr lang="cs-CZ" dirty="0" smtClean="0"/>
              <a:t>mezi </a:t>
            </a:r>
            <a:r>
              <a:rPr lang="cs-CZ" dirty="0"/>
              <a:t>dvěma </a:t>
            </a:r>
            <a:r>
              <a:rPr lang="cs-CZ" dirty="0" smtClean="0"/>
              <a:t>lidmi</a:t>
            </a:r>
          </a:p>
          <a:p>
            <a:r>
              <a:rPr lang="cs-CZ" dirty="0" smtClean="0"/>
              <a:t>dlouhý pohled </a:t>
            </a:r>
            <a:r>
              <a:rPr lang="cs-CZ" dirty="0"/>
              <a:t>j</a:t>
            </a:r>
            <a:r>
              <a:rPr lang="cs-CZ" dirty="0" smtClean="0"/>
              <a:t>e nepříjemný- zírání</a:t>
            </a:r>
          </a:p>
          <a:p>
            <a:r>
              <a:rPr lang="cs-CZ" dirty="0"/>
              <a:t>a</a:t>
            </a:r>
            <a:r>
              <a:rPr lang="cs-CZ" dirty="0" smtClean="0"/>
              <a:t>bsence pohledu může vyvolat dojem nezájmu </a:t>
            </a:r>
          </a:p>
          <a:p>
            <a:r>
              <a:rPr lang="cs-CZ" dirty="0" smtClean="0"/>
              <a:t>očním kontaktem zjišťujeme zpětnou vazbu</a:t>
            </a:r>
          </a:p>
          <a:p>
            <a:endParaRPr lang="cs-CZ" dirty="0"/>
          </a:p>
        </p:txBody>
      </p:sp>
      <p:pic>
        <p:nvPicPr>
          <p:cNvPr id="6147" name="Picture 3" descr="C:\Users\buri\AppData\Local\Microsoft\Windows\Temporary Internet Files\Content.IE5\3AWKHE4J\MP90042246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188640"/>
            <a:ext cx="2022357" cy="29969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dirty="0" smtClean="0"/>
              <a:t>Gesta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  <a:p>
            <a:r>
              <a:rPr lang="cs-CZ" dirty="0" smtClean="0"/>
              <a:t>posunky, tělesné pohyby, které </a:t>
            </a:r>
            <a:r>
              <a:rPr lang="cs-CZ" dirty="0"/>
              <a:t>něco </a:t>
            </a:r>
            <a:r>
              <a:rPr lang="cs-CZ" dirty="0" smtClean="0"/>
              <a:t>vyjadřují </a:t>
            </a:r>
            <a:r>
              <a:rPr lang="cs-CZ" dirty="0"/>
              <a:t>nebo </a:t>
            </a:r>
            <a:r>
              <a:rPr lang="cs-CZ" dirty="0" smtClean="0"/>
              <a:t>dávají najevo</a:t>
            </a:r>
          </a:p>
          <a:p>
            <a:r>
              <a:rPr lang="cs-CZ" dirty="0" smtClean="0"/>
              <a:t>gesta vyjadřujeme různými částmi těla, hlavou – kývnutí, očima – oči v sloup, rukama – založené ruce…</a:t>
            </a:r>
            <a:endParaRPr lang="cs-CZ" dirty="0"/>
          </a:p>
        </p:txBody>
      </p:sp>
      <p:pic>
        <p:nvPicPr>
          <p:cNvPr id="4099" name="Picture 3" descr="C:\Users\buri\AppData\Local\Microsoft\Windows\Temporary Internet Files\Content.IE5\5GC3IIU8\MC90044132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58408" y="548680"/>
            <a:ext cx="1872208" cy="1872208"/>
          </a:xfrm>
          <a:prstGeom prst="rect">
            <a:avLst/>
          </a:prstGeom>
          <a:noFill/>
        </p:spPr>
      </p:pic>
      <p:pic>
        <p:nvPicPr>
          <p:cNvPr id="4100" name="Picture 4" descr="C:\Users\buri\AppData\Local\Microsoft\Windows\Temporary Internet Files\Content.IE5\Q5HTCTUT\MC900441321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1960" y="4653136"/>
            <a:ext cx="1978496" cy="19784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Postoj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pl-PL" dirty="0"/>
              <a:t>postoji a </a:t>
            </a:r>
            <a:r>
              <a:rPr lang="pl-PL" dirty="0" smtClean="0"/>
              <a:t>uspořádání </a:t>
            </a:r>
            <a:r>
              <a:rPr lang="pl-PL" dirty="0"/>
              <a:t>těla v </a:t>
            </a:r>
            <a:r>
              <a:rPr lang="pl-PL" dirty="0" smtClean="0"/>
              <a:t>prostoru</a:t>
            </a:r>
          </a:p>
          <a:p>
            <a:r>
              <a:rPr lang="cs-CZ" dirty="0"/>
              <a:t>měli bychom být otočeni směrem k tomu, s kým komunikujeme, otevřené, viditelné ruce, vzpřímený postoj</a:t>
            </a:r>
          </a:p>
        </p:txBody>
      </p:sp>
      <p:pic>
        <p:nvPicPr>
          <p:cNvPr id="7171" name="Picture 3" descr="C:\Users\buri\AppData\Local\Microsoft\Windows\Temporary Internet Files\Content.IE5\3AWKHE4J\MP90043930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3789040"/>
            <a:ext cx="4672607" cy="28970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Dotyky -</a:t>
            </a:r>
            <a:r>
              <a:rPr lang="cs-CZ" dirty="0" err="1" smtClean="0"/>
              <a:t>haptika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cs-CZ" dirty="0"/>
              <a:t>podání ruky, poplácání, </a:t>
            </a:r>
            <a:r>
              <a:rPr lang="cs-CZ" dirty="0" smtClean="0"/>
              <a:t>pohlazení</a:t>
            </a:r>
          </a:p>
          <a:p>
            <a:pPr lvl="0"/>
            <a:r>
              <a:rPr lang="cs-CZ" dirty="0" smtClean="0"/>
              <a:t>některé </a:t>
            </a:r>
            <a:r>
              <a:rPr lang="cs-CZ" dirty="0"/>
              <a:t>doteky jsou formální, jiné </a:t>
            </a:r>
            <a:r>
              <a:rPr lang="cs-CZ" dirty="0" smtClean="0"/>
              <a:t>intimní</a:t>
            </a:r>
          </a:p>
          <a:p>
            <a:pPr lvl="0"/>
            <a:r>
              <a:rPr lang="cs-CZ" dirty="0" smtClean="0"/>
              <a:t>mohou vyjadřovat přátelství – pohlazení, nebo nepřátelství – facka</a:t>
            </a:r>
          </a:p>
          <a:p>
            <a:pPr lvl="0"/>
            <a:r>
              <a:rPr lang="cs-CZ" dirty="0" err="1" smtClean="0"/>
              <a:t>sebehaptika</a:t>
            </a:r>
            <a:r>
              <a:rPr lang="cs-CZ" dirty="0" smtClean="0"/>
              <a:t> – </a:t>
            </a:r>
            <a:r>
              <a:rPr lang="cs-CZ" dirty="0" err="1" smtClean="0"/>
              <a:t>sebedotýkání</a:t>
            </a:r>
            <a:r>
              <a:rPr lang="cs-CZ" dirty="0" smtClean="0"/>
              <a:t> – může vyjadřovat nervozitu</a:t>
            </a:r>
            <a:endParaRPr lang="cs-CZ" dirty="0"/>
          </a:p>
        </p:txBody>
      </p:sp>
      <p:pic>
        <p:nvPicPr>
          <p:cNvPr id="5122" name="Picture 2" descr="C:\Users\buri\AppData\Local\Microsoft\Windows\Temporary Internet Files\Content.IE5\JC5EWDGL\MP90043928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4509120"/>
            <a:ext cx="2916324" cy="19442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Vzdálenost - </a:t>
            </a:r>
            <a:r>
              <a:rPr lang="cs-CZ" dirty="0" err="1" smtClean="0"/>
              <a:t>proxemika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/>
              <a:t>intimní zóna</a:t>
            </a:r>
            <a:r>
              <a:rPr lang="cs-CZ" dirty="0"/>
              <a:t> - vzdálenost komunikujících je do 60 cm</a:t>
            </a:r>
          </a:p>
          <a:p>
            <a:r>
              <a:rPr lang="cs-CZ" b="1" dirty="0"/>
              <a:t>osobní zóna</a:t>
            </a:r>
            <a:r>
              <a:rPr lang="cs-CZ" dirty="0"/>
              <a:t> - vzdálenost komunikujících je od 60 cm do 1,2 m</a:t>
            </a:r>
          </a:p>
          <a:p>
            <a:r>
              <a:rPr lang="cs-CZ" b="1" dirty="0"/>
              <a:t>společenská zóna</a:t>
            </a:r>
            <a:r>
              <a:rPr lang="cs-CZ" dirty="0"/>
              <a:t> - vzdálenost komunikujících je od 1,2 m do 2 m (až 3,6 m)</a:t>
            </a:r>
          </a:p>
          <a:p>
            <a:r>
              <a:rPr lang="cs-CZ" b="1" dirty="0"/>
              <a:t>veřejná zóna</a:t>
            </a:r>
            <a:r>
              <a:rPr lang="cs-CZ" dirty="0"/>
              <a:t> - vzdálenost komunikujících je od 3,6 m do 7,6 m (i více)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98</TotalTime>
  <Words>168</Words>
  <Application>Microsoft Office PowerPoint</Application>
  <PresentationFormat>Předvádění na obrazovce (4:3)</PresentationFormat>
  <Paragraphs>44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Medián</vt:lpstr>
      <vt:lpstr>Microsoft Word Document</vt:lpstr>
      <vt:lpstr>Prezentace aplikace PowerPoint</vt:lpstr>
      <vt:lpstr>Mimoverbální komunikace</vt:lpstr>
      <vt:lpstr>Mimoverbální komunikace</vt:lpstr>
      <vt:lpstr>Do mimoverbální komunikace patří</vt:lpstr>
      <vt:lpstr>Vzhled</vt:lpstr>
      <vt:lpstr>Mimika</vt:lpstr>
      <vt:lpstr>Oční kontakt</vt:lpstr>
      <vt:lpstr>Gesta</vt:lpstr>
      <vt:lpstr>Postoj</vt:lpstr>
      <vt:lpstr>Dotyky -haptika</vt:lpstr>
      <vt:lpstr>Vzdálenost - proxemika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Mimoverbální komunikace</dc:title>
  <dc:creator>buri</dc:creator>
  <cp:lastModifiedBy>Iva Buriánková</cp:lastModifiedBy>
  <cp:revision>12</cp:revision>
  <dcterms:created xsi:type="dcterms:W3CDTF">2013-03-03T07:35:41Z</dcterms:created>
  <dcterms:modified xsi:type="dcterms:W3CDTF">2013-06-28T08:46:25Z</dcterms:modified>
</cp:coreProperties>
</file>