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65" r:id="rId6"/>
    <p:sldId id="259" r:id="rId7"/>
    <p:sldId id="266" r:id="rId8"/>
    <p:sldId id="260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52" autoAdjust="0"/>
    <p:restoredTop sz="94624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4EFC5BC-8D43-4081-8174-C5261ADA6D36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4EB7712-95F6-4100-AF49-DFBDE184F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8066024"/>
              </p:ext>
            </p:extLst>
          </p:nvPr>
        </p:nvGraphicFramePr>
        <p:xfrm>
          <a:off x="2627784" y="421682"/>
          <a:ext cx="3960440" cy="59049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03396" progId="Word.Document.12">
                  <p:embed/>
                </p:oleObj>
              </mc:Choice>
              <mc:Fallback>
                <p:oleObj name="Dokument" r:id="rId3" imgW="590361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421682"/>
                        <a:ext cx="3960440" cy="59049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22194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Asertivita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Agresivní</a:t>
            </a:r>
          </a:p>
          <a:p>
            <a:endParaRPr lang="cs-CZ" dirty="0" smtClean="0"/>
          </a:p>
          <a:p>
            <a:r>
              <a:rPr lang="cs-CZ" dirty="0" smtClean="0"/>
              <a:t>Pasivní</a:t>
            </a:r>
          </a:p>
          <a:p>
            <a:endParaRPr lang="cs-CZ" dirty="0" smtClean="0"/>
          </a:p>
          <a:p>
            <a:r>
              <a:rPr lang="cs-CZ" dirty="0" smtClean="0"/>
              <a:t>Asertivní</a:t>
            </a:r>
            <a:endParaRPr lang="cs-CZ" dirty="0"/>
          </a:p>
        </p:txBody>
      </p:sp>
      <p:pic>
        <p:nvPicPr>
          <p:cNvPr id="5122" name="Picture 2" descr="C:\Users\buri\AppData\Local\Microsoft\Windows\Temporary Internet Files\Content.IE5\JC5EWDGL\MP9004424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708920"/>
            <a:ext cx="5110788" cy="34152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Agresivní jednání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 útočné jednání</a:t>
            </a:r>
          </a:p>
          <a:p>
            <a:pPr lvl="0"/>
            <a:r>
              <a:rPr lang="cs-CZ" dirty="0" smtClean="0"/>
              <a:t>vědomě a záměrně ubližuje</a:t>
            </a:r>
          </a:p>
          <a:p>
            <a:pPr lvl="0"/>
            <a:r>
              <a:rPr lang="cs-CZ" dirty="0" smtClean="0"/>
              <a:t>nerespektuje názory ostatních</a:t>
            </a:r>
          </a:p>
          <a:p>
            <a:pPr lvl="0"/>
            <a:r>
              <a:rPr lang="cs-CZ" dirty="0" smtClean="0"/>
              <a:t> prosazuje názory na </a:t>
            </a:r>
            <a:r>
              <a:rPr lang="cs-CZ" dirty="0"/>
              <a:t>úkor </a:t>
            </a:r>
            <a:r>
              <a:rPr lang="cs-CZ" dirty="0" smtClean="0"/>
              <a:t>druhých</a:t>
            </a:r>
          </a:p>
          <a:p>
            <a:pPr lvl="0"/>
            <a:r>
              <a:rPr lang="cs-CZ" dirty="0" smtClean="0"/>
              <a:t> </a:t>
            </a:r>
            <a:r>
              <a:rPr lang="cs-CZ" dirty="0"/>
              <a:t>vyvolává protiútok nebo pasivitu</a:t>
            </a:r>
          </a:p>
          <a:p>
            <a:endParaRPr lang="cs-CZ" dirty="0"/>
          </a:p>
        </p:txBody>
      </p:sp>
      <p:pic>
        <p:nvPicPr>
          <p:cNvPr id="2050" name="Picture 2" descr="C:\Users\buri\AppData\Local\Microsoft\Windows\Temporary Internet Files\Content.IE5\3AWKHE4J\MC900434393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293096"/>
            <a:ext cx="1831975" cy="1250950"/>
          </a:xfrm>
          <a:prstGeom prst="rect">
            <a:avLst/>
          </a:prstGeom>
          <a:noFill/>
        </p:spPr>
      </p:pic>
      <p:pic>
        <p:nvPicPr>
          <p:cNvPr id="2052" name="Picture 4" descr="C:\Users\buri\AppData\Local\Microsoft\Windows\Temporary Internet Files\Content.IE5\3AWKHE4J\MC9004343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196752"/>
            <a:ext cx="1870075" cy="1679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Host v restauraci dostane tvrdé maso a rozvařenou rýži. Jak se zachová agresivní host?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Řešení: Okamžitě přivolá číšníka, s křikem a urážkami mu jídlo vrátí a tvrdě vyžaduje náhradu, odmítá zaplatit.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Pasivní jednání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jednání založené na ústupcích</a:t>
            </a:r>
          </a:p>
          <a:p>
            <a:r>
              <a:rPr lang="cs-CZ" dirty="0" smtClean="0"/>
              <a:t> </a:t>
            </a:r>
            <a:r>
              <a:rPr lang="cs-CZ" dirty="0"/>
              <a:t>neschopnost prosadit vlastní </a:t>
            </a:r>
            <a:r>
              <a:rPr lang="cs-CZ" dirty="0" smtClean="0"/>
              <a:t>názor, nejistota</a:t>
            </a:r>
          </a:p>
          <a:p>
            <a:r>
              <a:rPr lang="cs-CZ" dirty="0" smtClean="0"/>
              <a:t> </a:t>
            </a:r>
            <a:r>
              <a:rPr lang="cs-CZ" dirty="0"/>
              <a:t>ztráta vlastní </a:t>
            </a:r>
            <a:r>
              <a:rPr lang="cs-CZ" dirty="0" smtClean="0"/>
              <a:t>hodnoty</a:t>
            </a:r>
          </a:p>
          <a:p>
            <a:r>
              <a:rPr lang="cs-CZ" dirty="0"/>
              <a:t>d</a:t>
            </a:r>
            <a:r>
              <a:rPr lang="cs-CZ" dirty="0" smtClean="0"/>
              <a:t>ovoluje agresivnějším aby jím manipulovali</a:t>
            </a:r>
            <a:endParaRPr lang="cs-CZ" dirty="0"/>
          </a:p>
        </p:txBody>
      </p:sp>
      <p:pic>
        <p:nvPicPr>
          <p:cNvPr id="4098" name="Picture 2" descr="C:\Users\buri\AppData\Local\Microsoft\Windows\Temporary Internet Files\Content.IE5\JC5EWDGL\MC900428075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077072"/>
            <a:ext cx="2089150" cy="1924050"/>
          </a:xfrm>
          <a:prstGeom prst="rect">
            <a:avLst/>
          </a:prstGeom>
          <a:noFill/>
        </p:spPr>
      </p:pic>
      <p:pic>
        <p:nvPicPr>
          <p:cNvPr id="4099" name="Picture 3" descr="C:\Users\buri\AppData\Local\Microsoft\Windows\Temporary Internet Files\Content.IE5\5GC3IIU8\MC9004257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212976"/>
            <a:ext cx="1593850" cy="1917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Host v restauraci dostane tvrdé maso a rozvařenou rýži. Jak se zachová pasivní host?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Řešení: část jídla sní, část nechá na talíři, nic neřekne a zaplatí.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Asertivní jednání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schopnost prosadit svůj názor, zájem</a:t>
            </a:r>
          </a:p>
          <a:p>
            <a:r>
              <a:rPr lang="cs-CZ" dirty="0"/>
              <a:t>j</a:t>
            </a:r>
            <a:r>
              <a:rPr lang="cs-CZ" dirty="0" smtClean="0"/>
              <a:t>ednání bez </a:t>
            </a:r>
            <a:r>
              <a:rPr lang="cs-CZ" dirty="0"/>
              <a:t>poškozování sebe sama i </a:t>
            </a:r>
            <a:r>
              <a:rPr lang="cs-CZ" dirty="0" smtClean="0"/>
              <a:t>druhých</a:t>
            </a:r>
          </a:p>
          <a:p>
            <a:r>
              <a:rPr lang="cs-CZ" dirty="0" smtClean="0"/>
              <a:t>jednání </a:t>
            </a:r>
            <a:r>
              <a:rPr lang="cs-CZ" dirty="0"/>
              <a:t>bez ironie, zesměšňování, v klidu, s </a:t>
            </a:r>
            <a:r>
              <a:rPr lang="cs-CZ" dirty="0" smtClean="0"/>
              <a:t>nadhledem</a:t>
            </a:r>
          </a:p>
          <a:p>
            <a:r>
              <a:rPr lang="cs-CZ" smtClean="0"/>
              <a:t>přesvědčuje </a:t>
            </a:r>
            <a:r>
              <a:rPr lang="cs-CZ" dirty="0" smtClean="0"/>
              <a:t>ostatní, ale respektuje jejich názory</a:t>
            </a:r>
            <a:endParaRPr lang="cs-CZ" dirty="0"/>
          </a:p>
        </p:txBody>
      </p:sp>
      <p:pic>
        <p:nvPicPr>
          <p:cNvPr id="3074" name="Picture 2" descr="C:\Users\buri\AppData\Local\Microsoft\Windows\Temporary Internet Files\Content.IE5\Q5HTCTUT\MC900424488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509120"/>
            <a:ext cx="3600400" cy="1459769"/>
          </a:xfrm>
          <a:prstGeom prst="rect">
            <a:avLst/>
          </a:prstGeom>
          <a:noFill/>
        </p:spPr>
      </p:pic>
      <p:pic>
        <p:nvPicPr>
          <p:cNvPr id="3076" name="Picture 4" descr="C:\Users\buri\AppData\Local\Microsoft\Windows\Temporary Internet Files\Content.IE5\Q5HTCTUT\MC9004244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32656"/>
            <a:ext cx="1974850" cy="1698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Host v restauraci dostane tvrdé maso a rozvařenou rýži. Jak se zachová asertivní host?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Řešení: v klidu přivolá číšníka, upozorní na situaci a chce náhradu, nevyvolává konflikt.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Asertivní techniky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přeskakující gramofonová deska – klidné opakování požadavku</a:t>
            </a:r>
          </a:p>
          <a:p>
            <a:pPr lvl="0"/>
            <a:r>
              <a:rPr lang="cs-CZ" dirty="0"/>
              <a:t>otevřené dveře – schopnost přijmout kritické názory</a:t>
            </a:r>
          </a:p>
          <a:p>
            <a:pPr lvl="0"/>
            <a:r>
              <a:rPr lang="cs-CZ" dirty="0" err="1"/>
              <a:t>sebeotevření</a:t>
            </a:r>
            <a:r>
              <a:rPr lang="cs-CZ" dirty="0"/>
              <a:t> – schopnost prozradit na sebe kladné i záporné informace</a:t>
            </a:r>
          </a:p>
          <a:p>
            <a:pPr lvl="0"/>
            <a:r>
              <a:rPr lang="cs-CZ" dirty="0"/>
              <a:t>selektivní ignorování - reakce na věcnou kritiku, ignorování manipulativní kritiky</a:t>
            </a:r>
          </a:p>
          <a:p>
            <a:r>
              <a:rPr lang="cs-CZ" dirty="0"/>
              <a:t>přijatelný kompromis – společné řešení problému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82</TotalTime>
  <Words>221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Jmění</vt:lpstr>
      <vt:lpstr>Microsoft Word Document</vt:lpstr>
      <vt:lpstr>Prezentace aplikace PowerPoint</vt:lpstr>
      <vt:lpstr>Asertivita</vt:lpstr>
      <vt:lpstr>Typy chování</vt:lpstr>
      <vt:lpstr>Agresivní jednání</vt:lpstr>
      <vt:lpstr>Příklad</vt:lpstr>
      <vt:lpstr>Pasivní jednání</vt:lpstr>
      <vt:lpstr>Příklad</vt:lpstr>
      <vt:lpstr>Asertivní jednání</vt:lpstr>
      <vt:lpstr>Příklad</vt:lpstr>
      <vt:lpstr>Asertivní techniky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Asertivita</dc:title>
  <dc:creator>buri</dc:creator>
  <cp:lastModifiedBy>Iva Buriánková</cp:lastModifiedBy>
  <cp:revision>8</cp:revision>
  <dcterms:created xsi:type="dcterms:W3CDTF">2013-03-03T15:17:27Z</dcterms:created>
  <dcterms:modified xsi:type="dcterms:W3CDTF">2013-06-28T08:48:37Z</dcterms:modified>
</cp:coreProperties>
</file>