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3EE86B-7DA9-4FBF-8484-3DBE4959BC70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08AA44-8F01-40DA-B815-906BC1446BE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764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08AA44-8F01-40DA-B815-906BC1446BE7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8655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806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56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7451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446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917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262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2840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785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0159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737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408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D58C71-E667-4D31-8730-33BD525BDA6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9903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13" Type="http://schemas.openxmlformats.org/officeDocument/2006/relationships/slide" Target="slide12.xml"/><Relationship Id="rId3" Type="http://schemas.openxmlformats.org/officeDocument/2006/relationships/slide" Target="slide6.xml"/><Relationship Id="rId7" Type="http://schemas.openxmlformats.org/officeDocument/2006/relationships/slide" Target="slide11.xml"/><Relationship Id="rId12" Type="http://schemas.openxmlformats.org/officeDocument/2006/relationships/slide" Target="slide1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5" Type="http://schemas.openxmlformats.org/officeDocument/2006/relationships/slide" Target="slide5.xml"/><Relationship Id="rId10" Type="http://schemas.openxmlformats.org/officeDocument/2006/relationships/slide" Target="slide15.xml"/><Relationship Id="rId4" Type="http://schemas.openxmlformats.org/officeDocument/2006/relationships/image" Target="../media/image2.png"/><Relationship Id="rId9" Type="http://schemas.openxmlformats.org/officeDocument/2006/relationships/slide" Target="slide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74543737"/>
              </p:ext>
            </p:extLst>
          </p:nvPr>
        </p:nvGraphicFramePr>
        <p:xfrm>
          <a:off x="2411760" y="314320"/>
          <a:ext cx="4248472" cy="63343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803396" progId="Word.Document.12">
                  <p:embed/>
                </p:oleObj>
              </mc:Choice>
              <mc:Fallback>
                <p:oleObj name="Dokument" r:id="rId3" imgW="5903610" imgH="880339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314320"/>
                        <a:ext cx="4248472" cy="63343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6767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Chování spotřebitele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859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8666484"/>
              </p:ext>
            </p:extLst>
          </p:nvPr>
        </p:nvGraphicFramePr>
        <p:xfrm>
          <a:off x="323528" y="1772815"/>
          <a:ext cx="8280920" cy="43924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0230"/>
                <a:gridCol w="2070230"/>
                <a:gridCol w="2070230"/>
                <a:gridCol w="2070230"/>
              </a:tblGrid>
              <a:tr h="1464163">
                <a:tc>
                  <a:txBody>
                    <a:bodyPr/>
                    <a:lstStyle/>
                    <a:p>
                      <a:r>
                        <a:rPr lang="en-US" sz="6000" baseline="0" dirty="0" smtClean="0">
                          <a:solidFill>
                            <a:schemeClr val="tx1"/>
                          </a:solidFill>
                        </a:rPr>
                        <a:t>  </a:t>
                      </a:r>
                      <a:r>
                        <a:rPr lang="en-US" sz="6000" b="0" baseline="0" dirty="0" smtClean="0">
                          <a:solidFill>
                            <a:schemeClr val="tx1"/>
                          </a:solidFill>
                        </a:rPr>
                        <a:t>100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6000" b="0" dirty="0" smtClean="0">
                          <a:solidFill>
                            <a:schemeClr val="tx1"/>
                          </a:solidFill>
                        </a:rPr>
                        <a:t>200</a:t>
                      </a:r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b="0" dirty="0" smtClean="0">
                          <a:solidFill>
                            <a:schemeClr val="tx1"/>
                          </a:solidFill>
                        </a:rPr>
                        <a:t>  300</a:t>
                      </a:r>
                      <a:endParaRPr lang="cs-CZ" sz="6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</a:t>
                      </a:r>
                      <a:r>
                        <a:rPr lang="en-US" sz="6000" b="0" dirty="0" smtClean="0">
                          <a:solidFill>
                            <a:schemeClr val="tx1"/>
                          </a:solidFill>
                        </a:rPr>
                        <a:t>400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1464163"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100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baseline="0" dirty="0" smtClean="0">
                          <a:solidFill>
                            <a:schemeClr val="tx1"/>
                          </a:solidFill>
                        </a:rPr>
                        <a:t>  200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300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400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1464163"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100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200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300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400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5" name="Tlačítko akce: Zpět nebo Předchozí 4">
            <a:hlinkClick r:id="rId2" action="ppaction://hlinksldjump" highlightClick="1"/>
          </p:cNvPr>
          <p:cNvSpPr/>
          <p:nvPr/>
        </p:nvSpPr>
        <p:spPr>
          <a:xfrm>
            <a:off x="1835696" y="2805063"/>
            <a:ext cx="521208" cy="36004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780928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780927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2780928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293094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338" y="4293093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293092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>
            <a:hlinkClick r:id="rId9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3" y="4293094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>
            <a:hlinkClick r:id="rId10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733256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>
            <a:hlinkClick r:id="rId11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338" y="5733256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>
            <a:hlinkClick r:id="rId1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1" y="5733256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>
            <a:hlinkClick r:id="rId1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5733256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6705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Na otázku proč odpovídá výzkum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5240" y="1598066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cs-CZ" dirty="0" smtClean="0"/>
          </a:p>
          <a:p>
            <a:endParaRPr lang="en-US" dirty="0" smtClean="0"/>
          </a:p>
          <a:p>
            <a:endParaRPr lang="cs-CZ" dirty="0" smtClean="0"/>
          </a:p>
          <a:p>
            <a:endParaRPr lang="en-US" dirty="0" smtClean="0"/>
          </a:p>
          <a:p>
            <a:endParaRPr lang="cs-CZ" dirty="0" smtClean="0"/>
          </a:p>
          <a:p>
            <a:endParaRPr lang="en-US" dirty="0" smtClean="0"/>
          </a:p>
        </p:txBody>
      </p:sp>
      <p:sp>
        <p:nvSpPr>
          <p:cNvPr id="4" name="Veselý obličej 3"/>
          <p:cNvSpPr/>
          <p:nvPr/>
        </p:nvSpPr>
        <p:spPr>
          <a:xfrm>
            <a:off x="4335646" y="4288548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5647" y="220486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8222" y="3284984"/>
            <a:ext cx="64611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1" y="2152974"/>
            <a:ext cx="2808311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popisný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25634" y="3284984"/>
            <a:ext cx="2782269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předběžný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25635" y="4422982"/>
            <a:ext cx="2782268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kauzální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938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Statistická ročenka je informačním zdrojem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7354" y="2091527"/>
            <a:ext cx="64611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7355" y="4127431"/>
            <a:ext cx="64611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95736" y="2023864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-2268760" y="908720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primárním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81766" y="4127431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vnitřním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28370" y="3140968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vnějším</a:t>
            </a:r>
            <a:endParaRPr lang="cs-CZ" sz="2800" dirty="0"/>
          </a:p>
        </p:txBody>
      </p:sp>
      <p:sp>
        <p:nvSpPr>
          <p:cNvPr id="21" name="Veselý obličej 20"/>
          <p:cNvSpPr/>
          <p:nvPr/>
        </p:nvSpPr>
        <p:spPr>
          <a:xfrm>
            <a:off x="4227354" y="3140968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3253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Rozdělením trhu na skupiny zákazníků je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en-US" dirty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selekce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84071" y="328498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experiment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49243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segmentace</a:t>
            </a:r>
            <a:endParaRPr lang="cs-CZ" sz="2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9166" y="220486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475" y="328498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368858" y="4425217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5574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Rodina je sociální skupinou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8144" y="2132638"/>
            <a:ext cx="241771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primární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48868" y="3307053"/>
            <a:ext cx="2426988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referenční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48868" y="4412882"/>
            <a:ext cx="2426987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sekundární</a:t>
            </a:r>
            <a:endParaRPr lang="cs-CZ" sz="2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9166" y="3182201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9166" y="4288030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389166" y="2114139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9690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Při nákupu počítače bude nejčastější nákupní chování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cs-CZ" dirty="0" smtClean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4482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komplexní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270960"/>
            <a:ext cx="24482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stereotypní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4509120"/>
            <a:ext cx="24482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hledající změnu</a:t>
            </a:r>
            <a:endParaRPr lang="cs-CZ" sz="2800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0259" y="3146108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9427" y="4384268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Veselý obličej 9"/>
          <p:cNvSpPr/>
          <p:nvPr/>
        </p:nvSpPr>
        <p:spPr>
          <a:xfrm>
            <a:off x="4368858" y="2152974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2460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O nákupu oblečení bude nejčastěji rozhodovat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muž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17429" y="3380170"/>
            <a:ext cx="2160240" cy="95410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muž a žena společně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104" y="4509120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žena</a:t>
            </a:r>
            <a:endParaRPr lang="cs-CZ" sz="2800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917" y="3255318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215297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Veselý obličej 11"/>
          <p:cNvSpPr/>
          <p:nvPr/>
        </p:nvSpPr>
        <p:spPr>
          <a:xfrm>
            <a:off x="4389609" y="4374686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8201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err="1" smtClean="0"/>
              <a:t>Maslowova</a:t>
            </a:r>
            <a:r>
              <a:rPr lang="cs-CZ" sz="2800" dirty="0" smtClean="0"/>
              <a:t> pyramida se týká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376264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temperamentu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15940" y="3284984"/>
            <a:ext cx="2359915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potřeb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482698"/>
            <a:ext cx="2376264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vnímání</a:t>
            </a:r>
            <a:endParaRPr lang="cs-CZ" sz="2800" dirty="0"/>
          </a:p>
        </p:txBody>
      </p:sp>
      <p:sp>
        <p:nvSpPr>
          <p:cNvPr id="7" name="Veselý obličej 6"/>
          <p:cNvSpPr/>
          <p:nvPr/>
        </p:nvSpPr>
        <p:spPr>
          <a:xfrm>
            <a:off x="4368857" y="3231023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8857" y="215297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474" y="4470300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9711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Rozdělení zákazníků podle vzdělání je segmentace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376264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psychologická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356992"/>
            <a:ext cx="2376264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ekonomická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509120"/>
            <a:ext cx="2376264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demografická</a:t>
            </a:r>
            <a:endParaRPr lang="cs-CZ" sz="2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215297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7033" y="3356992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507033" y="4441903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2550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136904" cy="1143000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Osobní rozhovor, který tazatel dotváří podle odpovědí respondentů se nazývá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39462" y="1540431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664296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anketa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5456" y="3212976"/>
            <a:ext cx="2638432" cy="95410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nestrukturovaný rozhovor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293096"/>
            <a:ext cx="2664296" cy="95410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trukturovaný rozhovor</a:t>
            </a:r>
            <a:endParaRPr lang="cs-CZ" sz="2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215297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2227" y="4199360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481610" y="3145759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2592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Otázka která nabízí odpovědi pouze ano ne je otázka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35640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376264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trichotomická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212976"/>
            <a:ext cx="2376264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výběrová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338682"/>
            <a:ext cx="2376264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dichotomická</a:t>
            </a:r>
            <a:endParaRPr lang="cs-CZ" sz="2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215297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088" y="3154653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430226" y="4271465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7730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Asociační otázka patří mezi  otázky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45222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592288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otevřené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284984"/>
            <a:ext cx="2592288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uzavřené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73130" y="4423898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škálové</a:t>
            </a:r>
            <a:endParaRPr lang="cs-CZ" sz="2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3160132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4282238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409917" y="2085757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1289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Mezi metody marketingového výzkumu nepatří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dotazování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212976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projektování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293096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smtClean="0"/>
              <a:t>pozorování</a:t>
            </a:r>
            <a:endParaRPr lang="cs-CZ" sz="2800" dirty="0"/>
          </a:p>
        </p:txBody>
      </p:sp>
      <p:sp>
        <p:nvSpPr>
          <p:cNvPr id="7" name="Veselý obličej 6"/>
          <p:cNvSpPr/>
          <p:nvPr/>
        </p:nvSpPr>
        <p:spPr>
          <a:xfrm>
            <a:off x="4409917" y="3129000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2090378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638" y="422038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5637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569</TotalTime>
  <Words>154</Words>
  <Application>Microsoft Office PowerPoint</Application>
  <PresentationFormat>Předvádění na obrazovce (4:3)</PresentationFormat>
  <Paragraphs>99</Paragraphs>
  <Slides>15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Microsoft Word Document</vt:lpstr>
      <vt:lpstr>Prezentace aplikace PowerPoint</vt:lpstr>
      <vt:lpstr>Chování spotřebitele</vt:lpstr>
      <vt:lpstr>Prezentace aplikace PowerPoint</vt:lpstr>
      <vt:lpstr>Na otázku proč odpovídá výzkum</vt:lpstr>
      <vt:lpstr>Statistická ročenka je informačním zdrojem</vt:lpstr>
      <vt:lpstr>Rozdělením trhu na skupiny zákazníků je</vt:lpstr>
      <vt:lpstr>Rodina je sociální skupinou</vt:lpstr>
      <vt:lpstr>Při nákupu počítače bude nejčastější nákupní chování</vt:lpstr>
      <vt:lpstr>O nákupu oblečení bude nejčastěji rozhodovat</vt:lpstr>
      <vt:lpstr>Maslowova pyramida se týká</vt:lpstr>
      <vt:lpstr>Rozdělení zákazníků podle vzdělání je segmentace</vt:lpstr>
      <vt:lpstr>Osobní rozhovor, který tazatel dotváří podle odpovědí respondentů se nazývá</vt:lpstr>
      <vt:lpstr>Otázka která nabízí odpovědi pouze ano ne je otázka</vt:lpstr>
      <vt:lpstr>Asociační otázka patří mezi  otázky</vt:lpstr>
      <vt:lpstr>Mezi metody marketingového výzkumu nepatří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identification</dc:title>
  <dc:creator>Hana Urbanová</dc:creator>
  <cp:lastModifiedBy>Iva Buriánková</cp:lastModifiedBy>
  <cp:revision>54</cp:revision>
  <dcterms:created xsi:type="dcterms:W3CDTF">2013-01-09T18:15:34Z</dcterms:created>
  <dcterms:modified xsi:type="dcterms:W3CDTF">2013-06-28T09:06:24Z</dcterms:modified>
</cp:coreProperties>
</file>