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67" r:id="rId3"/>
    <p:sldId id="259" r:id="rId4"/>
    <p:sldId id="263" r:id="rId5"/>
    <p:sldId id="264" r:id="rId6"/>
    <p:sldId id="262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ECEE2"/>
    <a:srgbClr val="0000CC"/>
    <a:srgbClr val="009900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71" autoAdjust="0"/>
  </p:normalViewPr>
  <p:slideViewPr>
    <p:cSldViewPr>
      <p:cViewPr varScale="1">
        <p:scale>
          <a:sx n="51" d="100"/>
          <a:sy n="51" d="100"/>
        </p:scale>
        <p:origin x="-835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28.36565" units="1/cm"/>
          <inkml:channelProperty channel="Y" name="resolution" value="28.33948" units="1/cm"/>
        </inkml:channelProperties>
      </inkml:inkSource>
      <inkml:timestamp xml:id="ts0" timeString="2013-02-02T18:57:38.2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 53,'0'0,"0"-26,0 26,-26 0,26 0,0 0,0 0,-27 0,27 0,0 0,0-27,0 27,0 0,0 0,0 0,0 0,0 0,0 0,0 0,0 0,0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28.36565" units="1/cm"/>
          <inkml:channelProperty channel="Y" name="resolution" value="28.33948" units="1/cm"/>
        </inkml:channelProperties>
      </inkml:inkSource>
      <inkml:timestamp xml:id="ts0" timeString="2013-02-02T18:57:38.2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53 53,'0'0,"0"-26,0 26,-26 0,26 0,0 0,0 0,-27 0,27 0,0 0,0-27,0 27,0 0,0 0,0 0,0 0,0 0,0 0,0 0,0 0,0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customXml" Target="../../customXml/item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D28F0-204F-4B63-8628-A01893E87ADF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49CFA-67EE-4E6E-A512-8CFA3F08B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9567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D28F0-204F-4B63-8628-A01893E87ADF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49CFA-67EE-4E6E-A512-8CFA3F08B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2473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D28F0-204F-4B63-8628-A01893E87ADF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49CFA-67EE-4E6E-A512-8CFA3F08B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569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D28F0-204F-4B63-8628-A01893E87ADF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49CFA-67EE-4E6E-A512-8CFA3F08B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539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D28F0-204F-4B63-8628-A01893E87ADF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49CFA-67EE-4E6E-A512-8CFA3F08B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1844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D28F0-204F-4B63-8628-A01893E87ADF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49CFA-67EE-4E6E-A512-8CFA3F08B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9481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D28F0-204F-4B63-8628-A01893E87ADF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49CFA-67EE-4E6E-A512-8CFA3F08B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0968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D28F0-204F-4B63-8628-A01893E87ADF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49CFA-67EE-4E6E-A512-8CFA3F08B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2435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D28F0-204F-4B63-8628-A01893E87ADF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49CFA-67EE-4E6E-A512-8CFA3F08B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4599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D28F0-204F-4B63-8628-A01893E87ADF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49CFA-67EE-4E6E-A512-8CFA3F08B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3427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D28F0-204F-4B63-8628-A01893E87ADF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49CFA-67EE-4E6E-A512-8CFA3F08B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11976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custDataLst>
      <p:custData r:id="rId1"/>
    </p:custDataLst>
    <p:extLst>
      <p:ext uri="{BB962C8B-B14F-4D97-AF65-F5344CB8AC3E}">
        <p14:creationId xmlns:p14="http://schemas.microsoft.com/office/powerpoint/2010/main" val="4043729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6D28F0-204F-4B63-8628-A01893E87ADF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549CFA-67EE-4E6E-A512-8CFA3F08B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5234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12" Type="http://schemas.openxmlformats.org/officeDocument/2006/relationships/image" Target="../media/image1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emf"/><Relationship Id="rId10" Type="http://schemas.openxmlformats.org/officeDocument/2006/relationships/image" Target="../media/image11.png"/><Relationship Id="rId4" Type="http://schemas.openxmlformats.org/officeDocument/2006/relationships/customXml" Target="../ink/ink1.xml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12" Type="http://schemas.openxmlformats.org/officeDocument/2006/relationships/image" Target="../media/image19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18.png"/><Relationship Id="rId5" Type="http://schemas.openxmlformats.org/officeDocument/2006/relationships/image" Target="../media/image6.emf"/><Relationship Id="rId10" Type="http://schemas.openxmlformats.org/officeDocument/2006/relationships/image" Target="../media/image17.png"/><Relationship Id="rId4" Type="http://schemas.openxmlformats.org/officeDocument/2006/relationships/customXml" Target="../ink/ink2.xml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8.png"/><Relationship Id="rId7" Type="http://schemas.openxmlformats.org/officeDocument/2006/relationships/image" Target="../media/image24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9379492"/>
              </p:ext>
            </p:extLst>
          </p:nvPr>
        </p:nvGraphicFramePr>
        <p:xfrm>
          <a:off x="2051720" y="25592"/>
          <a:ext cx="4824536" cy="68577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95909" imgH="8379966" progId="Word.Document.12">
                  <p:embed/>
                </p:oleObj>
              </mc:Choice>
              <mc:Fallback>
                <p:oleObj name="Dokument" r:id="rId3" imgW="5895909" imgH="837996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51720" y="25592"/>
                        <a:ext cx="4824536" cy="68577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1651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475656" cy="815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3" y="188640"/>
            <a:ext cx="6051657" cy="58477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TRIGONOMETRIE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3" y="782009"/>
            <a:ext cx="61664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/>
              <a:t>g</a:t>
            </a:r>
            <a:r>
              <a:rPr lang="cs-CZ" sz="2400" b="1" dirty="0" smtClean="0"/>
              <a:t>oniometrické funkce ostrého úhlu </a:t>
            </a:r>
            <a:r>
              <a:rPr lang="cs-CZ" sz="2400" b="1" i="1" dirty="0" smtClean="0">
                <a:solidFill>
                  <a:srgbClr val="0000FF"/>
                </a:solidFill>
              </a:rPr>
              <a:t>- definice</a:t>
            </a:r>
            <a:endParaRPr lang="cs-CZ" sz="2400" b="1" i="1" dirty="0">
              <a:solidFill>
                <a:srgbClr val="0000FF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467543" y="1916832"/>
                <a:ext cx="1876513" cy="3537571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𝒔𝒊𝒏</m:t>
                      </m:r>
                      <m:r>
                        <a:rPr lang="cs-CZ" sz="2800" b="1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∝=</m:t>
                      </m:r>
                      <m:f>
                        <m:fPr>
                          <m:ctrlPr>
                            <a:rPr lang="cs-CZ" sz="2800" b="1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800" b="1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𝒂</m:t>
                          </m:r>
                        </m:num>
                        <m:den>
                          <m:r>
                            <a:rPr lang="cs-CZ" sz="2800" b="1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𝒄</m:t>
                          </m:r>
                        </m:den>
                      </m:f>
                    </m:oMath>
                  </m:oMathPara>
                </a14:m>
                <a:r>
                  <a:rPr lang="cs-CZ" sz="2800" b="1" i="1" dirty="0" smtClean="0">
                    <a:solidFill>
                      <a:srgbClr val="FF0000"/>
                    </a:solidFill>
                    <a:latin typeface="Cambria Math"/>
                    <a:ea typeface="Cambria Math"/>
                  </a:rPr>
                  <a:t/>
                </a:r>
                <a:br>
                  <a:rPr lang="cs-CZ" sz="2800" b="1" i="1" dirty="0" smtClean="0">
                    <a:solidFill>
                      <a:srgbClr val="FF0000"/>
                    </a:solidFill>
                    <a:latin typeface="Cambria Math"/>
                    <a:ea typeface="Cambria Math"/>
                  </a:rPr>
                </a:br>
                <a:r>
                  <a:rPr lang="cs-CZ" sz="2800" b="1" i="1" dirty="0" smtClean="0">
                    <a:solidFill>
                      <a:srgbClr val="FF0000"/>
                    </a:solidFill>
                    <a:latin typeface="Cambria Math"/>
                    <a:ea typeface="Cambria Math"/>
                  </a:rPr>
                  <a:t/>
                </a:r>
                <a:br>
                  <a:rPr lang="cs-CZ" sz="2800" b="1" i="1" dirty="0" smtClean="0">
                    <a:solidFill>
                      <a:srgbClr val="FF0000"/>
                    </a:solidFill>
                    <a:latin typeface="Cambria Math"/>
                    <a:ea typeface="Cambria Math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rgbClr val="0000CC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a:rPr lang="cs-CZ" sz="2800" b="1" i="1" smtClean="0">
                          <a:solidFill>
                            <a:srgbClr val="0000CC"/>
                          </a:solidFill>
                          <a:latin typeface="Cambria Math"/>
                          <a:ea typeface="Cambria Math"/>
                        </a:rPr>
                        <m:t>∝=</m:t>
                      </m:r>
                      <m:f>
                        <m:fPr>
                          <m:ctrlPr>
                            <a:rPr lang="cs-CZ" sz="2800" b="1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800" b="1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𝒃</m:t>
                          </m:r>
                        </m:num>
                        <m:den>
                          <m:r>
                            <a:rPr lang="cs-CZ" sz="2800" b="1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𝒄</m:t>
                          </m:r>
                        </m:den>
                      </m:f>
                    </m:oMath>
                  </m:oMathPara>
                </a14:m>
                <a:r>
                  <a:rPr lang="cs-CZ" sz="2800" b="1" dirty="0" smtClean="0">
                    <a:solidFill>
                      <a:srgbClr val="0000CC"/>
                    </a:solidFill>
                    <a:ea typeface="Cambria Math"/>
                  </a:rPr>
                  <a:t/>
                </a:r>
                <a:br>
                  <a:rPr lang="cs-CZ" sz="2800" b="1" dirty="0" smtClean="0">
                    <a:solidFill>
                      <a:srgbClr val="0000CC"/>
                    </a:solidFill>
                    <a:ea typeface="Cambria Math"/>
                  </a:rPr>
                </a:br>
                <a:r>
                  <a:rPr lang="cs-CZ" sz="2800" b="1" dirty="0" smtClean="0">
                    <a:solidFill>
                      <a:srgbClr val="0000CC"/>
                    </a:solidFill>
                    <a:ea typeface="Cambria Math"/>
                  </a:rPr>
                  <a:t/>
                </a:r>
                <a:br>
                  <a:rPr lang="cs-CZ" sz="2800" b="1" dirty="0" smtClean="0">
                    <a:solidFill>
                      <a:srgbClr val="0000CC"/>
                    </a:solidFill>
                    <a:ea typeface="Cambria Math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rgbClr val="009900"/>
                          </a:solidFill>
                          <a:latin typeface="Cambria Math"/>
                          <a:ea typeface="Cambria Math"/>
                        </a:rPr>
                        <m:t>𝒕𝒈</m:t>
                      </m:r>
                      <m:r>
                        <a:rPr lang="cs-CZ" sz="2800" b="1" i="1" smtClean="0">
                          <a:solidFill>
                            <a:srgbClr val="009900"/>
                          </a:solidFill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cs-CZ" sz="2800" b="1" i="1" smtClean="0">
                          <a:solidFill>
                            <a:srgbClr val="0099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1" i="1" smtClean="0">
                              <a:solidFill>
                                <a:srgbClr val="0099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800" b="1" i="1" smtClean="0">
                              <a:solidFill>
                                <a:srgbClr val="009900"/>
                              </a:solidFill>
                              <a:latin typeface="Cambria Math"/>
                              <a:ea typeface="Cambria Math"/>
                            </a:rPr>
                            <m:t>𝒂</m:t>
                          </m:r>
                        </m:num>
                        <m:den>
                          <m:r>
                            <a:rPr lang="cs-CZ" sz="2800" b="1" i="1" smtClean="0">
                              <a:solidFill>
                                <a:srgbClr val="009900"/>
                              </a:solidFill>
                              <a:latin typeface="Cambria Math"/>
                              <a:ea typeface="Cambria Math"/>
                            </a:rPr>
                            <m:t>𝒃</m:t>
                          </m:r>
                        </m:den>
                      </m:f>
                    </m:oMath>
                  </m:oMathPara>
                </a14:m>
                <a:r>
                  <a:rPr lang="cs-CZ" b="1" dirty="0" smtClean="0"/>
                  <a:t/>
                </a:r>
                <a:br>
                  <a:rPr lang="cs-CZ" b="1" dirty="0" smtClean="0"/>
                </a:br>
                <a:endParaRPr lang="cs-CZ" b="1" dirty="0"/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3" y="1916832"/>
                <a:ext cx="1876513" cy="353757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7825" y="1916832"/>
            <a:ext cx="6036135" cy="353757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délník 9"/>
              <p:cNvSpPr/>
              <p:nvPr/>
            </p:nvSpPr>
            <p:spPr>
              <a:xfrm>
                <a:off x="512877" y="5733256"/>
                <a:ext cx="3076420" cy="986360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rgbClr val="009900"/>
                          </a:solidFill>
                          <a:latin typeface="Cambria Math"/>
                          <a:ea typeface="Cambria Math"/>
                        </a:rPr>
                        <m:t>𝒄𝒐𝒕𝒈</m:t>
                      </m:r>
                      <m:r>
                        <a:rPr lang="cs-CZ" sz="2800" b="1" i="1" smtClean="0">
                          <a:solidFill>
                            <a:srgbClr val="009900"/>
                          </a:solidFill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cs-CZ" sz="2800" b="1" i="1" smtClean="0">
                          <a:solidFill>
                            <a:srgbClr val="0099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1" i="1">
                              <a:solidFill>
                                <a:srgbClr val="0099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800" b="1" i="1">
                              <a:solidFill>
                                <a:srgbClr val="009900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2800" b="1" i="1">
                              <a:solidFill>
                                <a:srgbClr val="009900"/>
                              </a:solidFill>
                              <a:latin typeface="Cambria Math"/>
                              <a:ea typeface="Cambria Math"/>
                            </a:rPr>
                            <m:t>𝒕𝒈</m:t>
                          </m:r>
                          <m:r>
                            <a:rPr lang="cs-CZ" sz="2800" b="1" i="1">
                              <a:solidFill>
                                <a:srgbClr val="009900"/>
                              </a:solidFill>
                              <a:latin typeface="Cambria Math"/>
                              <a:ea typeface="Cambria Math"/>
                            </a:rPr>
                            <m:t>𝜶</m:t>
                          </m:r>
                        </m:den>
                      </m:f>
                      <m:r>
                        <a:rPr lang="cs-CZ" sz="2800" b="1" i="1">
                          <a:solidFill>
                            <a:srgbClr val="0099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1" i="1">
                              <a:solidFill>
                                <a:srgbClr val="0099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800" b="1" i="1">
                              <a:solidFill>
                                <a:srgbClr val="009900"/>
                              </a:solidFill>
                              <a:latin typeface="Cambria Math"/>
                              <a:ea typeface="Cambria Math"/>
                            </a:rPr>
                            <m:t>𝒃</m:t>
                          </m:r>
                        </m:num>
                        <m:den>
                          <m:r>
                            <a:rPr lang="cs-CZ" sz="2800" b="1" i="1">
                              <a:solidFill>
                                <a:srgbClr val="009900"/>
                              </a:solidFill>
                              <a:latin typeface="Cambria Math"/>
                              <a:ea typeface="Cambria Math"/>
                            </a:rPr>
                            <m:t>𝒂</m:t>
                          </m:r>
                        </m:den>
                      </m:f>
                    </m:oMath>
                  </m:oMathPara>
                </a14:m>
                <a:endParaRPr lang="cs-CZ" sz="2800" b="1" i="1" dirty="0">
                  <a:solidFill>
                    <a:srgbClr val="FF0000"/>
                  </a:solidFill>
                  <a:latin typeface="Cambria Math"/>
                  <a:ea typeface="Cambria Math"/>
                </a:endParaRPr>
              </a:p>
            </p:txBody>
          </p:sp>
        </mc:Choice>
        <mc:Fallback xmlns=""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877" y="5733256"/>
                <a:ext cx="3076420" cy="98636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07743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475656" cy="815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213522"/>
            <a:ext cx="6051657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/>
              <a:t>GONIOMETRIE</a:t>
            </a:r>
            <a:r>
              <a:rPr lang="cs-CZ" sz="3200" b="1" dirty="0" smtClean="0"/>
              <a:t> A TRIGONOMETRIE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798297"/>
            <a:ext cx="75159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/>
              <a:t>g</a:t>
            </a:r>
            <a:r>
              <a:rPr lang="cs-CZ" sz="2400" b="1" dirty="0" smtClean="0"/>
              <a:t>oniometrické funkce ostrého úhlu</a:t>
            </a:r>
            <a:r>
              <a:rPr lang="cs-CZ" sz="2400" b="1" i="1" dirty="0">
                <a:solidFill>
                  <a:srgbClr val="0000FF"/>
                </a:solidFill>
              </a:rPr>
              <a:t> – význačné hodnoty</a:t>
            </a:r>
            <a:endParaRPr lang="cs-CZ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4684922" y="2924944"/>
                <a:ext cx="2655791" cy="939231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" sz="2000" i="1" smtClean="0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sz="2000" b="0" i="1" smtClean="0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  <m:t>𝑐𝑜𝑠</m:t>
                          </m:r>
                        </m:fName>
                        <m:e>
                          <m:sSup>
                            <m:sSupPr>
                              <m:ctrlPr>
                                <a:rPr lang="" sz="2000" i="1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b="0" i="0" smtClean="0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30</m:t>
                              </m:r>
                            </m:e>
                            <m:sup>
                              <m:r>
                                <a:rPr lang="" sz="2000" i="1" smtClean="0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°</m:t>
                              </m:r>
                            </m:sup>
                          </m:sSup>
                        </m:e>
                      </m:func>
                      <m:r>
                        <a:rPr lang="" sz="2000">
                          <a:solidFill>
                            <a:srgbClr val="0000CC"/>
                          </a:solidFill>
                          <a:effectLst/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" sz="2000" i="1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" sz="2000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  <m:t>𝑎</m:t>
                          </m:r>
                          <m:r>
                            <a:rPr lang="" sz="2000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  <m:t>⋅</m:t>
                          </m:r>
                          <m:f>
                            <m:fPr>
                              <m:ctrlPr>
                                <a:rPr lang="" sz="2000" i="1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" sz="2000" i="1"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" sz="2000"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3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" sz="2000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num>
                        <m:den>
                          <m:r>
                            <a:rPr lang="" sz="2000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  <m:t>𝑎</m:t>
                          </m:r>
                        </m:den>
                      </m:f>
                      <m:r>
                        <a:rPr lang="" sz="2000">
                          <a:solidFill>
                            <a:srgbClr val="0000CC"/>
                          </a:solidFill>
                          <a:effectLst/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" sz="2000" i="1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" sz="2000" i="1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" sz="2000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3</m:t>
                              </m:r>
                            </m:e>
                          </m:rad>
                        </m:num>
                        <m:den>
                          <m:r>
                            <a:rPr lang="" sz="2000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" sz="2000" dirty="0">
                  <a:solidFill>
                    <a:srgbClr val="0000CC"/>
                  </a:solidFill>
                  <a:effectLst/>
                  <a:latin typeface="Cambria Math"/>
                </a:endParaRPr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4922" y="2924944"/>
                <a:ext cx="2655791" cy="93923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Rukopis 2"/>
              <p14:cNvContentPartPr/>
              <p14:nvPr/>
            </p14:nvContentPartPr>
            <p14:xfrm>
              <a:off x="0" y="0"/>
              <a:ext cx="19440" cy="19440"/>
            </p14:xfrm>
          </p:contentPart>
        </mc:Choice>
        <mc:Fallback xmlns="">
          <p:pic>
            <p:nvPicPr>
              <p:cNvPr id="3" name="Rukopis 2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9000" y="-9000"/>
                <a:ext cx="37440" cy="37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délník 9"/>
              <p:cNvSpPr/>
              <p:nvPr/>
            </p:nvSpPr>
            <p:spPr>
              <a:xfrm>
                <a:off x="4684922" y="1905000"/>
                <a:ext cx="2251193" cy="869982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" sz="2000" i="1" smtClean="0">
                              <a:solidFill>
                                <a:srgbClr val="0000CC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𝑠𝑖𝑛</m:t>
                          </m:r>
                        </m:fName>
                        <m:e>
                          <m:sSup>
                            <m:sSupPr>
                              <m:ctrlPr>
                                <a:rPr lang="" sz="200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b="0" i="0" smtClean="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  <m:t>30</m:t>
                              </m:r>
                            </m:e>
                            <m:sup>
                              <m:r>
                                <a:rPr lang="" sz="200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  <m:t>°</m:t>
                              </m:r>
                            </m:sup>
                          </m:sSup>
                          <m: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=</m:t>
                          </m:r>
                        </m:e>
                      </m:func>
                      <m:f>
                        <m:fPr>
                          <m:ctrlPr>
                            <a:rPr lang="" sz="2000" i="1">
                              <a:solidFill>
                                <a:srgbClr val="0000CC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" sz="200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𝑎</m:t>
                          </m:r>
                          <m:r>
                            <a:rPr lang="" sz="2000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f>
                            <m:fPr>
                              <m:ctrlPr>
                                <a:rPr lang="" sz="200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" sz="200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" sz="200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num>
                        <m:den>
                          <m:r>
                            <a:rPr lang="" sz="200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𝑎</m:t>
                          </m:r>
                        </m:den>
                      </m:f>
                      <m:r>
                        <a:rPr lang="cs-CZ" sz="2000" b="0" i="1" smtClean="0">
                          <a:solidFill>
                            <a:srgbClr val="0000CC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" sz="2000" dirty="0">
                  <a:solidFill>
                    <a:srgbClr val="0000CC"/>
                  </a:solidFill>
                </a:endParaRPr>
              </a:p>
            </p:txBody>
          </p:sp>
        </mc:Choice>
        <mc:Fallback xmlns=""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4922" y="1905000"/>
                <a:ext cx="2251193" cy="86998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05000"/>
            <a:ext cx="4110230" cy="3684240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76624" y="5807645"/>
                <a:ext cx="2844240" cy="707886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𝑣</m:t>
                          </m:r>
                        </m:e>
                        <m:sup>
                          <m:r>
                            <a:rPr lang="cs-CZ" sz="20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0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00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00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000" b="0" i="1" smtClean="0">
                                      <a:latin typeface="Cambria Math"/>
                                    </a:rPr>
                                    <m:t>𝑎</m:t>
                                  </m:r>
                                </m:num>
                                <m:den>
                                  <m:r>
                                    <a:rPr lang="cs-CZ" sz="2000" b="0" i="1" smtClean="0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sz="20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</a:rPr>
                            <m:t>3</m:t>
                          </m:r>
                          <m:sSup>
                            <m:sSupPr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sz="20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sz="20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2000" b="0" i="0" smtClean="0">
                          <a:latin typeface="Cambria Math"/>
                        </a:rPr>
                        <m:t> ,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624" y="5807645"/>
                <a:ext cx="2844240" cy="707886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Obdélník 13"/>
              <p:cNvSpPr/>
              <p:nvPr/>
            </p:nvSpPr>
            <p:spPr>
              <a:xfrm>
                <a:off x="3213715" y="5807645"/>
                <a:ext cx="1356590" cy="737766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" sz="2000">
                          <a:latin typeface="Cambria Math"/>
                        </a:rPr>
                        <m:t>𝑣</m:t>
                      </m:r>
                      <m:r>
                        <a:rPr lang="" sz="2000">
                          <a:latin typeface="Cambria Math"/>
                        </a:rPr>
                        <m:t>=</m:t>
                      </m:r>
                      <m:r>
                        <a:rPr lang="" sz="2000" b="1" i="1">
                          <a:latin typeface="Cambria Math"/>
                        </a:rPr>
                        <m:t>𝐚</m:t>
                      </m:r>
                      <m:r>
                        <a:rPr lang="" sz="2000">
                          <a:latin typeface="Cambria Math"/>
                        </a:rPr>
                        <m:t>⋅</m:t>
                      </m:r>
                      <m:f>
                        <m:fPr>
                          <m:ctrlPr>
                            <a:rPr lang="" sz="2000" i="1"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" sz="2000" i="1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" sz="2000">
                                  <a:latin typeface="Cambria Math"/>
                                </a:rPr>
                                <m:t>3</m:t>
                              </m:r>
                            </m:e>
                          </m:rad>
                        </m:num>
                        <m:den>
                          <m:r>
                            <a:rPr lang="" sz="200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" sz="2000" dirty="0"/>
              </a:p>
            </p:txBody>
          </p:sp>
        </mc:Choice>
        <mc:Fallback xmlns="">
          <p:sp>
            <p:nvSpPr>
              <p:cNvPr id="14" name="Obdélník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3715" y="5807645"/>
                <a:ext cx="1356590" cy="737766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4695993" y="4005064"/>
                <a:ext cx="3146887" cy="1185453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0" i="1" smtClean="0">
                          <a:solidFill>
                            <a:srgbClr val="0000CC"/>
                          </a:solidFill>
                          <a:latin typeface="Cambria Math"/>
                        </a:rPr>
                        <m:t>𝑡𝑔</m:t>
                      </m:r>
                      <m:r>
                        <a:rPr lang="cs-CZ" sz="2000" b="0" i="1" smtClean="0">
                          <a:solidFill>
                            <a:srgbClr val="0000CC"/>
                          </a:solidFill>
                          <a:latin typeface="Cambria Math"/>
                        </a:rPr>
                        <m:t>30°=</m:t>
                      </m:r>
                      <m:f>
                        <m:fPr>
                          <m:ctrlP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𝑎</m:t>
                          </m:r>
                          <m: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f>
                            <m:fPr>
                              <m:ctrlPr>
                                <a:rPr lang="cs-CZ" sz="2000" b="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2000" b="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2000" b="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den>
                          </m:f>
                        </m:num>
                        <m:den>
                          <m: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𝑎</m:t>
                          </m:r>
                          <m: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f>
                            <m:fPr>
                              <m:ctrlPr>
                                <a:rPr lang="cs-CZ" sz="2000" b="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cs-CZ" sz="2000" b="0" i="1" smtClean="0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cs-CZ" sz="2000" b="0" i="1" smtClean="0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cs-CZ" sz="2000" b="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den>
                          </m:f>
                        </m:den>
                      </m:f>
                      <m:r>
                        <a:rPr lang="cs-CZ" sz="2000" b="0" i="1" smtClean="0">
                          <a:solidFill>
                            <a:srgbClr val="0000CC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000" b="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000" b="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cs-CZ" sz="2000" b="0" i="1" smtClean="0">
                          <a:solidFill>
                            <a:srgbClr val="0000CC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000" b="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000" b="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</m:rad>
                        </m:num>
                        <m:den>
                          <m: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5993" y="4005064"/>
                <a:ext cx="3146887" cy="1185453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Obdélník 12"/>
              <p:cNvSpPr/>
              <p:nvPr/>
            </p:nvSpPr>
            <p:spPr>
              <a:xfrm>
                <a:off x="4695993" y="5359958"/>
                <a:ext cx="2762230" cy="1185453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0" i="1" smtClean="0">
                          <a:solidFill>
                            <a:srgbClr val="0000CC"/>
                          </a:solidFill>
                          <a:effectLst/>
                          <a:latin typeface="Cambria Math"/>
                        </a:rPr>
                        <m:t>𝑐𝑜𝑡𝑔</m:t>
                      </m:r>
                      <m:r>
                        <a:rPr lang="cs-CZ" sz="2000" b="0" i="0" smtClean="0">
                          <a:solidFill>
                            <a:srgbClr val="0000CC"/>
                          </a:solidFill>
                          <a:effectLst/>
                          <a:latin typeface="Cambria Math"/>
                        </a:rPr>
                        <m:t>30</m:t>
                      </m:r>
                      <m:r>
                        <a:rPr lang="cs-CZ" sz="2000" b="0" i="1" smtClean="0">
                          <a:solidFill>
                            <a:srgbClr val="0000CC"/>
                          </a:solidFill>
                          <a:effectLst/>
                          <a:latin typeface="Cambria Math"/>
                          <a:ea typeface="Cambria Math"/>
                        </a:rPr>
                        <m:t>°</m:t>
                      </m:r>
                      <m:r>
                        <a:rPr lang="" sz="2000" smtClean="0">
                          <a:solidFill>
                            <a:srgbClr val="0000CC"/>
                          </a:solidFill>
                          <a:effectLst/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" sz="2000" i="1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" sz="2000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  <m:t>𝑎</m:t>
                          </m:r>
                          <m:r>
                            <a:rPr lang="" sz="2000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  <m:t>⋅</m:t>
                          </m:r>
                          <m:f>
                            <m:fPr>
                              <m:ctrlPr>
                                <a:rPr lang="" sz="2000" i="1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" sz="2000" i="1"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" sz="2000"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3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" sz="2000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num>
                        <m:den>
                          <m:r>
                            <a:rPr lang="" sz="2000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  <m:t>𝑎</m:t>
                          </m:r>
                          <m:r>
                            <a:rPr lang="" sz="2000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  <m:t>⋅</m:t>
                          </m:r>
                          <m:f>
                            <m:fPr>
                              <m:ctrlPr>
                                <a:rPr lang="" sz="2000" i="1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" sz="2000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" sz="2000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den>
                      </m:f>
                      <m:r>
                        <a:rPr lang="" sz="2000">
                          <a:solidFill>
                            <a:srgbClr val="0000CC"/>
                          </a:solidFill>
                          <a:effectLst/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" sz="2000" i="1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" sz="2000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  <m:t>3</m:t>
                          </m:r>
                        </m:e>
                      </m:rad>
                    </m:oMath>
                  </m:oMathPara>
                </a14:m>
                <a:endParaRPr lang="" sz="2000" dirty="0">
                  <a:solidFill>
                    <a:srgbClr val="0000CC"/>
                  </a:solidFill>
                  <a:effectLst/>
                  <a:latin typeface="Cambria Math"/>
                </a:endParaRPr>
              </a:p>
            </p:txBody>
          </p:sp>
        </mc:Choice>
        <mc:Fallback xmlns="">
          <p:sp>
            <p:nvSpPr>
              <p:cNvPr id="13" name="Obdélník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5993" y="5359958"/>
                <a:ext cx="2762230" cy="1185453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571924" y="1350713"/>
                <a:ext cx="1152688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cs-CZ" sz="2000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000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𝟑𝟎</m:t>
                      </m:r>
                      <m:r>
                        <a:rPr lang="cs-CZ" sz="2000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°</m:t>
                      </m:r>
                    </m:oMath>
                  </m:oMathPara>
                </a14:m>
                <a:endParaRPr lang="cs-CZ" sz="2000" b="1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924" y="1350713"/>
                <a:ext cx="1152688" cy="400110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3677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475656" cy="815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213522"/>
            <a:ext cx="6051657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TRIGONOMETRIE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798297"/>
            <a:ext cx="751590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/>
              <a:t>g</a:t>
            </a:r>
            <a:r>
              <a:rPr lang="cs-CZ" sz="2400" b="1" dirty="0" smtClean="0"/>
              <a:t>oniometrické funkce ostrého úhlu</a:t>
            </a:r>
            <a:r>
              <a:rPr lang="cs-CZ" sz="2400" b="1" i="1" dirty="0">
                <a:solidFill>
                  <a:srgbClr val="0000FF"/>
                </a:solidFill>
              </a:rPr>
              <a:t> – význačné hodnoty</a:t>
            </a:r>
            <a:r>
              <a:rPr lang="cs-CZ" sz="2400" b="1" dirty="0" smtClean="0"/>
              <a:t/>
            </a:r>
            <a:br>
              <a:rPr lang="cs-CZ" sz="2400" b="1" dirty="0" smtClean="0"/>
            </a:br>
            <a:endParaRPr lang="cs-CZ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4644008" y="1350713"/>
                <a:ext cx="2629246" cy="939231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" sz="2000" i="1" smtClean="0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" sz="2000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  <m:t>𝑠𝑖𝑛</m:t>
                          </m:r>
                        </m:fName>
                        <m:e>
                          <m:sSup>
                            <m:sSupPr>
                              <m:ctrlPr>
                                <a:rPr lang="" sz="2000" i="1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" sz="2000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60</m:t>
                              </m:r>
                            </m:e>
                            <m:sup>
                              <m:r>
                                <a:rPr lang="" sz="2000" i="1" smtClean="0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°</m:t>
                              </m:r>
                            </m:sup>
                          </m:sSup>
                        </m:e>
                      </m:func>
                      <m:r>
                        <a:rPr lang="" sz="2000">
                          <a:solidFill>
                            <a:srgbClr val="0000CC"/>
                          </a:solidFill>
                          <a:effectLst/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" sz="2000" i="1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" sz="2000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  <m:t>𝑎</m:t>
                          </m:r>
                          <m:r>
                            <a:rPr lang="" sz="2000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  <m:t>⋅</m:t>
                          </m:r>
                          <m:f>
                            <m:fPr>
                              <m:ctrlPr>
                                <a:rPr lang="" sz="2000" i="1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" sz="2000" i="1"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" sz="2000"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3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" sz="2000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num>
                        <m:den>
                          <m:r>
                            <a:rPr lang="" sz="2000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  <m:t>𝑎</m:t>
                          </m:r>
                        </m:den>
                      </m:f>
                      <m:r>
                        <a:rPr lang="" sz="2000">
                          <a:solidFill>
                            <a:srgbClr val="0000CC"/>
                          </a:solidFill>
                          <a:effectLst/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" sz="2000" i="1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" sz="2000" i="1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" sz="2000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3</m:t>
                              </m:r>
                            </m:e>
                          </m:rad>
                        </m:num>
                        <m:den>
                          <m:r>
                            <a:rPr lang="" sz="2000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" sz="2000" dirty="0">
                  <a:solidFill>
                    <a:srgbClr val="0000CC"/>
                  </a:solidFill>
                  <a:effectLst/>
                  <a:latin typeface="Cambria Math"/>
                </a:endParaRPr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4008" y="1350713"/>
                <a:ext cx="2629246" cy="93923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Rukopis 2"/>
              <p14:cNvContentPartPr/>
              <p14:nvPr/>
            </p14:nvContentPartPr>
            <p14:xfrm>
              <a:off x="0" y="0"/>
              <a:ext cx="19440" cy="19440"/>
            </p14:xfrm>
          </p:contentPart>
        </mc:Choice>
        <mc:Fallback xmlns="">
          <p:pic>
            <p:nvPicPr>
              <p:cNvPr id="3" name="Rukopis 2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9000" y="-9000"/>
                <a:ext cx="37440" cy="37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4644008" y="3900629"/>
                <a:ext cx="2507353" cy="1185453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" sz="2000" smtClean="0">
                          <a:solidFill>
                            <a:srgbClr val="0000CC"/>
                          </a:solidFill>
                          <a:effectLst/>
                          <a:latin typeface="Cambria Math"/>
                        </a:rPr>
                        <m:t>𝑡𝑔</m:t>
                      </m:r>
                      <m:r>
                        <a:rPr lang="cs-CZ" sz="2000" b="0" i="0" smtClean="0">
                          <a:solidFill>
                            <a:srgbClr val="0000CC"/>
                          </a:solidFill>
                          <a:effectLst/>
                          <a:latin typeface="Cambria Math"/>
                        </a:rPr>
                        <m:t>60</m:t>
                      </m:r>
                      <m:r>
                        <a:rPr lang="cs-CZ" sz="2000" b="0" i="1" smtClean="0">
                          <a:solidFill>
                            <a:srgbClr val="0000CC"/>
                          </a:solidFill>
                          <a:effectLst/>
                          <a:latin typeface="Cambria Math"/>
                          <a:ea typeface="Cambria Math"/>
                        </a:rPr>
                        <m:t>°</m:t>
                      </m:r>
                      <m:r>
                        <a:rPr lang="" sz="2000" smtClean="0">
                          <a:solidFill>
                            <a:srgbClr val="0000CC"/>
                          </a:solidFill>
                          <a:effectLst/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" sz="2000" i="1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" sz="2000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  <m:t>𝑎</m:t>
                          </m:r>
                          <m:r>
                            <a:rPr lang="" sz="2000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  <m:t>⋅</m:t>
                          </m:r>
                          <m:f>
                            <m:fPr>
                              <m:ctrlPr>
                                <a:rPr lang="" sz="2000" i="1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" sz="2000" i="1"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" sz="2000">
                                      <a:solidFill>
                                        <a:srgbClr val="0000CC"/>
                                      </a:solidFill>
                                      <a:effectLst/>
                                      <a:latin typeface="Cambria Math"/>
                                    </a:rPr>
                                    <m:t>3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" sz="2000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num>
                        <m:den>
                          <m:r>
                            <a:rPr lang="" sz="2000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  <m:t>𝑎</m:t>
                          </m:r>
                          <m:r>
                            <a:rPr lang="" sz="2000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  <m:t>⋅</m:t>
                          </m:r>
                          <m:f>
                            <m:fPr>
                              <m:ctrlPr>
                                <a:rPr lang="" sz="2000" i="1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" sz="2000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" sz="2000">
                                  <a:solidFill>
                                    <a:srgbClr val="0000CC"/>
                                  </a:solidFill>
                                  <a:effectLst/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den>
                      </m:f>
                      <m:r>
                        <a:rPr lang="" sz="2000">
                          <a:solidFill>
                            <a:srgbClr val="0000CC"/>
                          </a:solidFill>
                          <a:effectLst/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" sz="2000" i="1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" sz="2000">
                              <a:solidFill>
                                <a:srgbClr val="0000CC"/>
                              </a:solidFill>
                              <a:effectLst/>
                              <a:latin typeface="Cambria Math"/>
                            </a:rPr>
                            <m:t>3</m:t>
                          </m:r>
                        </m:e>
                      </m:rad>
                    </m:oMath>
                  </m:oMathPara>
                </a14:m>
                <a:endParaRPr lang="" sz="2000" dirty="0">
                  <a:solidFill>
                    <a:srgbClr val="0000CC"/>
                  </a:solidFill>
                  <a:effectLst/>
                  <a:latin typeface="Cambria Math"/>
                </a:endParaRPr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4008" y="3900629"/>
                <a:ext cx="2507353" cy="1185453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délník 9"/>
              <p:cNvSpPr/>
              <p:nvPr/>
            </p:nvSpPr>
            <p:spPr>
              <a:xfrm>
                <a:off x="4644008" y="2721711"/>
                <a:ext cx="2272482" cy="869982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" sz="2000" i="1" smtClean="0">
                              <a:solidFill>
                                <a:srgbClr val="0000CC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" sz="200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𝑐𝑜𝑠</m:t>
                          </m:r>
                        </m:fName>
                        <m:e>
                          <m:sSup>
                            <m:sSupPr>
                              <m:ctrlPr>
                                <a:rPr lang="" sz="2000" i="1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" sz="200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  <m:t>60</m:t>
                              </m:r>
                            </m:e>
                            <m:sup>
                              <m:r>
                                <a:rPr lang="" sz="200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  <m:t>°</m:t>
                              </m:r>
                            </m:sup>
                          </m:sSup>
                          <m: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=</m:t>
                          </m:r>
                        </m:e>
                      </m:func>
                      <m:f>
                        <m:fPr>
                          <m:ctrlPr>
                            <a:rPr lang="" sz="2000" i="1">
                              <a:solidFill>
                                <a:srgbClr val="0000CC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" sz="200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𝑎</m:t>
                          </m:r>
                          <m:r>
                            <a:rPr lang="" sz="2000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f>
                            <m:fPr>
                              <m:ctrlPr>
                                <a:rPr lang="" sz="200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" sz="200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" sz="200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num>
                        <m:den>
                          <m:r>
                            <a:rPr lang="" sz="200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𝑎</m:t>
                          </m:r>
                        </m:den>
                      </m:f>
                      <m:r>
                        <a:rPr lang="cs-CZ" sz="2000" b="0" i="1" smtClean="0">
                          <a:solidFill>
                            <a:srgbClr val="0000CC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" sz="2000" dirty="0">
                  <a:solidFill>
                    <a:srgbClr val="0000CC"/>
                  </a:solidFill>
                </a:endParaRPr>
              </a:p>
            </p:txBody>
          </p:sp>
        </mc:Choice>
        <mc:Fallback xmlns=""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4008" y="2721711"/>
                <a:ext cx="2272482" cy="86998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05000"/>
            <a:ext cx="4110230" cy="3684240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76624" y="5807645"/>
                <a:ext cx="2844240" cy="707886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𝑣</m:t>
                          </m:r>
                        </m:e>
                        <m:sup>
                          <m:r>
                            <a:rPr lang="cs-CZ" sz="20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0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00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00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000" b="0" i="1" smtClean="0">
                                      <a:latin typeface="Cambria Math"/>
                                    </a:rPr>
                                    <m:t>𝑎</m:t>
                                  </m:r>
                                </m:num>
                                <m:den>
                                  <m:r>
                                    <a:rPr lang="cs-CZ" sz="2000" b="0" i="1" smtClean="0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sz="20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</a:rPr>
                            <m:t>3</m:t>
                          </m:r>
                          <m:sSup>
                            <m:sSupPr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sz="20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sz="20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2000" b="0" i="0" smtClean="0">
                          <a:latin typeface="Cambria Math"/>
                        </a:rPr>
                        <m:t> ,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624" y="5807645"/>
                <a:ext cx="2844240" cy="707886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Obdélník 13"/>
              <p:cNvSpPr/>
              <p:nvPr/>
            </p:nvSpPr>
            <p:spPr>
              <a:xfrm>
                <a:off x="3075404" y="5777765"/>
                <a:ext cx="1356590" cy="737766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" sz="2000">
                          <a:latin typeface="Cambria Math"/>
                        </a:rPr>
                        <m:t>𝑣</m:t>
                      </m:r>
                      <m:r>
                        <a:rPr lang="" sz="2000">
                          <a:latin typeface="Cambria Math"/>
                        </a:rPr>
                        <m:t>=</m:t>
                      </m:r>
                      <m:r>
                        <a:rPr lang="" sz="2000">
                          <a:latin typeface="Cambria Math"/>
                        </a:rPr>
                        <m:t>𝑎</m:t>
                      </m:r>
                      <m:r>
                        <a:rPr lang="" sz="2000">
                          <a:latin typeface="Cambria Math"/>
                        </a:rPr>
                        <m:t>⋅</m:t>
                      </m:r>
                      <m:f>
                        <m:fPr>
                          <m:ctrlPr>
                            <a:rPr lang="" sz="2000" i="1"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" sz="2000" i="1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" sz="2000">
                                  <a:latin typeface="Cambria Math"/>
                                </a:rPr>
                                <m:t>3</m:t>
                              </m:r>
                            </m:e>
                          </m:rad>
                        </m:num>
                        <m:den>
                          <m:r>
                            <a:rPr lang="" sz="200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" sz="2000" dirty="0"/>
              </a:p>
            </p:txBody>
          </p:sp>
        </mc:Choice>
        <mc:Fallback xmlns="">
          <p:sp>
            <p:nvSpPr>
              <p:cNvPr id="14" name="Obdélník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5404" y="5777765"/>
                <a:ext cx="1356590" cy="737766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4644008" y="5425087"/>
                <a:ext cx="3401764" cy="1185453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0" i="1" smtClean="0">
                          <a:solidFill>
                            <a:srgbClr val="0000CC"/>
                          </a:solidFill>
                          <a:latin typeface="Cambria Math"/>
                        </a:rPr>
                        <m:t>𝑐𝑜𝑡𝑔</m:t>
                      </m:r>
                      <m:r>
                        <a:rPr lang="cs-CZ" sz="2000" b="0" i="1" smtClean="0">
                          <a:solidFill>
                            <a:srgbClr val="0000CC"/>
                          </a:solidFill>
                          <a:latin typeface="Cambria Math"/>
                        </a:rPr>
                        <m:t>60°=</m:t>
                      </m:r>
                      <m:f>
                        <m:fPr>
                          <m:ctrlP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𝑎</m:t>
                          </m:r>
                          <m: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f>
                            <m:fPr>
                              <m:ctrlPr>
                                <a:rPr lang="cs-CZ" sz="2000" b="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2000" b="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2000" b="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den>
                          </m:f>
                        </m:num>
                        <m:den>
                          <m: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𝑎</m:t>
                          </m:r>
                          <m: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f>
                            <m:fPr>
                              <m:ctrlPr>
                                <a:rPr lang="cs-CZ" sz="2000" b="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cs-CZ" sz="2000" b="0" i="1" smtClean="0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cs-CZ" sz="2000" b="0" i="1" smtClean="0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cs-CZ" sz="2000" b="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den>
                          </m:f>
                        </m:den>
                      </m:f>
                      <m:r>
                        <a:rPr lang="cs-CZ" sz="2000" b="0" i="1" smtClean="0">
                          <a:solidFill>
                            <a:srgbClr val="0000CC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000" b="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000" b="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cs-CZ" sz="2000" b="0" i="1" smtClean="0">
                          <a:solidFill>
                            <a:srgbClr val="0000CC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000" b="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000" b="0" i="1" smtClean="0">
                                  <a:solidFill>
                                    <a:srgbClr val="0000CC"/>
                                  </a:solidFill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</m:rad>
                        </m:num>
                        <m:den>
                          <m:r>
                            <a:rPr lang="cs-CZ" sz="2000" b="0" i="1" smtClean="0">
                              <a:solidFill>
                                <a:srgbClr val="0000CC"/>
                              </a:solidFill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4008" y="5425087"/>
                <a:ext cx="3401764" cy="1185453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71924" y="1350713"/>
                <a:ext cx="1152688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cs-CZ" sz="2000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000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𝟔𝟎</m:t>
                      </m:r>
                      <m:r>
                        <a:rPr lang="cs-CZ" sz="2000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°</m:t>
                      </m:r>
                    </m:oMath>
                  </m:oMathPara>
                </a14:m>
                <a:endParaRPr lang="cs-CZ" sz="2000" b="1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924" y="1350713"/>
                <a:ext cx="1152688" cy="400110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08434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475656" cy="815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213522"/>
            <a:ext cx="6051657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TRIGONOMETRIE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798297"/>
            <a:ext cx="75159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/>
              <a:t>g</a:t>
            </a:r>
            <a:r>
              <a:rPr lang="cs-CZ" sz="2400" b="1" dirty="0" smtClean="0"/>
              <a:t>oniometrické funkce ostrého úhlu </a:t>
            </a:r>
            <a:r>
              <a:rPr lang="cs-CZ" sz="2400" b="1" i="1" dirty="0" smtClean="0">
                <a:solidFill>
                  <a:srgbClr val="0000FF"/>
                </a:solidFill>
              </a:rPr>
              <a:t>– význačné hodnoty</a:t>
            </a:r>
            <a:endParaRPr lang="cs-CZ" sz="2400" b="1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40" y="1949721"/>
            <a:ext cx="4632199" cy="2909834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9" y="4189630"/>
            <a:ext cx="817563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013" y="3037717"/>
            <a:ext cx="817563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délník 5"/>
              <p:cNvSpPr/>
              <p:nvPr/>
            </p:nvSpPr>
            <p:spPr>
              <a:xfrm>
                <a:off x="5220072" y="1412775"/>
                <a:ext cx="3138616" cy="1109727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" sz="2400" i="1" smtClean="0">
                              <a:solidFill>
                                <a:srgbClr val="0000CC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" sz="240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𝑠𝑖𝑛</m:t>
                          </m:r>
                        </m:fName>
                        <m:e>
                          <m:sSup>
                            <m:sSupPr>
                              <m:ctrlPr>
                                <a:rPr lang="" sz="2400" i="1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" sz="2400" smtClean="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  <m:t>45</m:t>
                              </m:r>
                            </m:e>
                            <m:sup>
                              <m:r>
                                <a:rPr lang="" sz="240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  <m:t>0</m:t>
                              </m:r>
                            </m:sup>
                          </m:sSup>
                        </m:e>
                      </m:func>
                      <m:r>
                        <a:rPr lang="" sz="2400">
                          <a:solidFill>
                            <a:srgbClr val="0000CC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" sz="2400" i="1">
                              <a:solidFill>
                                <a:srgbClr val="0000CC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" sz="240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𝑎</m:t>
                          </m:r>
                          <m:r>
                            <a:rPr lang="" sz="240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⋅</m:t>
                          </m:r>
                          <m:f>
                            <m:fPr>
                              <m:ctrlPr>
                                <a:rPr lang="" sz="2400" i="1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" sz="2400" i="1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" sz="2400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</a:rPr>
                                    <m:t>2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" sz="240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num>
                        <m:den>
                          <m:r>
                            <a:rPr lang="" sz="240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𝑎</m:t>
                          </m:r>
                        </m:den>
                      </m:f>
                      <m:r>
                        <a:rPr lang="" sz="2400">
                          <a:solidFill>
                            <a:srgbClr val="0000CC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" sz="2400" i="1">
                              <a:solidFill>
                                <a:srgbClr val="0000CC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" sz="2400" i="1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" sz="240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  <m:t>2</m:t>
                              </m:r>
                            </m:e>
                          </m:rad>
                        </m:num>
                        <m:den>
                          <m:r>
                            <a:rPr lang="" sz="240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" sz="2400" dirty="0"/>
              </a:p>
            </p:txBody>
          </p:sp>
        </mc:Choice>
        <mc:Fallback xmlns=""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0072" y="1412775"/>
                <a:ext cx="3138616" cy="110972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Obdélník 6"/>
              <p:cNvSpPr/>
              <p:nvPr/>
            </p:nvSpPr>
            <p:spPr>
              <a:xfrm>
                <a:off x="5220072" y="2849775"/>
                <a:ext cx="3169073" cy="1109727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" sz="2400" i="1" smtClean="0">
                              <a:solidFill>
                                <a:srgbClr val="0000CC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" sz="240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𝑐𝑜𝑠</m:t>
                          </m:r>
                        </m:fName>
                        <m:e>
                          <m:sSup>
                            <m:sSupPr>
                              <m:ctrlPr>
                                <a:rPr lang="" sz="2400" i="1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" sz="240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  <m:t>45</m:t>
                              </m:r>
                            </m:e>
                            <m:sup>
                              <m:r>
                                <a:rPr lang="" sz="240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  <m:t>0</m:t>
                              </m:r>
                            </m:sup>
                          </m:sSup>
                        </m:e>
                      </m:func>
                      <m:r>
                        <a:rPr lang="" sz="2400">
                          <a:solidFill>
                            <a:srgbClr val="0000CC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" sz="2400" i="1">
                              <a:solidFill>
                                <a:srgbClr val="0000CC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" sz="240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𝑎</m:t>
                          </m:r>
                          <m:r>
                            <a:rPr lang="" sz="240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⋅</m:t>
                          </m:r>
                          <m:f>
                            <m:fPr>
                              <m:ctrlPr>
                                <a:rPr lang="" sz="2400" i="1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" sz="2400" i="1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" sz="2400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</a:rPr>
                                    <m:t>2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" sz="240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num>
                        <m:den>
                          <m:r>
                            <a:rPr lang="" sz="240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𝑎</m:t>
                          </m:r>
                        </m:den>
                      </m:f>
                      <m:r>
                        <a:rPr lang="" sz="2400">
                          <a:solidFill>
                            <a:srgbClr val="0000CC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" sz="2400" i="1">
                              <a:solidFill>
                                <a:srgbClr val="0000CC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" sz="2400" i="1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" sz="240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  <m:t>2</m:t>
                              </m:r>
                            </m:e>
                          </m:rad>
                        </m:num>
                        <m:den>
                          <m:r>
                            <a:rPr lang="" sz="240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" sz="2400" dirty="0"/>
              </a:p>
            </p:txBody>
          </p:sp>
        </mc:Choice>
        <mc:Fallback xmlns="">
          <p:sp>
            <p:nvSpPr>
              <p:cNvPr id="7" name="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0072" y="2849775"/>
                <a:ext cx="3169073" cy="110972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Obdélník 7"/>
              <p:cNvSpPr/>
              <p:nvPr/>
            </p:nvSpPr>
            <p:spPr>
              <a:xfrm>
                <a:off x="5220072" y="4166663"/>
                <a:ext cx="3692293" cy="148957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" sz="2400" smtClean="0">
                          <a:solidFill>
                            <a:srgbClr val="0000CC"/>
                          </a:solidFill>
                          <a:latin typeface="Cambria Math"/>
                        </a:rPr>
                        <m:t>𝑡𝑔</m:t>
                      </m:r>
                      <m:r>
                        <a:rPr lang="" sz="2400" smtClean="0">
                          <a:solidFill>
                            <a:srgbClr val="0000CC"/>
                          </a:solidFill>
                          <a:latin typeface="Cambria Math"/>
                        </a:rPr>
                        <m:t>𝛼</m:t>
                      </m:r>
                      <m:r>
                        <a:rPr lang="" sz="2400" i="1" smtClean="0">
                          <a:solidFill>
                            <a:srgbClr val="0000CC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400" b="0" i="1" smtClean="0">
                          <a:solidFill>
                            <a:srgbClr val="0000CC"/>
                          </a:solidFill>
                          <a:latin typeface="Cambria Math"/>
                          <a:ea typeface="Cambria Math"/>
                        </a:rPr>
                        <m:t>𝑐𝑜𝑡𝑔</m:t>
                      </m:r>
                      <m:r>
                        <a:rPr lang="cs-CZ" sz="2400" b="0" i="1" smtClean="0">
                          <a:solidFill>
                            <a:srgbClr val="0000CC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" sz="2400">
                          <a:solidFill>
                            <a:srgbClr val="0000CC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" sz="2400" i="1">
                              <a:solidFill>
                                <a:srgbClr val="0000CC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" sz="240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𝑎</m:t>
                          </m:r>
                          <m:r>
                            <a:rPr lang="" sz="240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⋅</m:t>
                          </m:r>
                          <m:f>
                            <m:fPr>
                              <m:ctrlPr>
                                <a:rPr lang="" sz="2400" i="1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" sz="2400" i="1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" sz="2400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</a:rPr>
                                    <m:t>2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" sz="240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num>
                        <m:den>
                          <m:r>
                            <a:rPr lang="" sz="240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𝑎</m:t>
                          </m:r>
                          <m:r>
                            <a:rPr lang="" sz="2400">
                              <a:solidFill>
                                <a:srgbClr val="0000CC"/>
                              </a:solidFill>
                              <a:latin typeface="Cambria Math"/>
                            </a:rPr>
                            <m:t>⋅</m:t>
                          </m:r>
                          <m:f>
                            <m:fPr>
                              <m:ctrlPr>
                                <a:rPr lang="" sz="2400" i="1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" sz="2400" i="1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" sz="2400">
                                      <a:solidFill>
                                        <a:srgbClr val="0000CC"/>
                                      </a:solidFill>
                                      <a:latin typeface="Cambria Math"/>
                                    </a:rPr>
                                    <m:t>2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" sz="2400">
                                  <a:solidFill>
                                    <a:srgbClr val="0000CC"/>
                                  </a:solidFill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den>
                      </m:f>
                      <m:r>
                        <a:rPr lang="" sz="2400">
                          <a:solidFill>
                            <a:srgbClr val="0000CC"/>
                          </a:solidFill>
                          <a:latin typeface="Cambria Math"/>
                        </a:rPr>
                        <m:t>=1</m:t>
                      </m:r>
                    </m:oMath>
                  </m:oMathPara>
                </a14:m>
                <a:endParaRPr lang="" sz="2400" dirty="0">
                  <a:solidFill>
                    <a:srgbClr val="0000CC"/>
                  </a:solidFill>
                </a:endParaRPr>
              </a:p>
            </p:txBody>
          </p:sp>
        </mc:Choice>
        <mc:Fallback xmlns="">
          <p:sp>
            <p:nvSpPr>
              <p:cNvPr id="8" name="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0072" y="4166663"/>
                <a:ext cx="3692293" cy="148957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301740" y="5067714"/>
                <a:ext cx="2177968" cy="369332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𝑧</m:t>
                          </m:r>
                        </m:e>
                        <m:sup>
                          <m:r>
                            <a:rPr lang="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𝑧</m:t>
                          </m:r>
                        </m:e>
                        <m:sup>
                          <m:r>
                            <a:rPr lang="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">
                          <a:latin typeface="Cambria Math"/>
                        </a:rPr>
                        <m:t>=2</m:t>
                      </m:r>
                      <m:sSup>
                        <m:sSupPr>
                          <m:ctrlPr>
                            <a:rPr lang="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𝑧</m:t>
                          </m:r>
                        </m:e>
                        <m:sup>
                          <m:r>
                            <a:rPr lang="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" dirty="0"/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740" y="5067714"/>
                <a:ext cx="2177968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délník 9"/>
              <p:cNvSpPr/>
              <p:nvPr/>
            </p:nvSpPr>
            <p:spPr>
              <a:xfrm>
                <a:off x="301740" y="5824558"/>
                <a:ext cx="1237134" cy="674159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" smtClean="0">
                          <a:latin typeface="Cambria Math"/>
                        </a:rPr>
                        <m:t>𝑧</m:t>
                      </m:r>
                      <m:r>
                        <a:rPr lang="" smtClean="0">
                          <a:latin typeface="Cambria Math"/>
                        </a:rPr>
                        <m:t>=</m:t>
                      </m:r>
                      <m:r>
                        <a:rPr lang="" smtClean="0">
                          <a:latin typeface="Cambria Math"/>
                        </a:rPr>
                        <m:t>𝑎</m:t>
                      </m:r>
                      <m:r>
                        <a:rPr lang="" smtClean="0">
                          <a:latin typeface="Cambria Math"/>
                        </a:rPr>
                        <m:t>⋅</m:t>
                      </m:r>
                      <m:f>
                        <m:fPr>
                          <m:ctrlPr>
                            <a:rPr lang="" i="1" smtClean="0"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" i="1" smtClean="0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</m:rad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" dirty="0"/>
              </a:p>
            </p:txBody>
          </p:sp>
        </mc:Choice>
        <mc:Fallback xmlns=""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740" y="5824558"/>
                <a:ext cx="1237134" cy="674159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2149202" y="3227780"/>
                <a:ext cx="40793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𝑧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9202" y="3227780"/>
                <a:ext cx="407932" cy="46166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571924" y="1350713"/>
                <a:ext cx="1152688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cs-CZ" sz="2000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000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𝟒𝟓</m:t>
                      </m:r>
                      <m:r>
                        <a:rPr lang="cs-CZ" sz="2000" b="1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°</m:t>
                      </m:r>
                    </m:oMath>
                  </m:oMathPara>
                </a14:m>
                <a:endParaRPr lang="cs-CZ" sz="2000" b="1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924" y="1350713"/>
                <a:ext cx="1152688" cy="40011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0157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475656" cy="815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213522"/>
            <a:ext cx="60516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TRIGONOMETRIE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3494" y="685047"/>
            <a:ext cx="49183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/>
              <a:t>g</a:t>
            </a:r>
            <a:r>
              <a:rPr lang="cs-CZ" sz="2400" b="1" dirty="0" smtClean="0"/>
              <a:t>oniometrické funkce ostrého úhlu</a:t>
            </a:r>
            <a:endParaRPr lang="cs-CZ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ulka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87313595"/>
                  </p:ext>
                </p:extLst>
              </p:nvPr>
            </p:nvGraphicFramePr>
            <p:xfrm>
              <a:off x="1115616" y="2060848"/>
              <a:ext cx="6480719" cy="3646135"/>
            </p:xfrm>
            <a:graphic>
              <a:graphicData uri="http://schemas.openxmlformats.org/drawingml/2006/table">
                <a:tbl>
                  <a:tblPr>
                    <a:effectLst/>
                  </a:tblPr>
                  <a:tblGrid>
                    <a:gridCol w="1590961"/>
                    <a:gridCol w="1590961"/>
                    <a:gridCol w="1590961"/>
                    <a:gridCol w="1707836"/>
                  </a:tblGrid>
                  <a:tr h="676875"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cs-CZ" sz="2000" b="1" cap="none" spc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alibri"/>
                            </a:rPr>
                            <a:t> </a:t>
                          </a: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" sz="2000" b="1" i="1" cap="none" spc="0" smtClean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/>
                                  </a:rPr>
                                  <m:t>𝟑𝟎</m:t>
                                </m:r>
                                <m:r>
                                  <a:rPr lang="" sz="2000" b="1" cap="none" spc="0" smtClean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/>
                                  </a:rPr>
                                  <m:t>°</m:t>
                                </m:r>
                              </m:oMath>
                            </m:oMathPara>
                          </a14:m>
                          <a:endParaRPr lang="" sz="2000" b="1" cap="none" spc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" sz="2000" b="1" i="1" cap="none" spc="0" smtClean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/>
                                  </a:rPr>
                                  <m:t>𝟒𝟓</m:t>
                                </m:r>
                                <m:r>
                                  <a:rPr lang="" sz="2000" b="1" cap="none" spc="0" smtClean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/>
                                  </a:rPr>
                                  <m:t>°</m:t>
                                </m:r>
                              </m:oMath>
                            </m:oMathPara>
                          </a14:m>
                          <a:endParaRPr lang="" sz="2000" b="1" cap="none" spc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" sz="2000" b="1" i="1" cap="none" spc="0" smtClean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/>
                                  </a:rPr>
                                  <m:t>𝟔𝟎</m:t>
                                </m:r>
                                <m:r>
                                  <a:rPr lang="" sz="2000" b="1" cap="none" spc="0" smtClean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/>
                                  </a:rPr>
                                  <m:t>°</m:t>
                                </m:r>
                              </m:oMath>
                            </m:oMathPara>
                          </a14:m>
                          <a:endParaRPr lang="" sz="2000" b="1" cap="none" spc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</a:tr>
                  <a:tr h="676875"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cs-CZ" sz="2000" b="1" cap="none" spc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alibri"/>
                            </a:rPr>
                            <a:t>sin</a:t>
                          </a: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" sz="2000" b="1" i="1" cap="none" spc="0" smtClean="0">
                                        <a:ln>
                                          <a:noFill/>
                                        </a:ln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" sz="2000" b="1" i="1" cap="none" spc="0">
                                        <a:ln>
                                          <a:noFill/>
                                        </a:ln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" sz="2000" b="1" i="1" cap="none" spc="0">
                                        <a:ln>
                                          <a:noFill/>
                                        </a:ln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𝟐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" sz="2000" b="1" cap="none" spc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" sz="2000" b="1" i="1" cap="none" spc="0" smtClean="0">
                                        <a:ln>
                                          <a:noFill/>
                                        </a:ln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" sz="2000" b="1" i="1" cap="none" spc="0">
                                            <a:ln>
                                              <a:noFill/>
                                            </a:ln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" sz="2000" b="1" i="1" cap="none" spc="0">
                                            <a:ln>
                                              <a:noFill/>
                                            </a:ln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𝟐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" sz="2000" b="1" i="1" cap="none" spc="0">
                                        <a:ln>
                                          <a:noFill/>
                                        </a:ln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𝟐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" sz="2000" b="1" cap="none" spc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" sz="2000" b="1" i="1" cap="none" spc="0" smtClean="0">
                                        <a:ln>
                                          <a:noFill/>
                                        </a:ln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" sz="2000" b="1" i="1" cap="none" spc="0">
                                            <a:ln>
                                              <a:noFill/>
                                            </a:ln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" sz="2000" b="1" i="1" cap="none" spc="0">
                                            <a:ln>
                                              <a:noFill/>
                                            </a:ln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𝟑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" sz="2000" b="1" i="1" cap="none" spc="0">
                                        <a:ln>
                                          <a:noFill/>
                                        </a:ln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𝟐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" sz="2000" b="1" cap="none" spc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00"/>
                        </a:solidFill>
                      </a:tcPr>
                    </a:tc>
                  </a:tr>
                  <a:tr h="676875"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cs-CZ" sz="2000" b="1" cap="none" spc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alibri"/>
                            </a:rPr>
                            <a:t>cos</a:t>
                          </a: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" sz="2000" b="1" i="1" cap="none" spc="0" smtClean="0">
                                        <a:ln>
                                          <a:noFill/>
                                        </a:ln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" sz="2000" b="1" i="1" cap="none" spc="0">
                                            <a:ln>
                                              <a:noFill/>
                                            </a:ln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" sz="2000" b="1" i="1" cap="none" spc="0">
                                            <a:ln>
                                              <a:noFill/>
                                            </a:ln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𝟑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" sz="2000" b="1" i="1" cap="none" spc="0">
                                        <a:ln>
                                          <a:noFill/>
                                        </a:ln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𝟐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" sz="2000" b="1" cap="none" spc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" sz="2000" b="1" i="1" cap="none" spc="0" smtClean="0">
                                        <a:ln>
                                          <a:noFill/>
                                        </a:ln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" sz="2000" b="1" i="1" cap="none" spc="0">
                                            <a:ln>
                                              <a:noFill/>
                                            </a:ln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" sz="2000" b="1" i="1" cap="none" spc="0">
                                            <a:ln>
                                              <a:noFill/>
                                            </a:ln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𝟐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" sz="2000" b="1" i="1" cap="none" spc="0">
                                        <a:ln>
                                          <a:noFill/>
                                        </a:ln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𝟐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" sz="2000" b="1" cap="none" spc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" sz="2000" b="1" i="1" cap="none" spc="0" smtClean="0">
                                        <a:ln>
                                          <a:noFill/>
                                        </a:ln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" sz="2000" b="1" i="1" cap="none" spc="0">
                                        <a:ln>
                                          <a:noFill/>
                                        </a:ln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" sz="2000" b="1" i="1" cap="none" spc="0">
                                        <a:ln>
                                          <a:noFill/>
                                        </a:ln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𝟐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" sz="2000" b="1" cap="none" spc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00"/>
                        </a:solidFill>
                      </a:tcPr>
                    </a:tc>
                  </a:tr>
                  <a:tr h="676875"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cs-CZ" sz="2000" b="1" cap="none" spc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alibri"/>
                            </a:rPr>
                            <a:t>tg</a:t>
                          </a: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" sz="2000" b="1" i="1" cap="none" spc="0" smtClean="0">
                                        <a:ln>
                                          <a:noFill/>
                                        </a:ln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" sz="2000" b="1" i="1" cap="none" spc="0">
                                            <a:ln>
                                              <a:noFill/>
                                            </a:ln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" sz="2000" b="1" i="1" cap="none" spc="0">
                                            <a:ln>
                                              <a:noFill/>
                                            </a:ln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𝟑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" sz="2000" b="1" i="1" cap="none" spc="0">
                                        <a:ln>
                                          <a:noFill/>
                                        </a:ln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𝟑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" sz="2000" b="1" cap="none" spc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" sz="2000" b="1" i="1" cap="none" spc="0" smtClean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/>
                                  </a:rPr>
                                  <m:t>𝟏</m:t>
                                </m:r>
                              </m:oMath>
                            </m:oMathPara>
                          </a14:m>
                          <a:endParaRPr lang="" sz="2000" b="1" cap="none" spc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ad>
                                  <m:radPr>
                                    <m:degHide m:val="on"/>
                                    <m:ctrlPr>
                                      <a:rPr lang="" sz="2000" b="1" i="1" cap="none" spc="0" smtClean="0">
                                        <a:ln>
                                          <a:noFill/>
                                        </a:ln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" sz="2000" b="1" i="1" cap="none" spc="0">
                                        <a:ln>
                                          <a:noFill/>
                                        </a:ln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𝟑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lang="" sz="2000" b="1" cap="none" spc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00"/>
                        </a:solidFill>
                      </a:tcPr>
                    </a:tc>
                  </a:tr>
                  <a:tr h="676875"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cs-CZ" sz="2000" b="1" cap="none" spc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alibri"/>
                            </a:rPr>
                            <a:t>cotg</a:t>
                          </a: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ad>
                                  <m:radPr>
                                    <m:degHide m:val="on"/>
                                    <m:ctrlPr>
                                      <a:rPr lang="" sz="2000" b="1" i="1" cap="none" spc="0" smtClean="0">
                                        <a:ln>
                                          <a:noFill/>
                                        </a:ln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" sz="2000" b="1" i="1" cap="none" spc="0">
                                        <a:ln>
                                          <a:noFill/>
                                        </a:ln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𝟑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lang="" sz="2000" b="1" cap="none" spc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" sz="2000" b="1" i="1" cap="none" spc="0" smtClean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/>
                                  </a:rPr>
                                  <m:t>𝟏</m:t>
                                </m:r>
                              </m:oMath>
                            </m:oMathPara>
                          </a14:m>
                          <a:endParaRPr lang="" sz="2000" b="1" cap="none" spc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" sz="2000" b="1" i="1" cap="none" spc="0" smtClean="0">
                                        <a:ln>
                                          <a:noFill/>
                                        </a:ln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" sz="2000" b="1" i="1" cap="none" spc="0">
                                            <a:ln>
                                              <a:noFill/>
                                            </a:ln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" sz="2000" b="1" i="1" cap="none" spc="0">
                                            <a:ln>
                                              <a:noFill/>
                                            </a:ln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/>
                                          </a:rPr>
                                          <m:t>𝟑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" sz="2000" b="1" i="1" cap="none" spc="0">
                                        <a:ln>
                                          <a:noFill/>
                                        </a:ln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/>
                                      </a:rPr>
                                      <m:t>𝟑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" sz="2000" b="1" cap="none" spc="0" dirty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mbria Math"/>
                          </a:endParaRP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FF00"/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ulka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87313595"/>
                  </p:ext>
                </p:extLst>
              </p:nvPr>
            </p:nvGraphicFramePr>
            <p:xfrm>
              <a:off x="1115616" y="2060848"/>
              <a:ext cx="6480719" cy="3646135"/>
            </p:xfrm>
            <a:graphic>
              <a:graphicData uri="http://schemas.openxmlformats.org/drawingml/2006/table">
                <a:tbl>
                  <a:tblPr>
                    <a:effectLst/>
                  </a:tblPr>
                  <a:tblGrid>
                    <a:gridCol w="1590961"/>
                    <a:gridCol w="1590961"/>
                    <a:gridCol w="1590961"/>
                    <a:gridCol w="1707836"/>
                  </a:tblGrid>
                  <a:tr h="676875"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cs-CZ" sz="2000" b="1" cap="none" spc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alibri"/>
                            </a:rPr>
                            <a:t> </a:t>
                          </a: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00000" r="-207663" b="-43964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200000" r="-107663" b="-43964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279643" r="-357" b="-439640"/>
                          </a:stretch>
                        </a:blipFill>
                      </a:tcPr>
                    </a:tc>
                  </a:tr>
                  <a:tr h="741807"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cs-CZ" sz="2000" b="1" cap="none" spc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alibri"/>
                            </a:rPr>
                            <a:t>sin</a:t>
                          </a: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00000" t="-90984" r="-207663" b="-3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200000" t="-90984" r="-107663" b="-3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279643" t="-90984" r="-357" b="-300000"/>
                          </a:stretch>
                        </a:blipFill>
                      </a:tcPr>
                    </a:tc>
                  </a:tr>
                  <a:tr h="741807"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cs-CZ" sz="2000" b="1" cap="none" spc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alibri"/>
                            </a:rPr>
                            <a:t>cos</a:t>
                          </a: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00000" t="-192562" r="-207663" b="-20247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200000" t="-192562" r="-107663" b="-20247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279643" t="-192562" r="-357" b="-202479"/>
                          </a:stretch>
                        </a:blipFill>
                      </a:tcPr>
                    </a:tc>
                  </a:tr>
                  <a:tr h="742823"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cs-CZ" sz="2000" b="1" cap="none" spc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alibri"/>
                            </a:rPr>
                            <a:t>tg</a:t>
                          </a: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00000" t="-290164" r="-207663" b="-1008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200000" t="-290164" r="-107663" b="-1008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279643" t="-290164" r="-357" b="-100820"/>
                          </a:stretch>
                        </a:blipFill>
                      </a:tcPr>
                    </a:tc>
                  </a:tr>
                  <a:tr h="742823">
                    <a:tc>
                      <a:txBody>
                        <a:bodyPr/>
                        <a:lstStyle/>
                        <a:p>
                          <a:pPr marL="0" marR="0" algn="ctr" fontAlgn="t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cs-CZ" sz="2000" b="1" cap="none" spc="0" dirty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alibri"/>
                            </a:rPr>
                            <a:t>cotg</a:t>
                          </a:r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00000" t="-390164" r="-207663" b="-8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200000" t="-390164" r="-107663" b="-8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50800" marR="50800" marT="50800" marB="5080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279643" t="-390164" r="-357" b="-820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pic>
        <p:nvPicPr>
          <p:cNvPr id="8193" name="Picture 1" descr="C:\Program Files (x86)\Microsoft Office\MEDIA\CAGCAT10\j0299125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29807"/>
            <a:ext cx="720080" cy="118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43608" y="1420486"/>
            <a:ext cx="797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0000FF"/>
                </a:solidFill>
              </a:rPr>
              <a:t>tahák</a:t>
            </a:r>
            <a:endParaRPr lang="cs-CZ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3048608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1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Layout>
  <Type>Drawing</Type>
  <ChoicesCount>0</ChoicesCount>
  <Orientation>Left</Orientation>
</Layout>
</file>

<file path=customXml/itemProps1.xml><?xml version="1.0" encoding="utf-8"?>
<ds:datastoreItem xmlns:ds="http://schemas.openxmlformats.org/officeDocument/2006/customXml" ds:itemID="{0F5A0BF9-EAAB-4335-AA82-DB4BC9057F5E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Prezentace1</Template>
  <TotalTime>7</TotalTime>
  <Words>464</Words>
  <Application>Microsoft Office PowerPoint</Application>
  <PresentationFormat>Předvádění na obrazovce (4:3)</PresentationFormat>
  <Paragraphs>54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Prezentace1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Mrkvička</dc:creator>
  <cp:lastModifiedBy>Zdeněk Mrkvička</cp:lastModifiedBy>
  <cp:revision>3</cp:revision>
  <dcterms:created xsi:type="dcterms:W3CDTF">2013-05-13T17:54:00Z</dcterms:created>
  <dcterms:modified xsi:type="dcterms:W3CDTF">2013-06-28T09:21:48Z</dcterms:modified>
</cp:coreProperties>
</file>