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68" r:id="rId2"/>
    <p:sldId id="269" r:id="rId3"/>
    <p:sldId id="257" r:id="rId4"/>
    <p:sldId id="415" r:id="rId5"/>
    <p:sldId id="416" r:id="rId6"/>
    <p:sldId id="417" r:id="rId7"/>
    <p:sldId id="418" r:id="rId8"/>
    <p:sldId id="419" r:id="rId9"/>
    <p:sldId id="420" r:id="rId10"/>
    <p:sldId id="421" r:id="rId11"/>
    <p:sldId id="422" r:id="rId12"/>
    <p:sldId id="423" r:id="rId13"/>
    <p:sldId id="424" r:id="rId14"/>
    <p:sldId id="425" r:id="rId15"/>
    <p:sldId id="426" r:id="rId16"/>
    <p:sldId id="427" r:id="rId17"/>
    <p:sldId id="428" r:id="rId18"/>
    <p:sldId id="429" r:id="rId19"/>
    <p:sldId id="430" r:id="rId20"/>
    <p:sldId id="368" r:id="rId21"/>
    <p:sldId id="367" r:id="rId22"/>
    <p:sldId id="271" r:id="rId23"/>
    <p:sldId id="431" r:id="rId24"/>
    <p:sldId id="43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2443" autoAdjust="0"/>
  </p:normalViewPr>
  <p:slideViewPr>
    <p:cSldViewPr>
      <p:cViewPr>
        <p:scale>
          <a:sx n="64" d="100"/>
          <a:sy n="64" d="100"/>
        </p:scale>
        <p:origin x="-60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Soubor:S</a:t>
            </a:r>
            <a:r>
              <a:rPr lang="cs-CZ" dirty="0" smtClean="0"/>
              <a:t> </a:t>
            </a:r>
            <a:r>
              <a:rPr lang="cs-CZ" dirty="0" err="1" smtClean="0"/>
              <a:t>cerevisiae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DIC microscopy.jpg.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14.1.2010 [cit. 2012-12-18]. Dostupné z: http://cs.wikipedia.org/wiki/Kvasinky </a:t>
            </a:r>
          </a:p>
          <a:p>
            <a:r>
              <a:rPr lang="nl-NL" dirty="0" smtClean="0"/>
              <a:t>Soubor:Verschimmeltes Brot 2008-12-07.JPG. </a:t>
            </a:r>
            <a:r>
              <a:rPr lang="nl-NL" i="1" dirty="0" smtClean="0"/>
              <a:t>Wikipedie, Otevřená encyklopedie</a:t>
            </a:r>
            <a:r>
              <a:rPr lang="nl-NL" dirty="0" smtClean="0"/>
              <a:t> [online]. 10.4.2009 [cit. 2012-12-18]. Dostupné z: http://cs.wikipedia.org/wiki/Pl%C3%ADsn%C4%9B </a:t>
            </a:r>
            <a:endParaRPr lang="cs-CZ" dirty="0" smtClean="0"/>
          </a:p>
          <a:p>
            <a:r>
              <a:rPr lang="cs-CZ" dirty="0" err="1" smtClean="0"/>
              <a:t>Soubor:Amanita</a:t>
            </a:r>
            <a:r>
              <a:rPr lang="cs-CZ" dirty="0" smtClean="0"/>
              <a:t> </a:t>
            </a:r>
            <a:r>
              <a:rPr lang="cs-CZ" dirty="0" err="1" smtClean="0"/>
              <a:t>muscaria</a:t>
            </a:r>
            <a:r>
              <a:rPr lang="cs-CZ" dirty="0" smtClean="0"/>
              <a:t> 3 </a:t>
            </a:r>
            <a:r>
              <a:rPr lang="cs-CZ" dirty="0" err="1" smtClean="0"/>
              <a:t>vliegenzwammen</a:t>
            </a:r>
            <a:r>
              <a:rPr lang="cs-CZ" dirty="0" smtClean="0"/>
              <a:t> op rij.jpg.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3.12.2006 [cit. 2012-12-18]. Dostupné z: http://cs.wikipedia.org/wiki/Muchom%C5%AFrka_%C4%8Derven%C3%A1 </a:t>
            </a:r>
          </a:p>
          <a:p>
            <a:r>
              <a:rPr lang="cs-CZ" dirty="0" err="1" smtClean="0"/>
              <a:t>Soubor:Rhizocarpon</a:t>
            </a:r>
            <a:r>
              <a:rPr lang="cs-CZ" dirty="0" smtClean="0"/>
              <a:t> </a:t>
            </a:r>
            <a:r>
              <a:rPr lang="cs-CZ" dirty="0" err="1" smtClean="0"/>
              <a:t>geographicum</a:t>
            </a:r>
            <a:r>
              <a:rPr lang="cs-CZ" dirty="0" smtClean="0"/>
              <a:t> on quartz.jpg.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7.7.2005 [cit. 2012-12-18]. Dostupné z: http://cs.wikipedia.org/wiki/Li%C5%A1ejn%C3%ADk_zem%C4%9Bpisn%C3%BD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Troudnatec </a:t>
            </a:r>
            <a:r>
              <a:rPr lang="cs-CZ" dirty="0" err="1" smtClean="0"/>
              <a:t>kopitovitý</a:t>
            </a:r>
            <a:r>
              <a:rPr lang="cs-CZ" dirty="0" smtClean="0"/>
              <a:t> – 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Soubor:S</a:t>
            </a:r>
            <a:r>
              <a:rPr lang="cs-CZ" dirty="0" smtClean="0"/>
              <a:t> </a:t>
            </a:r>
            <a:r>
              <a:rPr lang="cs-CZ" dirty="0" err="1" smtClean="0"/>
              <a:t>cerevisiae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DIC microscopy.jpg.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14.1.2010 [cit. 2012-12-18]. Dostupné z: http://cs.wikipedia.org/wiki/Kvasinky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Soubor:Penicillium</a:t>
            </a:r>
            <a:r>
              <a:rPr lang="cs-CZ" dirty="0" smtClean="0"/>
              <a:t> Pengo.jpg.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12.3.2007 [cit. 2012-12-18]. Dostupné z: http://cs.wikipedia.org/wiki/%C5%A0t%C4%9Bti%C4%8Dkovec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Soubor:PenicillinPSAedit.jpg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15.6.2012 [cit. 2012-12-18]. Dostupné z: http://cs.wikipedia.org/wiki/Penicilin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Soubor:Camembert.JPG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26.11.2010 [cit. 2012-12-18]. Dostupné z: http://cs.wikipedia.org/wiki/Camembert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Soubor:Mucor.mucedo.-.lindsey.jpg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15.2.2008 [cit. 2012-12-18]. Dostupné z: http://cs.wikipedia.org/wiki/Pl%C3%ADse%C5%88_hlavi%C4%8Dkov%C3%A1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Soubor:Boletus</a:t>
            </a:r>
            <a:r>
              <a:rPr lang="cs-CZ" dirty="0" smtClean="0"/>
              <a:t> </a:t>
            </a:r>
            <a:r>
              <a:rPr lang="cs-CZ" dirty="0" err="1" smtClean="0"/>
              <a:t>edulis</a:t>
            </a:r>
            <a:r>
              <a:rPr lang="cs-CZ" dirty="0" smtClean="0"/>
              <a:t> (</a:t>
            </a:r>
            <a:r>
              <a:rPr lang="cs-CZ" dirty="0" err="1" smtClean="0"/>
              <a:t>Tillegem</a:t>
            </a:r>
            <a:r>
              <a:rPr lang="cs-CZ" dirty="0" smtClean="0"/>
              <a:t>).</a:t>
            </a:r>
            <a:r>
              <a:rPr lang="cs-CZ" dirty="0" err="1" smtClean="0"/>
              <a:t>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14.1.2009 [cit. 2012-12-18]. Dostupné z: http://cs.wikipedia.org/wiki/Houby#Rozklada.C4.8Di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Soubor:Perlpilz-1.jpg.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1.8.2011 [cit. 2012-12-18]. Dostupné z: http://cs.wikipedia.org/wiki/Muchom%C5%AFrka_r%C5%AF%C5%BEovka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Soubor:Suillus</a:t>
            </a:r>
            <a:r>
              <a:rPr lang="cs-CZ" dirty="0" smtClean="0"/>
              <a:t> </a:t>
            </a:r>
            <a:r>
              <a:rPr lang="cs-CZ" dirty="0" err="1" smtClean="0"/>
              <a:t>grevillei</a:t>
            </a:r>
            <a:r>
              <a:rPr lang="cs-CZ" dirty="0" smtClean="0"/>
              <a:t> LC0109.jpg.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17.9.2007 [cit. 2012-12-18]. Dostupné z: http://cs.wikipedia.org/wiki/Klouzek_sli%C4%8Dn%C3%BD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Soubor:Podgrzybek.jpg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17.8.2005 [cit. 2012-12-18]. Dostupné z: http://cs.wikipedia.org/wiki/Houby#Rozklada.C4.8Di </a:t>
            </a:r>
          </a:p>
          <a:p>
            <a:r>
              <a:rPr lang="cs-CZ" dirty="0" err="1" smtClean="0"/>
              <a:t>Soubor:Xerocomus</a:t>
            </a:r>
            <a:r>
              <a:rPr lang="cs-CZ" dirty="0" smtClean="0"/>
              <a:t> chrysenteron1.jpg.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25.12.2005 [cit. 2012-12-18]. Dostupné z: http://cs.wikipedia.org/wiki/Suchoh%C5%99ib_%C5%BElutomas%C3%BD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Soubor:Kozak</a:t>
            </a:r>
            <a:r>
              <a:rPr lang="cs-CZ" dirty="0" smtClean="0"/>
              <a:t> </a:t>
            </a:r>
            <a:r>
              <a:rPr lang="cs-CZ" dirty="0" err="1" smtClean="0"/>
              <a:t>brezovy</a:t>
            </a:r>
            <a:r>
              <a:rPr lang="cs-CZ" dirty="0" smtClean="0"/>
              <a:t> 01 - Jabkenicko.jpg.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6.10.2012 [cit. 2012-12-18]. Dostupné z: http://cs.wikipedia.org/wiki/Koz%C3%A1k_b%C5%99ezov%C3%BD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 </a:t>
            </a:r>
            <a:r>
              <a:rPr lang="cs-CZ" dirty="0" err="1" smtClean="0"/>
              <a:t>Soubor:Grandes</a:t>
            </a:r>
            <a:r>
              <a:rPr lang="cs-CZ" dirty="0" smtClean="0"/>
              <a:t> coulemelles.jpg.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21.11.2011 [cit. 2012-12-18]. Dostupné z: http://cs.wikipedia.org/wiki/Bedla_vysok%C3%A1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Soubor:2006-09-14 </a:t>
            </a:r>
            <a:r>
              <a:rPr lang="en-US" dirty="0" err="1" smtClean="0"/>
              <a:t>Tylopilus</a:t>
            </a:r>
            <a:r>
              <a:rPr lang="en-US" dirty="0" smtClean="0"/>
              <a:t> </a:t>
            </a:r>
            <a:r>
              <a:rPr lang="en-US" dirty="0" err="1" smtClean="0"/>
              <a:t>felleus</a:t>
            </a:r>
            <a:r>
              <a:rPr lang="en-US" dirty="0" smtClean="0"/>
              <a:t> crop.jpg. </a:t>
            </a:r>
            <a:r>
              <a:rPr lang="en-US" i="1" dirty="0" err="1" smtClean="0"/>
              <a:t>Wikipedie</a:t>
            </a:r>
            <a:r>
              <a:rPr lang="en-US" i="1" dirty="0" smtClean="0"/>
              <a:t>, </a:t>
            </a:r>
            <a:r>
              <a:rPr lang="en-US" i="1" dirty="0" err="1" smtClean="0"/>
              <a:t>Otevřená</a:t>
            </a:r>
            <a:r>
              <a:rPr lang="en-US" i="1" dirty="0" smtClean="0"/>
              <a:t> </a:t>
            </a:r>
            <a:r>
              <a:rPr lang="en-US" i="1" dirty="0" err="1" smtClean="0"/>
              <a:t>encyklopedie</a:t>
            </a:r>
            <a:r>
              <a:rPr lang="en-US" dirty="0" smtClean="0"/>
              <a:t> [online]. 17.7.2012 [cit. 2012-12-18]. </a:t>
            </a:r>
            <a:r>
              <a:rPr lang="en-US" dirty="0" err="1" smtClean="0"/>
              <a:t>Dostupné</a:t>
            </a:r>
            <a:r>
              <a:rPr lang="en-US" dirty="0" smtClean="0"/>
              <a:t> z: http://cs.wikipedia.org/wiki/H%C5%99ib_%C5%BElu%C4%8Dn%C3%ADk </a:t>
            </a:r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Troudnatec </a:t>
            </a:r>
            <a:r>
              <a:rPr lang="cs-CZ" dirty="0" err="1" smtClean="0"/>
              <a:t>kopitovitý</a:t>
            </a:r>
            <a:r>
              <a:rPr lang="cs-CZ" dirty="0" smtClean="0"/>
              <a:t> – vlastní fotografie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Soubor:Amanita</a:t>
            </a:r>
            <a:r>
              <a:rPr lang="cs-CZ" dirty="0" smtClean="0"/>
              <a:t> </a:t>
            </a:r>
            <a:r>
              <a:rPr lang="cs-CZ" dirty="0" err="1" smtClean="0"/>
              <a:t>muscaria</a:t>
            </a:r>
            <a:r>
              <a:rPr lang="cs-CZ" dirty="0" smtClean="0"/>
              <a:t> 3 </a:t>
            </a:r>
            <a:r>
              <a:rPr lang="cs-CZ" dirty="0" err="1" smtClean="0"/>
              <a:t>vliegenzwammen</a:t>
            </a:r>
            <a:r>
              <a:rPr lang="cs-CZ" dirty="0" smtClean="0"/>
              <a:t> op rij.jpg.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3.12.2006 [cit. 2012-12-18]. Dostupné z: http://cs.wikipedia.org/wiki/Muchom%C5%AFrka_%C4%8Derven%C3%A1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Soubor:Amanita</a:t>
            </a:r>
            <a:r>
              <a:rPr lang="cs-CZ" dirty="0" smtClean="0"/>
              <a:t> phalloides.jpg.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20.5.2005 [cit. 2012-12-18]. Dostupné z: http://cs.wikipedia.org/wiki/Muchom%C5%AFrka_zelen%C3%A1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Soubor:Entoloma</a:t>
            </a:r>
            <a:r>
              <a:rPr lang="cs-CZ" dirty="0" smtClean="0"/>
              <a:t> </a:t>
            </a:r>
            <a:r>
              <a:rPr lang="cs-CZ" dirty="0" err="1" smtClean="0"/>
              <a:t>Sinuatum</a:t>
            </a:r>
            <a:r>
              <a:rPr lang="cs-CZ" dirty="0" smtClean="0"/>
              <a:t> 1.JPG.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25.9.2005 [cit. 2012-12-18]. Dostupné z: http://cs.wikipedia.org/wiki/Z%C3%A1vojenka_olovov%C3%A1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Soubor:2008-10 </a:t>
            </a:r>
            <a:r>
              <a:rPr lang="cs-CZ" dirty="0" err="1" smtClean="0"/>
              <a:t>Amanita</a:t>
            </a:r>
            <a:r>
              <a:rPr lang="cs-CZ" dirty="0" smtClean="0"/>
              <a:t> </a:t>
            </a:r>
            <a:r>
              <a:rPr lang="cs-CZ" dirty="0" err="1" smtClean="0"/>
              <a:t>pantherina</a:t>
            </a:r>
            <a:r>
              <a:rPr lang="cs-CZ" dirty="0" smtClean="0"/>
              <a:t> cropped.jpg.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1.8.2011 [cit. 2012-12-18]. Dostupné z: http://cs.wikipedia.org/wiki/Muchom%C5%AFrka_tygrovan%C3%A1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Soubor:Rhizocarpon</a:t>
            </a:r>
            <a:r>
              <a:rPr lang="cs-CZ" dirty="0" smtClean="0"/>
              <a:t> </a:t>
            </a:r>
            <a:r>
              <a:rPr lang="cs-CZ" dirty="0" err="1" smtClean="0"/>
              <a:t>geographicum</a:t>
            </a:r>
            <a:r>
              <a:rPr lang="cs-CZ" dirty="0" smtClean="0"/>
              <a:t> on quartz.jpg.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7.7.2005 [cit. 2012-12-18]. Dostupné z: http://cs.wikipedia.org/wiki/Li%C5%A1ejn%C3%ADk_zem%C4%9Bpisn%C3%BD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5495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207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207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532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532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5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708227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Houby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podrobněji seznámí s říší HOUBY</a:t>
            </a:r>
          </a:p>
          <a:p>
            <a:pPr>
              <a:buFont typeface="Arial" pitchFamily="34" charset="0"/>
              <a:buChar char="•"/>
            </a:pPr>
            <a:r>
              <a:rPr lang="cs-CZ" b="1" dirty="0">
                <a:solidFill>
                  <a:schemeClr val="tx1"/>
                </a:solidFill>
              </a:rPr>
              <a:t>ž</a:t>
            </a:r>
            <a:r>
              <a:rPr lang="cs-CZ" b="1" dirty="0" smtClean="0">
                <a:solidFill>
                  <a:schemeClr val="tx1"/>
                </a:solidFill>
              </a:rPr>
              <a:t>áci se seznámí s hlavními znaky hub, jejich dělením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987823" y="122267"/>
            <a:ext cx="3024337" cy="841248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cs-CZ" b="1" cap="none" dirty="0" smtClean="0">
                <a:solidFill>
                  <a:schemeClr val="tx1"/>
                </a:solidFill>
              </a:rPr>
              <a:t>Říše - HOUBY</a:t>
            </a:r>
            <a:endParaRPr lang="cs-CZ" b="1" cap="none" dirty="0">
              <a:solidFill>
                <a:schemeClr val="tx1"/>
              </a:solidFill>
            </a:endParaRPr>
          </a:p>
        </p:txBody>
      </p:sp>
      <p:pic>
        <p:nvPicPr>
          <p:cNvPr id="1026" name="Picture 2" descr="Soubor:S cerevisiae under DIC microscop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76381"/>
            <a:ext cx="2952327" cy="295232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Verschimmeltes Brot 2008-12-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079" y="1070607"/>
            <a:ext cx="4596908" cy="306269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Amanita muscaria 3 vliegenzwammen op rij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6976"/>
            <a:ext cx="3528392" cy="264629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Rhizocarpon geographicum on quart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24447"/>
            <a:ext cx="4001929" cy="300144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6967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Hlavní znaky hub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764704"/>
            <a:ext cx="8686800" cy="5976664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HOUBY dělíme na 4 skupiny: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kvasinky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plísně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houby s plodnicí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lišejníky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buňky hub jsou podobné rostlinným buňkám, ale </a:t>
            </a:r>
            <a:r>
              <a:rPr lang="cs-CZ" b="1" u="sng" dirty="0" smtClean="0">
                <a:solidFill>
                  <a:schemeClr val="tx1"/>
                </a:solidFill>
              </a:rPr>
              <a:t>neobsahují chlorofyl!!!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jsou </a:t>
            </a:r>
            <a:r>
              <a:rPr lang="cs-CZ" b="1" u="sng" dirty="0" smtClean="0">
                <a:solidFill>
                  <a:schemeClr val="tx1"/>
                </a:solidFill>
              </a:rPr>
              <a:t>ROZKLADAČI </a:t>
            </a:r>
            <a:r>
              <a:rPr lang="cs-CZ" b="1" dirty="0" smtClean="0">
                <a:solidFill>
                  <a:schemeClr val="tx1"/>
                </a:solidFill>
              </a:rPr>
              <a:t>(z mrtvých těl do půdy uvolňují živiny)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některé jsou </a:t>
            </a:r>
            <a:r>
              <a:rPr lang="cs-CZ" b="1" u="sng" dirty="0" smtClean="0">
                <a:solidFill>
                  <a:schemeClr val="tx1"/>
                </a:solidFill>
              </a:rPr>
              <a:t>PARAZITICKÉ</a:t>
            </a:r>
            <a:r>
              <a:rPr lang="cs-CZ" b="1" dirty="0" smtClean="0">
                <a:solidFill>
                  <a:schemeClr val="tx1"/>
                </a:solidFill>
              </a:rPr>
              <a:t> (způsobují rakovinu bramborových hlíz, plísně na kůži u živočichů)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Documents and Settings\Lumča\Plocha\101NIKON\DSCN03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52127"/>
            <a:ext cx="3120346" cy="234026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90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88640"/>
            <a:ext cx="8686800" cy="4608512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jsou</a:t>
            </a:r>
            <a:r>
              <a:rPr lang="cs-CZ" b="1" u="sng" dirty="0" smtClean="0">
                <a:solidFill>
                  <a:schemeClr val="tx1"/>
                </a:solidFill>
              </a:rPr>
              <a:t> jednobuněčné houby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rozmnožují se </a:t>
            </a:r>
            <a:r>
              <a:rPr lang="cs-CZ" b="1" u="sng" dirty="0" smtClean="0">
                <a:solidFill>
                  <a:schemeClr val="tx1"/>
                </a:solidFill>
              </a:rPr>
              <a:t>pučením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vyskytují se </a:t>
            </a:r>
            <a:r>
              <a:rPr lang="cs-CZ" b="1" dirty="0" smtClean="0">
                <a:solidFill>
                  <a:schemeClr val="tx1"/>
                </a:solidFill>
              </a:rPr>
              <a:t>v půdě, na listech, květech nebo plodech rostlin, uvnitř těl nebo na tělech živočichů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rozkládají </a:t>
            </a:r>
            <a:r>
              <a:rPr lang="cs-CZ" b="1" u="sng" dirty="0" smtClean="0">
                <a:solidFill>
                  <a:schemeClr val="tx1"/>
                </a:solidFill>
              </a:rPr>
              <a:t>cukry</a:t>
            </a:r>
            <a:r>
              <a:rPr lang="cs-CZ" b="1" dirty="0" smtClean="0">
                <a:solidFill>
                  <a:schemeClr val="tx1"/>
                </a:solidFill>
              </a:rPr>
              <a:t> na </a:t>
            </a:r>
            <a:r>
              <a:rPr lang="cs-CZ" b="1" u="sng" dirty="0" smtClean="0">
                <a:solidFill>
                  <a:schemeClr val="tx1"/>
                </a:solidFill>
              </a:rPr>
              <a:t>alkohol</a:t>
            </a:r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u="sng" dirty="0" smtClean="0">
                <a:solidFill>
                  <a:schemeClr val="tx1"/>
                </a:solidFill>
              </a:rPr>
              <a:t>oxid uhličitý</a:t>
            </a:r>
            <a:r>
              <a:rPr lang="cs-CZ" b="1" dirty="0" smtClean="0">
                <a:solidFill>
                  <a:schemeClr val="tx1"/>
                </a:solidFill>
              </a:rPr>
              <a:t>, tomuto procesu říkáme KVAŠENÍ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zástupci</a:t>
            </a:r>
            <a:r>
              <a:rPr lang="cs-CZ" b="1" dirty="0" smtClean="0">
                <a:solidFill>
                  <a:schemeClr val="tx1"/>
                </a:solidFill>
              </a:rPr>
              <a:t>: kvasinka pivní, kvasinka vinná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využití</a:t>
            </a:r>
            <a:r>
              <a:rPr lang="cs-CZ" b="1" dirty="0" smtClean="0">
                <a:solidFill>
                  <a:schemeClr val="tx1"/>
                </a:solidFill>
              </a:rPr>
              <a:t>: při výrobě alkoholu, v pekárenství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KVASNICE (droždí)</a:t>
            </a:r>
            <a:r>
              <a:rPr lang="cs-CZ" b="1" dirty="0" smtClean="0">
                <a:solidFill>
                  <a:schemeClr val="tx1"/>
                </a:solidFill>
              </a:rPr>
              <a:t> jsou slisované kvasinky pivní s moukou </a:t>
            </a:r>
          </a:p>
        </p:txBody>
      </p:sp>
      <p:pic>
        <p:nvPicPr>
          <p:cNvPr id="7" name="Picture 2" descr="Soubor:S cerevisiae under DIC microscop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449" y="4077072"/>
            <a:ext cx="2780928" cy="278092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96136" y="188640"/>
            <a:ext cx="2422104" cy="838200"/>
          </a:xfrm>
          <a:ln>
            <a:solidFill>
              <a:srgbClr val="FF0000"/>
            </a:solidFill>
          </a:ln>
        </p:spPr>
        <p:txBody>
          <a:bodyPr/>
          <a:lstStyle/>
          <a:p>
            <a:pPr algn="r"/>
            <a:r>
              <a:rPr lang="cs-CZ" b="1" dirty="0" smtClean="0">
                <a:solidFill>
                  <a:schemeClr val="tx1"/>
                </a:solidFill>
              </a:rPr>
              <a:t>kvasinky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26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908720"/>
            <a:ext cx="8686800" cy="583264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jsou</a:t>
            </a:r>
            <a:r>
              <a:rPr lang="cs-CZ" b="1" u="sng" dirty="0" smtClean="0">
                <a:solidFill>
                  <a:schemeClr val="tx1"/>
                </a:solidFill>
              </a:rPr>
              <a:t> mnohobuněčné houby, </a:t>
            </a:r>
            <a:r>
              <a:rPr lang="cs-CZ" b="1" dirty="0" smtClean="0">
                <a:solidFill>
                  <a:schemeClr val="tx1"/>
                </a:solidFill>
              </a:rPr>
              <a:t>které </a:t>
            </a:r>
            <a:r>
              <a:rPr lang="cs-CZ" b="1" u="sng" dirty="0" smtClean="0">
                <a:solidFill>
                  <a:schemeClr val="tx1"/>
                </a:solidFill>
              </a:rPr>
              <a:t>netvoří plodnice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tělo je složeno z vláken – </a:t>
            </a:r>
            <a:r>
              <a:rPr lang="cs-CZ" b="1" u="sng" dirty="0" smtClean="0">
                <a:solidFill>
                  <a:schemeClr val="tx1"/>
                </a:solidFill>
              </a:rPr>
              <a:t>PODHOUBÍ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 podhoubí vyrůstají na stopkách </a:t>
            </a:r>
            <a:r>
              <a:rPr lang="cs-CZ" b="1" u="sng" dirty="0" smtClean="0">
                <a:solidFill>
                  <a:schemeClr val="tx1"/>
                </a:solidFill>
              </a:rPr>
              <a:t>VÝTRUSNICE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ve výtrusnicích se tvoří </a:t>
            </a:r>
            <a:r>
              <a:rPr lang="cs-CZ" b="1" u="sng" dirty="0" smtClean="0">
                <a:solidFill>
                  <a:schemeClr val="tx1"/>
                </a:solidFill>
              </a:rPr>
              <a:t>VÝTRUSY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výtrusy se šíří vzduchem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zástupci: </a:t>
            </a:r>
            <a:r>
              <a:rPr lang="cs-CZ" b="1" u="sng" dirty="0" smtClean="0">
                <a:solidFill>
                  <a:schemeClr val="tx1"/>
                </a:solidFill>
              </a:rPr>
              <a:t>plíseň hlavičková </a:t>
            </a:r>
            <a:r>
              <a:rPr lang="cs-CZ" b="1" dirty="0" smtClean="0">
                <a:solidFill>
                  <a:schemeClr val="tx1"/>
                </a:solidFill>
              </a:rPr>
              <a:t>(bílé povlaky na potravinách) a </a:t>
            </a:r>
            <a:r>
              <a:rPr lang="cs-CZ" b="1" u="sng" dirty="0" err="1" smtClean="0">
                <a:solidFill>
                  <a:schemeClr val="tx1"/>
                </a:solidFill>
              </a:rPr>
              <a:t>štětičkovec</a:t>
            </a:r>
            <a:r>
              <a:rPr lang="cs-CZ" b="1" dirty="0" smtClean="0">
                <a:solidFill>
                  <a:schemeClr val="tx1"/>
                </a:solidFill>
              </a:rPr>
              <a:t> (zelenošedé povlaky na citrusových plodech)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využití</a:t>
            </a:r>
            <a:r>
              <a:rPr lang="cs-CZ" b="1" dirty="0" smtClean="0">
                <a:solidFill>
                  <a:schemeClr val="tx1"/>
                </a:solidFill>
              </a:rPr>
              <a:t>: ze </a:t>
            </a:r>
            <a:r>
              <a:rPr lang="cs-CZ" b="1" dirty="0" err="1" smtClean="0">
                <a:solidFill>
                  <a:schemeClr val="tx1"/>
                </a:solidFill>
              </a:rPr>
              <a:t>štětičkovce</a:t>
            </a:r>
            <a:r>
              <a:rPr lang="cs-CZ" b="1" dirty="0" smtClean="0">
                <a:solidFill>
                  <a:schemeClr val="tx1"/>
                </a:solidFill>
              </a:rPr>
              <a:t> se vyrábí penicilín (ANTIBIOTIKUM), při výrobě plísňových sýrů</a:t>
            </a:r>
          </a:p>
          <a:p>
            <a:endParaRPr lang="cs-CZ" b="1" dirty="0" smtClean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838200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plísně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2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Penicillium Pen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" y="0"/>
            <a:ext cx="9141455" cy="685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plísně - </a:t>
            </a:r>
            <a:r>
              <a:rPr lang="cs-CZ" b="1" dirty="0" err="1" smtClean="0">
                <a:solidFill>
                  <a:srgbClr val="FFFF00"/>
                </a:solidFill>
              </a:rPr>
              <a:t>štětičkovec</a:t>
            </a:r>
            <a:endParaRPr lang="cs-CZ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07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-27384"/>
            <a:ext cx="8686800" cy="841248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plísně - </a:t>
            </a:r>
            <a:r>
              <a:rPr lang="cs-CZ" b="1" dirty="0" err="1" smtClean="0">
                <a:solidFill>
                  <a:schemeClr val="tx1"/>
                </a:solidFill>
              </a:rPr>
              <a:t>štětičkovec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Soubor:PenicillinPSAedi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105650" cy="570547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6423719"/>
            <a:ext cx="8665064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Nápis: „Penicilin léčí kapavku za 4 hodiny“ ze druhé světové války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71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-27384"/>
            <a:ext cx="8686800" cy="841248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plísně - </a:t>
            </a:r>
            <a:r>
              <a:rPr lang="cs-CZ" b="1" dirty="0" err="1" smtClean="0">
                <a:solidFill>
                  <a:schemeClr val="tx1"/>
                </a:solidFill>
              </a:rPr>
              <a:t>štětičkovec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159831" y="6309320"/>
            <a:ext cx="435638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Plíseň – </a:t>
            </a:r>
            <a:r>
              <a:rPr lang="cs-CZ" sz="2400" b="1" dirty="0" err="1" smtClean="0"/>
              <a:t>Penicillium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camemberti</a:t>
            </a:r>
            <a:endParaRPr lang="cs-CZ" sz="2400" b="1" dirty="0"/>
          </a:p>
        </p:txBody>
      </p:sp>
      <p:pic>
        <p:nvPicPr>
          <p:cNvPr id="7170" name="Picture 2" descr="Soubor:Camember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24" y="1340768"/>
            <a:ext cx="7620000" cy="485775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03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-27384"/>
            <a:ext cx="8686800" cy="841248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plísně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547664" y="5949280"/>
            <a:ext cx="6261779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Plíseň hlavičková – bílé povlaky na potravinách</a:t>
            </a:r>
            <a:endParaRPr lang="cs-CZ" sz="2400" b="1" dirty="0"/>
          </a:p>
        </p:txBody>
      </p:sp>
      <p:pic>
        <p:nvPicPr>
          <p:cNvPr id="8194" name="Picture 2" descr="Soubor:Mucor.mucedo.-.linds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741" y="1412776"/>
            <a:ext cx="60960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80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houby s plodnicí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tělo hub tvoří </a:t>
            </a:r>
            <a:r>
              <a:rPr lang="cs-CZ" b="1" u="sng" dirty="0" smtClean="0">
                <a:solidFill>
                  <a:schemeClr val="tx1"/>
                </a:solidFill>
              </a:rPr>
              <a:t>plodnice</a:t>
            </a:r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u="sng" dirty="0" smtClean="0">
                <a:solidFill>
                  <a:schemeClr val="tx1"/>
                </a:solidFill>
              </a:rPr>
              <a:t>podhoubí (v zemi)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plodnice se dělí na </a:t>
            </a:r>
            <a:r>
              <a:rPr lang="cs-CZ" b="1" u="sng" dirty="0" smtClean="0">
                <a:solidFill>
                  <a:schemeClr val="tx1"/>
                </a:solidFill>
              </a:rPr>
              <a:t>klobouk a třeň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podle </a:t>
            </a:r>
            <a:r>
              <a:rPr lang="cs-CZ" b="1" u="sng" dirty="0" smtClean="0">
                <a:solidFill>
                  <a:schemeClr val="tx1"/>
                </a:solidFill>
              </a:rPr>
              <a:t>uspořádání spodní strany klobouku hub rozlišujeme houby </a:t>
            </a:r>
            <a:r>
              <a:rPr lang="cs-CZ" b="1" dirty="0" smtClean="0">
                <a:solidFill>
                  <a:schemeClr val="tx1"/>
                </a:solidFill>
              </a:rPr>
              <a:t>: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s rourkami (</a:t>
            </a:r>
            <a:r>
              <a:rPr lang="cs-CZ" b="1" dirty="0" err="1" smtClean="0">
                <a:solidFill>
                  <a:schemeClr val="tx1"/>
                </a:solidFill>
              </a:rPr>
              <a:t>rourkaté</a:t>
            </a:r>
            <a:r>
              <a:rPr lang="cs-CZ" b="1" dirty="0" smtClean="0">
                <a:solidFill>
                  <a:schemeClr val="tx1"/>
                </a:solidFill>
              </a:rPr>
              <a:t>)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s lupeny (lupenité)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některé </a:t>
            </a:r>
            <a:r>
              <a:rPr lang="cs-CZ" b="1" u="sng" dirty="0" smtClean="0">
                <a:solidFill>
                  <a:schemeClr val="tx1"/>
                </a:solidFill>
              </a:rPr>
              <a:t>lupenité houby </a:t>
            </a:r>
            <a:r>
              <a:rPr lang="cs-CZ" b="1" dirty="0" smtClean="0">
                <a:solidFill>
                  <a:schemeClr val="tx1"/>
                </a:solidFill>
              </a:rPr>
              <a:t>v mládí vyrůstají z </a:t>
            </a:r>
            <a:r>
              <a:rPr lang="cs-CZ" b="1" u="sng" dirty="0" smtClean="0">
                <a:solidFill>
                  <a:schemeClr val="tx1"/>
                </a:solidFill>
              </a:rPr>
              <a:t>plachetky</a:t>
            </a:r>
            <a:r>
              <a:rPr lang="cs-CZ" b="1" dirty="0" smtClean="0">
                <a:solidFill>
                  <a:schemeClr val="tx1"/>
                </a:solidFill>
              </a:rPr>
              <a:t>, která se trhá a zůstává na třeni v podobě </a:t>
            </a:r>
            <a:r>
              <a:rPr lang="cs-CZ" b="1" u="sng" dirty="0" smtClean="0">
                <a:solidFill>
                  <a:schemeClr val="tx1"/>
                </a:solidFill>
              </a:rPr>
              <a:t>pochvy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na lupenech a rourkách se tvoří </a:t>
            </a:r>
            <a:r>
              <a:rPr lang="cs-CZ" b="1" u="sng" dirty="0" smtClean="0">
                <a:solidFill>
                  <a:schemeClr val="tx1"/>
                </a:solidFill>
              </a:rPr>
              <a:t>výtrusy</a:t>
            </a:r>
            <a:r>
              <a:rPr lang="cs-CZ" b="1" dirty="0" smtClean="0">
                <a:solidFill>
                  <a:schemeClr val="tx1"/>
                </a:solidFill>
              </a:rPr>
              <a:t>, kterými se </a:t>
            </a:r>
            <a:r>
              <a:rPr lang="cs-CZ" b="1" u="sng" dirty="0" smtClean="0">
                <a:solidFill>
                  <a:schemeClr val="tx1"/>
                </a:solidFill>
              </a:rPr>
              <a:t>houby rozmnožují</a:t>
            </a: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26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Boletus edulis (Tillegem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88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-171400"/>
            <a:ext cx="8686800" cy="841248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stavba </a:t>
            </a:r>
            <a:r>
              <a:rPr lang="cs-CZ" b="1" dirty="0" err="1" smtClean="0">
                <a:solidFill>
                  <a:srgbClr val="FFFF00"/>
                </a:solidFill>
              </a:rPr>
              <a:t>rourkaté</a:t>
            </a:r>
            <a:r>
              <a:rPr lang="cs-CZ" b="1" dirty="0" smtClean="0">
                <a:solidFill>
                  <a:srgbClr val="FFFF00"/>
                </a:solidFill>
              </a:rPr>
              <a:t> houby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1412776"/>
            <a:ext cx="147604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KLOBOUK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50815" y="4653136"/>
            <a:ext cx="893193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TŘEŇ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90407" y="2895327"/>
            <a:ext cx="128990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ROURKY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6376217"/>
            <a:ext cx="2751074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PODHOUBÍ – v zemi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4288" y="5914552"/>
            <a:ext cx="182736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hřib smrkový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47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oubor:Perlpilz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987" y="548680"/>
            <a:ext cx="4052214" cy="605305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-171400"/>
            <a:ext cx="8686800" cy="841248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stavba lupenité houby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28003" y="836712"/>
            <a:ext cx="147604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KLOBOUK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4077072"/>
            <a:ext cx="71686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TŘEŇ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60768" y="2132856"/>
            <a:ext cx="1215526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LUPENY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6376217"/>
            <a:ext cx="2751074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PODHOUBÍ – v zemi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-13058" y="6396335"/>
            <a:ext cx="2987934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muchomůrka růžovka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42577" y="2390399"/>
            <a:ext cx="1233286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PRSTEN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5373216"/>
            <a:ext cx="124438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POCHVA</a:t>
            </a:r>
            <a:endParaRPr lang="cs-CZ" sz="2400" b="1" dirty="0"/>
          </a:p>
        </p:txBody>
      </p:sp>
      <p:cxnSp>
        <p:nvCxnSpPr>
          <p:cNvPr id="4" name="Přímá spojnice se šipkou 3"/>
          <p:cNvCxnSpPr>
            <a:stCxn id="11" idx="3"/>
          </p:cNvCxnSpPr>
          <p:nvPr/>
        </p:nvCxnSpPr>
        <p:spPr>
          <a:xfrm flipV="1">
            <a:off x="3275863" y="2621231"/>
            <a:ext cx="792081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8" idx="1"/>
          </p:cNvCxnSpPr>
          <p:nvPr/>
        </p:nvCxnSpPr>
        <p:spPr>
          <a:xfrm flipH="1" flipV="1">
            <a:off x="5810906" y="1916832"/>
            <a:ext cx="1049862" cy="44685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364088" y="5604049"/>
            <a:ext cx="575708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088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38200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MYKORHIZA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764704"/>
            <a:ext cx="8686800" cy="2810942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soužití hub s kořeny vyšších stromů </a:t>
            </a:r>
            <a:r>
              <a:rPr lang="cs-CZ" b="1" dirty="0" smtClean="0">
                <a:solidFill>
                  <a:schemeClr val="tx1"/>
                </a:solidFill>
              </a:rPr>
              <a:t>(symbióza)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houba dává </a:t>
            </a:r>
            <a:r>
              <a:rPr lang="cs-CZ" b="1" dirty="0" smtClean="0">
                <a:solidFill>
                  <a:schemeClr val="tx1"/>
                </a:solidFill>
              </a:rPr>
              <a:t>stromu </a:t>
            </a:r>
            <a:r>
              <a:rPr lang="cs-CZ" b="1" u="sng" dirty="0" smtClean="0">
                <a:solidFill>
                  <a:schemeClr val="tx1"/>
                </a:solidFill>
              </a:rPr>
              <a:t>vodu s anorganickými </a:t>
            </a:r>
            <a:r>
              <a:rPr lang="cs-CZ" b="1" dirty="0" smtClean="0">
                <a:solidFill>
                  <a:schemeClr val="tx1"/>
                </a:solidFill>
              </a:rPr>
              <a:t>látkami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houba</a:t>
            </a:r>
            <a:r>
              <a:rPr lang="cs-CZ" b="1" dirty="0" smtClean="0">
                <a:solidFill>
                  <a:schemeClr val="tx1"/>
                </a:solidFill>
              </a:rPr>
              <a:t> od stromu </a:t>
            </a:r>
            <a:r>
              <a:rPr lang="cs-CZ" b="1" u="sng" dirty="0" smtClean="0">
                <a:solidFill>
                  <a:schemeClr val="tx1"/>
                </a:solidFill>
              </a:rPr>
              <a:t>získává organické látky</a:t>
            </a:r>
            <a:endParaRPr lang="cs-CZ" b="1" u="sng" dirty="0">
              <a:solidFill>
                <a:schemeClr val="tx1"/>
              </a:solidFill>
            </a:endParaRPr>
          </a:p>
        </p:txBody>
      </p:sp>
      <p:pic>
        <p:nvPicPr>
          <p:cNvPr id="12290" name="Picture 2" descr="Soubor:Suillus grevillei LC01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16726"/>
            <a:ext cx="3960440" cy="334127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012160" y="5814076"/>
            <a:ext cx="25951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klouzek modřínový</a:t>
            </a:r>
          </a:p>
          <a:p>
            <a:pPr algn="ctr"/>
            <a:r>
              <a:rPr lang="cs-CZ" sz="2400" b="1" dirty="0" smtClean="0"/>
              <a:t>(sličný)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345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odgrzyb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808312" cy="374441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Kozak brezovy 01 - Jabkenic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8640"/>
            <a:ext cx="4800533" cy="36004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339752" y="188640"/>
            <a:ext cx="2770207" cy="841248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Jedlé houby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36468" y="3423687"/>
            <a:ext cx="123623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hřib hnědý</a:t>
            </a:r>
            <a:endParaRPr lang="cs-CZ" b="1" dirty="0"/>
          </a:p>
        </p:txBody>
      </p:sp>
      <p:pic>
        <p:nvPicPr>
          <p:cNvPr id="1028" name="Picture 4" descr="Soubor:Xerocomus chrysenteron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71" y="4077072"/>
            <a:ext cx="4174001" cy="278092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51520" y="6167045"/>
            <a:ext cx="2181751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/>
              <a:t>suchohřib žlutomasý</a:t>
            </a:r>
          </a:p>
          <a:p>
            <a:pPr algn="ctr"/>
            <a:r>
              <a:rPr lang="cs-CZ" b="1" dirty="0" smtClean="0"/>
              <a:t>(babka)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31196" y="3391421"/>
            <a:ext cx="269971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kozák březový - mykorhiza</a:t>
            </a:r>
            <a:endParaRPr lang="cs-CZ" b="1" dirty="0"/>
          </a:p>
        </p:txBody>
      </p:sp>
      <p:pic>
        <p:nvPicPr>
          <p:cNvPr id="1032" name="Picture 8" descr="Soubor:Grandes coulemell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61" y="3854866"/>
            <a:ext cx="3195191" cy="295851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572000" y="6417070"/>
            <a:ext cx="145103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bedla vysoká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94569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16424" cy="841248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neJedlé</a:t>
            </a:r>
            <a:r>
              <a:rPr lang="cs-CZ" b="1" dirty="0" smtClean="0">
                <a:solidFill>
                  <a:schemeClr val="tx1"/>
                </a:solidFill>
              </a:rPr>
              <a:t> houby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4262" y="5589240"/>
            <a:ext cx="21563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hřib žlučník (hořčák)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50638" y="5125627"/>
            <a:ext cx="225151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troudnatec </a:t>
            </a:r>
            <a:r>
              <a:rPr lang="cs-CZ" b="1" dirty="0" err="1" smtClean="0"/>
              <a:t>kopytovitý</a:t>
            </a:r>
            <a:endParaRPr lang="cs-CZ" b="1" dirty="0"/>
          </a:p>
        </p:txBody>
      </p:sp>
      <p:pic>
        <p:nvPicPr>
          <p:cNvPr id="11" name="Picture 2" descr="C:\Documents and Settings\Lumča\Plocha\101NIKON\DSCN03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8" y="1957378"/>
            <a:ext cx="3840426" cy="288032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oubor:2006-09-14 Tylopilus felleus cro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049" y="1484784"/>
            <a:ext cx="4966786" cy="382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28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Amanita phalloid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568" y="540925"/>
            <a:ext cx="2796928" cy="389618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oubor:2008-10 Amanita pantherina cropp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20" y="3114141"/>
            <a:ext cx="3167844" cy="377124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Entoloma Sinuatum 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2808312" cy="374441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Soubor:Amanita muscaria 3 vliegenzwammen op rij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793019"/>
            <a:ext cx="4123153" cy="309236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419872" y="1075584"/>
            <a:ext cx="2448272" cy="841248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Jedovaté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houby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3212976"/>
            <a:ext cx="194931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závojenka olovová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3131" y="6479765"/>
            <a:ext cx="2309799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/>
              <a:t>muchomůrka červená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660232" y="323364"/>
            <a:ext cx="222714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muchomůrka zelená 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55976" y="6516052"/>
            <a:ext cx="246958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muchomůrka tygrovaná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4475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  <a:ln>
            <a:noFill/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lišejníky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jsou organizmy </a:t>
            </a:r>
            <a:r>
              <a:rPr lang="cs-CZ" b="1" u="sng" dirty="0" smtClean="0">
                <a:solidFill>
                  <a:schemeClr val="tx1"/>
                </a:solidFill>
              </a:rPr>
              <a:t>složené z HOUBY a ŘASY (sinice)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jedná se o </a:t>
            </a:r>
            <a:r>
              <a:rPr lang="cs-CZ" b="1" u="sng" dirty="0" smtClean="0">
                <a:solidFill>
                  <a:schemeClr val="tx1"/>
                </a:solidFill>
              </a:rPr>
              <a:t>SYMBIÓZU: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řasa (sinice)</a:t>
            </a:r>
            <a:r>
              <a:rPr lang="cs-CZ" b="1" dirty="0" smtClean="0">
                <a:solidFill>
                  <a:schemeClr val="tx1"/>
                </a:solidFill>
              </a:rPr>
              <a:t> poskytuje houbě </a:t>
            </a:r>
            <a:r>
              <a:rPr lang="cs-CZ" b="1" u="sng" dirty="0" smtClean="0">
                <a:solidFill>
                  <a:schemeClr val="tx1"/>
                </a:solidFill>
              </a:rPr>
              <a:t>organické látky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houba</a:t>
            </a:r>
            <a:r>
              <a:rPr lang="cs-CZ" b="1" dirty="0" smtClean="0">
                <a:solidFill>
                  <a:schemeClr val="tx1"/>
                </a:solidFill>
              </a:rPr>
              <a:t> poskytuje řase </a:t>
            </a:r>
            <a:r>
              <a:rPr lang="cs-CZ" b="1" u="sng" dirty="0" smtClean="0">
                <a:solidFill>
                  <a:schemeClr val="tx1"/>
                </a:solidFill>
              </a:rPr>
              <a:t>vodu s minerálními látkami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tělo lišejníků se nazývá </a:t>
            </a:r>
            <a:r>
              <a:rPr lang="cs-CZ" b="1" u="sng" dirty="0" smtClean="0">
                <a:solidFill>
                  <a:schemeClr val="tx1"/>
                </a:solidFill>
              </a:rPr>
              <a:t>STÉLK</a:t>
            </a:r>
            <a:r>
              <a:rPr lang="cs-CZ" b="1" dirty="0" smtClean="0">
                <a:solidFill>
                  <a:schemeClr val="tx1"/>
                </a:solidFill>
              </a:rPr>
              <a:t>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vyskytují se:</a:t>
            </a:r>
            <a:r>
              <a:rPr lang="cs-CZ" b="1" dirty="0" smtClean="0">
                <a:solidFill>
                  <a:schemeClr val="tx1"/>
                </a:solidFill>
              </a:rPr>
              <a:t> na skalách, kamenech, kmenech stromů, v tundře , polárních oblastech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význam</a:t>
            </a:r>
            <a:r>
              <a:rPr lang="cs-CZ" b="1" dirty="0" smtClean="0">
                <a:solidFill>
                  <a:schemeClr val="tx1"/>
                </a:solidFill>
              </a:rPr>
              <a:t>: potrava sobů, výroba barviv, léčiv, osídlují skály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42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oubor:Rhizocarpon geographicum on quart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7"/>
            <a:ext cx="9144000" cy="685800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4198240" cy="84124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lišejník zeměpisný 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77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92500" lnSpcReduction="20000"/>
          </a:bodyPr>
          <a:lstStyle/>
          <a:p>
            <a:r>
              <a:rPr lang="cs-CZ" sz="3000" b="1" u="sng" dirty="0" smtClean="0">
                <a:solidFill>
                  <a:schemeClr val="tx1"/>
                </a:solidFill>
              </a:rPr>
              <a:t>Jak dělíme říši houby?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Kvasinky, plísně, houby s plodnicí, lišejníky.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Co můžeme říci o houbách z hlediska potravních vztahů?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Jsou to </a:t>
            </a:r>
            <a:r>
              <a:rPr lang="cs-CZ" sz="3000" b="1" dirty="0" err="1" smtClean="0">
                <a:solidFill>
                  <a:srgbClr val="FF0000"/>
                </a:solidFill>
              </a:rPr>
              <a:t>rozkladači</a:t>
            </a:r>
            <a:r>
              <a:rPr lang="cs-CZ" sz="3000" b="1" dirty="0" smtClean="0">
                <a:solidFill>
                  <a:srgbClr val="FF0000"/>
                </a:solidFill>
              </a:rPr>
              <a:t> a parazité.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nazývají jednobuněčné houby?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Kvasinky.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nazývá proces, při </a:t>
            </a:r>
            <a:r>
              <a:rPr lang="cs-CZ" sz="3000" b="1" u="sng" dirty="0" err="1" smtClean="0">
                <a:solidFill>
                  <a:schemeClr val="tx1"/>
                </a:solidFill>
              </a:rPr>
              <a:t>nemž</a:t>
            </a:r>
            <a:r>
              <a:rPr lang="cs-CZ" sz="3000" b="1" u="sng" dirty="0" smtClean="0">
                <a:solidFill>
                  <a:schemeClr val="tx1"/>
                </a:solidFill>
              </a:rPr>
              <a:t> jednobuněčné houby přeměňují cukry na alkohol a oxid uhličitý?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Kvašení.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Jaké je využití kvasinek?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Výroba piva, vína, v pekárenství – droždí (kvasnice).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Které plísně znáš?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Plíseň hlavičková, </a:t>
            </a:r>
            <a:r>
              <a:rPr lang="cs-CZ" sz="3000" b="1" dirty="0" err="1" smtClean="0">
                <a:solidFill>
                  <a:srgbClr val="FF0000"/>
                </a:solidFill>
              </a:rPr>
              <a:t>štětičkovec</a:t>
            </a:r>
            <a:r>
              <a:rPr lang="cs-CZ" sz="3000" b="1" dirty="0" smtClean="0">
                <a:solidFill>
                  <a:srgbClr val="FF0000"/>
                </a:solidFill>
              </a:rPr>
              <a:t>.</a:t>
            </a:r>
          </a:p>
          <a:p>
            <a:endParaRPr lang="cs-CZ" sz="3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16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u="sng" dirty="0" smtClean="0">
                <a:solidFill>
                  <a:schemeClr val="tx1"/>
                </a:solidFill>
              </a:rPr>
              <a:t>Co se vyrábí z plísní?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Antibiotika (penicilín) a plísňové sýry (hermelín).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Čím se rozmnožují plísně?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Sporami, které jsou rozšiřovány vzduchem.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rozmnožují kvasinky?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Pučením.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Z čeho se skládá tělo hub s plodnicí?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Podhoubí, plodnice (klobouk, třeň, plachetka, prsten).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Uveď příklad mykorhizy?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Klouzek modřínový, křemenáč osikový, </a:t>
            </a:r>
            <a:r>
              <a:rPr lang="cs-CZ" sz="3000" b="1" smtClean="0">
                <a:solidFill>
                  <a:srgbClr val="FF0000"/>
                </a:solidFill>
              </a:rPr>
              <a:t>kozák </a:t>
            </a:r>
            <a:r>
              <a:rPr lang="cs-CZ" sz="3000" b="1" smtClean="0">
                <a:solidFill>
                  <a:srgbClr val="FF0000"/>
                </a:solidFill>
              </a:rPr>
              <a:t>březový.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Z čeho se skládá tělo lišejníků?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Houba + řasa nebo sinice = SYMBIÓZA.</a:t>
            </a:r>
          </a:p>
          <a:p>
            <a:endParaRPr lang="cs-CZ" sz="30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20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Autofit/>
          </a:bodyPr>
          <a:lstStyle/>
          <a:p>
            <a:r>
              <a:rPr lang="cs-CZ" sz="1600" dirty="0" err="1"/>
              <a:t>Soubor:S</a:t>
            </a:r>
            <a:r>
              <a:rPr lang="cs-CZ" sz="1600" dirty="0"/>
              <a:t> </a:t>
            </a:r>
            <a:r>
              <a:rPr lang="cs-CZ" sz="1600" dirty="0" err="1"/>
              <a:t>cerevisiae</a:t>
            </a:r>
            <a:r>
              <a:rPr lang="cs-CZ" sz="1600" dirty="0"/>
              <a:t> </a:t>
            </a:r>
            <a:r>
              <a:rPr lang="cs-CZ" sz="1600" dirty="0" err="1"/>
              <a:t>under</a:t>
            </a:r>
            <a:r>
              <a:rPr lang="cs-CZ" sz="1600" dirty="0"/>
              <a:t> DIC microscopy.jpg.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14.1.2010 [cit. 2012-12-18]. Dostupné z: http://cs.wikipedia.org/wiki/Kvasinky </a:t>
            </a:r>
          </a:p>
          <a:p>
            <a:r>
              <a:rPr lang="nl-NL" sz="1600" dirty="0"/>
              <a:t>Soubor:Verschimmeltes Brot 2008-12-07.JPG. </a:t>
            </a:r>
            <a:r>
              <a:rPr lang="nl-NL" sz="1600" i="1" dirty="0"/>
              <a:t>Wikipedie, Otevřená encyklopedie</a:t>
            </a:r>
            <a:r>
              <a:rPr lang="nl-NL" sz="1600" dirty="0"/>
              <a:t> [online]. 10.4.2009 [cit. 2012-12-18]. Dostupné z: http://cs.wikipedia.org/wiki/Pl%C3%ADsn%C4%9B </a:t>
            </a:r>
            <a:endParaRPr lang="cs-CZ" sz="1600" dirty="0"/>
          </a:p>
          <a:p>
            <a:r>
              <a:rPr lang="cs-CZ" sz="1600" dirty="0" err="1"/>
              <a:t>Soubor:Amanita</a:t>
            </a:r>
            <a:r>
              <a:rPr lang="cs-CZ" sz="1600" dirty="0"/>
              <a:t> </a:t>
            </a:r>
            <a:r>
              <a:rPr lang="cs-CZ" sz="1600" dirty="0" err="1"/>
              <a:t>muscaria</a:t>
            </a:r>
            <a:r>
              <a:rPr lang="cs-CZ" sz="1600" dirty="0"/>
              <a:t> 3 </a:t>
            </a:r>
            <a:r>
              <a:rPr lang="cs-CZ" sz="1600" dirty="0" err="1"/>
              <a:t>vliegenzwammen</a:t>
            </a:r>
            <a:r>
              <a:rPr lang="cs-CZ" sz="1600" dirty="0"/>
              <a:t> op rij.jpg.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3.12.2006 [cit. 2012-12-18]. Dostupné z: http://cs.wikipedia.org/wiki/Muchom%C5%AFrka_%C4%8Derven%C3%A1 </a:t>
            </a:r>
          </a:p>
          <a:p>
            <a:r>
              <a:rPr lang="cs-CZ" sz="1600" dirty="0" err="1"/>
              <a:t>Soubor:Rhizocarpon</a:t>
            </a:r>
            <a:r>
              <a:rPr lang="cs-CZ" sz="1600" dirty="0"/>
              <a:t> </a:t>
            </a:r>
            <a:r>
              <a:rPr lang="cs-CZ" sz="1600" dirty="0" err="1"/>
              <a:t>geographicum</a:t>
            </a:r>
            <a:r>
              <a:rPr lang="cs-CZ" sz="1600" dirty="0"/>
              <a:t> on quartz.jpg.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7.7.2005 [cit. 2012-12-18]. Dostupné z: http://cs.wikipedia.org/wiki/Li%C5%A1ejn%C3%ADk_zem%C4%9Bpisn%C3%BD </a:t>
            </a:r>
          </a:p>
          <a:p>
            <a:r>
              <a:rPr lang="cs-CZ" sz="1600" dirty="0" err="1"/>
              <a:t>Soubor:Penicillium</a:t>
            </a:r>
            <a:r>
              <a:rPr lang="cs-CZ" sz="1600" dirty="0"/>
              <a:t> Pengo.jpg.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12.3.2007 [cit. 2012-12-18]. Dostupné z: http://cs.wikipedia.org/wiki/%C5%A0t%C4%9Bti%C4%8Dkovec </a:t>
            </a:r>
          </a:p>
          <a:p>
            <a:r>
              <a:rPr lang="cs-CZ" sz="1600" dirty="0" err="1"/>
              <a:t>Soubor:PenicillinPSAedit.jpg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15.6.2012 [cit. 2012-12-18]. Dostupné z: http://cs.wikipedia.org/wiki/Penicilin </a:t>
            </a:r>
          </a:p>
          <a:p>
            <a:r>
              <a:rPr lang="cs-CZ" sz="1600" dirty="0" err="1"/>
              <a:t>Soubor:Camembert.JPG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26.11.2010 [cit. 2012-12-18]. Dostupné z: http://cs.wikipedia.org/wiki/Camembert </a:t>
            </a:r>
          </a:p>
          <a:p>
            <a:r>
              <a:rPr lang="cs-CZ" sz="1600" dirty="0" err="1"/>
              <a:t>Soubor:Mucor.mucedo.-.lindsey.jpg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15.2.2008 [cit. 2012-12-18]. Dostupné z: http://cs.wikipedia.org/wiki/Pl%C3%ADse%C5%88_hlavi%C4%8Dkov%C3%A1 </a:t>
            </a:r>
          </a:p>
          <a:p>
            <a:r>
              <a:rPr lang="cs-CZ" sz="1600" dirty="0" err="1"/>
              <a:t>Soubor:Boletus</a:t>
            </a:r>
            <a:r>
              <a:rPr lang="cs-CZ" sz="1600" dirty="0"/>
              <a:t> </a:t>
            </a:r>
            <a:r>
              <a:rPr lang="cs-CZ" sz="1600" dirty="0" err="1"/>
              <a:t>edulis</a:t>
            </a:r>
            <a:r>
              <a:rPr lang="cs-CZ" sz="1600" dirty="0"/>
              <a:t> (</a:t>
            </a:r>
            <a:r>
              <a:rPr lang="cs-CZ" sz="1600" dirty="0" err="1"/>
              <a:t>Tillegem</a:t>
            </a:r>
            <a:r>
              <a:rPr lang="cs-CZ" sz="1600" dirty="0"/>
              <a:t>).</a:t>
            </a:r>
            <a:r>
              <a:rPr lang="cs-CZ" sz="1600" dirty="0" err="1"/>
              <a:t>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14.1.2009 [cit. 2012-12-18]. Dostupné z: http://cs.wikipedia.org/wiki/Houby#Rozklada.C4.8Di </a:t>
            </a:r>
          </a:p>
          <a:p>
            <a:endParaRPr 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Autofit/>
          </a:bodyPr>
          <a:lstStyle/>
          <a:p>
            <a:r>
              <a:rPr lang="cs-CZ" sz="1600" dirty="0"/>
              <a:t>Soubor:Perlpilz-1.jpg.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1.8.2011 [cit. 2012-12-18]. Dostupné z: http://cs.wikipedia.org/wiki/Muchom%C5%AFrka_r%C5%AF%C5%BEovka </a:t>
            </a:r>
          </a:p>
          <a:p>
            <a:r>
              <a:rPr lang="cs-CZ" sz="1600" dirty="0" err="1"/>
              <a:t>Soubor:Suillus</a:t>
            </a:r>
            <a:r>
              <a:rPr lang="cs-CZ" sz="1600" dirty="0"/>
              <a:t> </a:t>
            </a:r>
            <a:r>
              <a:rPr lang="cs-CZ" sz="1600" dirty="0" err="1"/>
              <a:t>grevillei</a:t>
            </a:r>
            <a:r>
              <a:rPr lang="cs-CZ" sz="1600" dirty="0"/>
              <a:t> LC0109.jpg.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17.9.2007 [cit. 2012-12-18]. Dostupné z: http://cs.wikipedia.org/wiki/Klouzek_sli%C4%8Dn%C3%BD </a:t>
            </a:r>
          </a:p>
          <a:p>
            <a:r>
              <a:rPr lang="cs-CZ" sz="1600" dirty="0" err="1"/>
              <a:t>Soubor:Podgrzybek.jpg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17.8.2005 [cit. 2012-12-18]. Dostupné z: http://cs.wikipedia.org/wiki/Houby#Rozklada.C4.8Di </a:t>
            </a:r>
          </a:p>
          <a:p>
            <a:r>
              <a:rPr lang="cs-CZ" sz="1600" dirty="0" err="1"/>
              <a:t>Soubor:Xerocomus</a:t>
            </a:r>
            <a:r>
              <a:rPr lang="cs-CZ" sz="1600" dirty="0"/>
              <a:t> chrysenteron1.jpg.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25.12.2005 [cit. 2012-12-18]. Dostupné z: http://cs.wikipedia.org/wiki/Suchoh%C5%99ib_%C5%BElutomas%C3%BD 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 err="1"/>
              <a:t>Soubor:Kozak</a:t>
            </a:r>
            <a:r>
              <a:rPr lang="cs-CZ" sz="1600" dirty="0"/>
              <a:t> </a:t>
            </a:r>
            <a:r>
              <a:rPr lang="cs-CZ" sz="1600" dirty="0" err="1"/>
              <a:t>brezovy</a:t>
            </a:r>
            <a:r>
              <a:rPr lang="cs-CZ" sz="1600" dirty="0"/>
              <a:t> 01 - Jabkenicko.jpg.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6.10.2012 [cit. 2012-12-18]. Dostupné z: http://cs.wikipedia.org/wiki/Koz%C3%A1k_b%C5%99ezov%C3%BD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/>
              <a:t> </a:t>
            </a:r>
            <a:r>
              <a:rPr lang="cs-CZ" sz="1600" dirty="0" err="1"/>
              <a:t>Soubor:Grandes</a:t>
            </a:r>
            <a:r>
              <a:rPr lang="cs-CZ" sz="1600" dirty="0"/>
              <a:t> coulemelles.jpg.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21.11.2011 [cit. 2012-12-18]. Dostupné z: http://cs.wikipedia.org/wiki/Bedla_vysok%C3%A1 </a:t>
            </a:r>
          </a:p>
          <a:p>
            <a:pPr>
              <a:spcBef>
                <a:spcPts val="0"/>
              </a:spcBef>
              <a:defRPr/>
            </a:pPr>
            <a:r>
              <a:rPr lang="en-US" sz="1600" dirty="0"/>
              <a:t>Soubor:2006-09-14 </a:t>
            </a:r>
            <a:r>
              <a:rPr lang="en-US" sz="1600" dirty="0" err="1"/>
              <a:t>Tylopilus</a:t>
            </a:r>
            <a:r>
              <a:rPr lang="en-US" sz="1600" dirty="0"/>
              <a:t> </a:t>
            </a:r>
            <a:r>
              <a:rPr lang="en-US" sz="1600" dirty="0" err="1"/>
              <a:t>felleus</a:t>
            </a:r>
            <a:r>
              <a:rPr lang="en-US" sz="1600" dirty="0"/>
              <a:t> crop.jpg. </a:t>
            </a:r>
            <a:r>
              <a:rPr lang="en-US" sz="1600" i="1" dirty="0" err="1"/>
              <a:t>Wikipedie</a:t>
            </a:r>
            <a:r>
              <a:rPr lang="en-US" sz="1600" i="1" dirty="0"/>
              <a:t>, </a:t>
            </a:r>
            <a:r>
              <a:rPr lang="en-US" sz="1600" i="1" dirty="0" err="1"/>
              <a:t>Otevřená</a:t>
            </a:r>
            <a:r>
              <a:rPr lang="en-US" sz="1600" i="1" dirty="0"/>
              <a:t> </a:t>
            </a:r>
            <a:r>
              <a:rPr lang="en-US" sz="1600" i="1" dirty="0" err="1"/>
              <a:t>encyklopedie</a:t>
            </a:r>
            <a:r>
              <a:rPr lang="en-US" sz="1600" dirty="0"/>
              <a:t> [online]. 17.7.2012 [cit. 2012-12-18]. </a:t>
            </a:r>
            <a:r>
              <a:rPr lang="en-US" sz="1600" dirty="0" err="1"/>
              <a:t>Dostupné</a:t>
            </a:r>
            <a:r>
              <a:rPr lang="en-US" sz="1600" dirty="0"/>
              <a:t> z: http://cs.wikipedia.org/wiki/H%C5%99ib_%C5%BElu%C4%8Dn%C3%ADk </a:t>
            </a:r>
            <a:endParaRPr lang="cs-CZ" sz="1600" dirty="0"/>
          </a:p>
          <a:p>
            <a:pPr>
              <a:spcBef>
                <a:spcPts val="0"/>
              </a:spcBef>
              <a:defRPr/>
            </a:pPr>
            <a:r>
              <a:rPr lang="cs-CZ" sz="1600" dirty="0" err="1"/>
              <a:t>Soubor:Amanita</a:t>
            </a:r>
            <a:r>
              <a:rPr lang="cs-CZ" sz="1600" dirty="0"/>
              <a:t> </a:t>
            </a:r>
            <a:r>
              <a:rPr lang="cs-CZ" sz="1600" dirty="0" err="1"/>
              <a:t>muscaria</a:t>
            </a:r>
            <a:r>
              <a:rPr lang="cs-CZ" sz="1600" dirty="0"/>
              <a:t> 3 </a:t>
            </a:r>
            <a:r>
              <a:rPr lang="cs-CZ" sz="1600" dirty="0" err="1"/>
              <a:t>vliegenzwammen</a:t>
            </a:r>
            <a:r>
              <a:rPr lang="cs-CZ" sz="1600" dirty="0"/>
              <a:t> op rij.jpg.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3.12.2006 [cit. 2012-12-18]. Dostupné z: http://cs.wikipedia.org/wiki/Muchom%C5%AFrka_%C4%8Derven%C3%A1 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 err="1"/>
              <a:t>Soubor:Amanita</a:t>
            </a:r>
            <a:r>
              <a:rPr lang="cs-CZ" sz="1600" dirty="0"/>
              <a:t> phalloides.jpg.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20.5.2005 [cit. 2012-12-18]. Dostupné z: http://cs.wikipedia.org/wiki/Muchom%C5%AFrka_zelen%C3%A1 </a:t>
            </a:r>
          </a:p>
          <a:p>
            <a:endParaRPr 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ClrTx/>
              <a:buSzTx/>
              <a:defRPr/>
            </a:pPr>
            <a:r>
              <a:rPr lang="cs-CZ" sz="1400" dirty="0" err="1"/>
              <a:t>Soubor:Entoloma</a:t>
            </a:r>
            <a:r>
              <a:rPr lang="cs-CZ" sz="1400" dirty="0"/>
              <a:t> </a:t>
            </a:r>
            <a:r>
              <a:rPr lang="cs-CZ" sz="1400" dirty="0" err="1"/>
              <a:t>Sinuatum</a:t>
            </a:r>
            <a:r>
              <a:rPr lang="cs-CZ" sz="1400" dirty="0"/>
              <a:t> 1.JPG. </a:t>
            </a:r>
            <a:r>
              <a:rPr lang="cs-CZ" sz="1400" i="1" dirty="0"/>
              <a:t>Wikipedie, Otevřená encyklopedie</a:t>
            </a:r>
            <a:r>
              <a:rPr lang="cs-CZ" sz="1400" dirty="0"/>
              <a:t> [online]. 25.9.2005 [cit. 2012-12-18]. Dostupné z: http://cs.wikipedia.org/wiki/Z%C3%A1vojenka_olovov%C3%A1 </a:t>
            </a:r>
          </a:p>
          <a:p>
            <a:pPr>
              <a:spcBef>
                <a:spcPts val="0"/>
              </a:spcBef>
              <a:buClrTx/>
              <a:buSzTx/>
              <a:defRPr/>
            </a:pPr>
            <a:r>
              <a:rPr lang="cs-CZ" sz="1400" dirty="0"/>
              <a:t>Soubor:2008-10 </a:t>
            </a:r>
            <a:r>
              <a:rPr lang="cs-CZ" sz="1400" dirty="0" err="1"/>
              <a:t>Amanita</a:t>
            </a:r>
            <a:r>
              <a:rPr lang="cs-CZ" sz="1400" dirty="0"/>
              <a:t> </a:t>
            </a:r>
            <a:r>
              <a:rPr lang="cs-CZ" sz="1400" dirty="0" err="1"/>
              <a:t>pantherina</a:t>
            </a:r>
            <a:r>
              <a:rPr lang="cs-CZ" sz="1400" dirty="0"/>
              <a:t> cropped.jpg. </a:t>
            </a:r>
            <a:r>
              <a:rPr lang="cs-CZ" sz="1400" i="1" dirty="0"/>
              <a:t>Wikipedie, Otevřená encyklopedie</a:t>
            </a:r>
            <a:r>
              <a:rPr lang="cs-CZ" sz="1400" dirty="0"/>
              <a:t> [online]. 1.8.2011 [cit. 2012-12-18]. Dostupné z: http://cs.wikipedia.org/wiki/Muchom%C5%AFrka_tygrovan%C3%A1 </a:t>
            </a:r>
          </a:p>
          <a:p>
            <a:endParaRPr lang="cs-CZ" sz="1400" dirty="0"/>
          </a:p>
          <a:p>
            <a:endParaRPr 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4649</TotalTime>
  <Words>1718</Words>
  <Application>Microsoft Office PowerPoint</Application>
  <PresentationFormat>Předvádění na obrazovce (4:3)</PresentationFormat>
  <Paragraphs>201</Paragraphs>
  <Slides>24</Slides>
  <Notes>22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Cesta</vt:lpstr>
      <vt:lpstr>Prezentace aplikace PowerPoint</vt:lpstr>
      <vt:lpstr>Anotace</vt:lpstr>
      <vt:lpstr>Říše - HOUBY</vt:lpstr>
      <vt:lpstr>Hlavní znaky hub</vt:lpstr>
      <vt:lpstr>kvasinky</vt:lpstr>
      <vt:lpstr>plísně</vt:lpstr>
      <vt:lpstr>plísně - štětičkovec</vt:lpstr>
      <vt:lpstr>plísně - štětičkovec</vt:lpstr>
      <vt:lpstr>plísně - štětičkovec</vt:lpstr>
      <vt:lpstr>plísně </vt:lpstr>
      <vt:lpstr>houby s plodnicí </vt:lpstr>
      <vt:lpstr>stavba rourkaté houby</vt:lpstr>
      <vt:lpstr>stavba lupenité houby</vt:lpstr>
      <vt:lpstr>MYKORHIZA</vt:lpstr>
      <vt:lpstr>Jedlé houby</vt:lpstr>
      <vt:lpstr>neJedlé houby</vt:lpstr>
      <vt:lpstr>Jedovaté houby</vt:lpstr>
      <vt:lpstr>lišejníky </vt:lpstr>
      <vt:lpstr>lišejník zeměpisný </vt:lpstr>
      <vt:lpstr>Otázky</vt:lpstr>
      <vt:lpstr>Otázky</vt:lpstr>
      <vt:lpstr>Použité zdroje:</vt:lpstr>
      <vt:lpstr>Použité zdroje:</vt:lpstr>
      <vt:lpstr>Použité zdroje:</vt:lpstr>
    </vt:vector>
  </TitlesOfParts>
  <Company>MZŠ Melč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rybat</cp:lastModifiedBy>
  <cp:revision>415</cp:revision>
  <dcterms:created xsi:type="dcterms:W3CDTF">2012-03-02T07:29:25Z</dcterms:created>
  <dcterms:modified xsi:type="dcterms:W3CDTF">2012-12-19T10:46:29Z</dcterms:modified>
</cp:coreProperties>
</file>