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7" d="100"/>
          <a:sy n="147" d="100"/>
        </p:scale>
        <p:origin x="-594" y="9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7CD28A-5A43-4A77-8BFE-96AB6CF455D5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2417CF-72C9-4FC2-8734-82C46433543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628753"/>
              </p:ext>
            </p:extLst>
          </p:nvPr>
        </p:nvGraphicFramePr>
        <p:xfrm>
          <a:off x="2911475" y="1031875"/>
          <a:ext cx="3573463" cy="516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3" imgW="5901230" imgH="8539867" progId="Word.Document.12">
                  <p:embed/>
                </p:oleObj>
              </mc:Choice>
              <mc:Fallback>
                <p:oleObj name="Dokument" r:id="rId3" imgW="5901230" imgH="85398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1475" y="1031875"/>
                        <a:ext cx="3573463" cy="5168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0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	REKLAMACE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POSTUP A PODMÍNKY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POVINNOSTI DODAVATELE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</a:rPr>
              <a:t>Dodat</a:t>
            </a:r>
            <a:r>
              <a:rPr lang="cs-CZ" dirty="0" smtClean="0"/>
              <a:t> zboží přesně podle smlouvy, potvrzené objednávky - druh, velikost, množství, rozměry,        kvalita, cena, termín a místo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</a:rPr>
              <a:t>Vyhotovit </a:t>
            </a:r>
            <a:r>
              <a:rPr lang="cs-CZ" dirty="0" smtClean="0"/>
              <a:t>správné doklady podle objednávky – dodací list a fakturu   </a:t>
            </a:r>
          </a:p>
        </p:txBody>
      </p:sp>
      <p:pic>
        <p:nvPicPr>
          <p:cNvPr id="1026" name="Picture 2" descr="C:\Documents and Settings\jirousoval\Local Settings\Temporary Internet Files\Content.IE5\2VA3ZROJ\MC9002864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052736"/>
            <a:ext cx="1728192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POVINNOSTI ODBĚRATELE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</a:rPr>
              <a:t>Převzít</a:t>
            </a:r>
            <a:r>
              <a:rPr lang="cs-CZ" dirty="0" smtClean="0"/>
              <a:t> zboží, zkontrolovat  a </a:t>
            </a:r>
            <a:r>
              <a:rPr lang="cs-CZ" dirty="0" smtClean="0">
                <a:solidFill>
                  <a:srgbClr val="0070C0"/>
                </a:solidFill>
              </a:rPr>
              <a:t>zaplatit</a:t>
            </a:r>
            <a:r>
              <a:rPr lang="cs-CZ" dirty="0" smtClean="0"/>
              <a:t> v termínu.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</a:rPr>
              <a:t>KONTROLA</a:t>
            </a:r>
            <a:r>
              <a:rPr lang="cs-CZ" dirty="0" smtClean="0"/>
              <a:t> – porovnání objednávky – proto číslo objednávky na dodacím listu – dodacího listu a skutečnosti.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Pak stvrdí převzetí na dodacím listu.</a:t>
            </a:r>
            <a:endParaRPr lang="cs-CZ" dirty="0"/>
          </a:p>
        </p:txBody>
      </p:sp>
      <p:pic>
        <p:nvPicPr>
          <p:cNvPr id="2050" name="Picture 2" descr="C:\Documents and Settings\jirousoval\Local Settings\Temporary Internet Files\Content.IE5\LZDQIIKH\MC9000594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92079" y="764704"/>
            <a:ext cx="1681095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PŘÍČINA REKLAMACE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>
                <a:solidFill>
                  <a:srgbClr val="FFFF00"/>
                </a:solidFill>
              </a:rPr>
              <a:t>DODAVATEL</a:t>
            </a:r>
            <a:r>
              <a:rPr lang="cs-CZ" dirty="0" smtClean="0"/>
              <a:t> – nedodržel smlouvu – jakost, </a:t>
            </a:r>
          </a:p>
          <a:p>
            <a:pPr>
              <a:buNone/>
            </a:pPr>
            <a:r>
              <a:rPr lang="cs-CZ" dirty="0" smtClean="0"/>
              <a:t>                               druh, množství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zboží je poškozeno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chybné údaje ve faktuře</a:t>
            </a:r>
            <a:endParaRPr lang="cs-CZ" dirty="0"/>
          </a:p>
        </p:txBody>
      </p:sp>
      <p:pic>
        <p:nvPicPr>
          <p:cNvPr id="3074" name="Picture 2" descr="C:\Documents and Settings\jirousoval\Local Settings\Temporary Internet Files\Content.IE5\F1G7NLG1\MC9002971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124744"/>
            <a:ext cx="1815084" cy="1697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ZJISTILI JSME NEDOSTATKY V PLNĚNÍ POVINNOSTÍ DODAVATELE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002060"/>
                </a:solidFill>
              </a:rPr>
              <a:t>ZBOŽÍ ODMÍTNEME PŘEVZÍT</a:t>
            </a:r>
            <a:r>
              <a:rPr lang="cs-CZ" dirty="0" smtClean="0"/>
              <a:t>, nepodepíšeme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dodací list</a:t>
            </a:r>
          </a:p>
          <a:p>
            <a:pPr marL="514350" indent="-514350">
              <a:buAutoNum type="arabicPeriod" startAt="2"/>
            </a:pPr>
            <a:r>
              <a:rPr lang="cs-CZ" dirty="0" smtClean="0">
                <a:solidFill>
                  <a:srgbClr val="002060"/>
                </a:solidFill>
              </a:rPr>
              <a:t>IHNED REKLAMUJEME</a:t>
            </a:r>
          </a:p>
          <a:p>
            <a:pPr marL="514350" indent="-514350">
              <a:buAutoNum type="arabicPeriod" startAt="2"/>
            </a:pPr>
            <a:r>
              <a:rPr lang="cs-CZ" dirty="0" smtClean="0">
                <a:solidFill>
                  <a:srgbClr val="002060"/>
                </a:solidFill>
              </a:rPr>
              <a:t>U SKRYTÝCH VAD DO 24 MĚSÍCŮ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DODAVATEL MÁ NA VYŘÍZENÍ REKLAMACE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dirty="0" smtClean="0">
                <a:solidFill>
                  <a:srgbClr val="002060"/>
                </a:solidFill>
              </a:rPr>
              <a:t>30 DNŮ</a:t>
            </a:r>
          </a:p>
          <a:p>
            <a:pPr>
              <a:buNone/>
            </a:pPr>
            <a:endParaRPr lang="cs-CZ" dirty="0"/>
          </a:p>
          <a:p>
            <a:pPr lvl="1">
              <a:buNone/>
            </a:pPr>
            <a:r>
              <a:rPr lang="cs-CZ" dirty="0" smtClean="0"/>
              <a:t>REKLAMACE  </a:t>
            </a:r>
            <a:r>
              <a:rPr lang="cs-CZ" dirty="0" smtClean="0">
                <a:solidFill>
                  <a:srgbClr val="002060"/>
                </a:solidFill>
              </a:rPr>
              <a:t>PÍSEMNĚ</a:t>
            </a:r>
          </a:p>
          <a:p>
            <a:pPr lvl="1">
              <a:buNone/>
            </a:pP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                        DOPORUČENĚ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OSNOVA REKLAMACE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POTVRZENÍ PŘÍJMU ZÁSILKY </a:t>
            </a:r>
            <a:r>
              <a:rPr lang="cs-CZ" dirty="0" smtClean="0"/>
              <a:t>– Na základě naší objednávky č. 14/12 ze dne 2012-09-04 jste nám dodali 2012-09-11 s dodacím listem č. 451/12                  pracovní obuv King.</a:t>
            </a:r>
          </a:p>
          <a:p>
            <a:pPr marL="514350" indent="-514350">
              <a:buAutoNum type="arabicPeriod" startAt="2"/>
            </a:pPr>
            <a:r>
              <a:rPr lang="cs-CZ" dirty="0" smtClean="0">
                <a:solidFill>
                  <a:srgbClr val="0070C0"/>
                </a:solidFill>
              </a:rPr>
              <a:t>DŮVOD REKLAMACE </a:t>
            </a:r>
            <a:r>
              <a:rPr lang="cs-CZ" dirty="0" smtClean="0"/>
              <a:t>– detailní popis vad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Místo pracovní obuvi č. 11 jste dodali obuv č. 10</a:t>
            </a:r>
            <a:endParaRPr lang="cs-CZ" dirty="0"/>
          </a:p>
        </p:txBody>
      </p:sp>
      <p:pic>
        <p:nvPicPr>
          <p:cNvPr id="5122" name="Picture 2" descr="C:\Documents and Settings\jirousoval\Local Settings\Temporary Internet Files\Content.IE5\2VA3ZROJ\MC9004039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124744"/>
            <a:ext cx="1073150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389120"/>
          </a:xfrm>
        </p:spPr>
        <p:txBody>
          <a:bodyPr/>
          <a:lstStyle/>
          <a:p>
            <a:r>
              <a:rPr lang="cs-CZ" dirty="0" smtClean="0"/>
              <a:t>3.</a:t>
            </a:r>
            <a:r>
              <a:rPr lang="cs-CZ" dirty="0" smtClean="0">
                <a:solidFill>
                  <a:srgbClr val="0070C0"/>
                </a:solidFill>
              </a:rPr>
              <a:t> POŽADAVEK </a:t>
            </a:r>
            <a:r>
              <a:rPr lang="cs-CZ" dirty="0" smtClean="0"/>
              <a:t>-  výměn, sleva, náhrada škody,</a:t>
            </a:r>
          </a:p>
          <a:p>
            <a:r>
              <a:rPr lang="cs-CZ" dirty="0" smtClean="0"/>
              <a:t>                               přezkoumání faktury, zrušení</a:t>
            </a:r>
          </a:p>
          <a:p>
            <a:pPr>
              <a:buNone/>
            </a:pPr>
            <a:r>
              <a:rPr lang="cs-CZ" dirty="0" smtClean="0"/>
              <a:t>                                   smlouvy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Pracovní obuv nemohou naši zaměstnanci na </a:t>
            </a:r>
          </a:p>
          <a:p>
            <a:pPr>
              <a:buNone/>
            </a:pPr>
            <a:r>
              <a:rPr lang="cs-CZ" dirty="0" smtClean="0"/>
              <a:t>stavbě použít, a proto žádáme výměnu bot.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6148" name="Picture 4" descr="C:\Documents and Settings\jirousoval\Local Settings\Temporary Internet Files\Content.IE5\F1G7NLG1\MP9003852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748145"/>
            <a:ext cx="2984376" cy="1384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PŘÍLOHY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Důkazní prostředky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Zápis o vadách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Reklamační list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Fotografie poškozené zásilky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Vzorky vadného zboží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7170" name="Picture 2" descr="C:\Documents and Settings\jirousoval\Local Settings\Temporary Internet Files\Content.IE5\F1G7NLG1\MP9003852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5568" y="1124744"/>
            <a:ext cx="3888432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REKLAMACE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TÓN DOPISU</a:t>
            </a:r>
          </a:p>
          <a:p>
            <a:r>
              <a:rPr lang="cs-CZ" dirty="0" smtClean="0"/>
              <a:t>Věcný</a:t>
            </a:r>
          </a:p>
          <a:p>
            <a:r>
              <a:rPr lang="cs-CZ" dirty="0" smtClean="0"/>
              <a:t>Rozhodný</a:t>
            </a:r>
          </a:p>
          <a:p>
            <a:r>
              <a:rPr lang="cs-CZ" dirty="0" smtClean="0"/>
              <a:t>Není to omluva</a:t>
            </a:r>
          </a:p>
          <a:p>
            <a:r>
              <a:rPr lang="cs-CZ" dirty="0" smtClean="0"/>
              <a:t>Slušně – ne nezdvořile</a:t>
            </a:r>
          </a:p>
          <a:p>
            <a:r>
              <a:rPr lang="cs-CZ" dirty="0" smtClean="0"/>
              <a:t>Neužíváme – snad, asi, kdyby</a:t>
            </a:r>
            <a:endParaRPr lang="cs-CZ" dirty="0"/>
          </a:p>
        </p:txBody>
      </p:sp>
      <p:sp>
        <p:nvSpPr>
          <p:cNvPr id="8194" name="Letter"/>
          <p:cNvSpPr>
            <a:spLocks noEditPoints="1" noChangeArrowheads="1"/>
          </p:cNvSpPr>
          <p:nvPr/>
        </p:nvSpPr>
        <p:spPr bwMode="auto">
          <a:xfrm>
            <a:off x="5580112" y="1844824"/>
            <a:ext cx="2266950" cy="113347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5304 w 21600"/>
              <a:gd name="T17" fmla="*/ 9216 h 21600"/>
              <a:gd name="T18" fmla="*/ 17504 w 21600"/>
              <a:gd name="T19" fmla="*/ 1837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4" y="0"/>
                </a:moveTo>
                <a:lnTo>
                  <a:pt x="21600" y="0"/>
                </a:lnTo>
                <a:lnTo>
                  <a:pt x="21600" y="21628"/>
                </a:lnTo>
                <a:lnTo>
                  <a:pt x="14" y="21628"/>
                </a:lnTo>
                <a:lnTo>
                  <a:pt x="14" y="0"/>
                </a:lnTo>
                <a:close/>
              </a:path>
              <a:path w="21600" h="21600" extrusionOk="0">
                <a:moveTo>
                  <a:pt x="18476" y="2035"/>
                </a:moveTo>
                <a:lnTo>
                  <a:pt x="20539" y="2035"/>
                </a:lnTo>
                <a:lnTo>
                  <a:pt x="20539" y="6559"/>
                </a:lnTo>
                <a:lnTo>
                  <a:pt x="18476" y="6559"/>
                </a:lnTo>
                <a:lnTo>
                  <a:pt x="18476" y="2035"/>
                </a:lnTo>
                <a:close/>
              </a:path>
              <a:path w="21600" h="21600" extrusionOk="0">
                <a:moveTo>
                  <a:pt x="884" y="2092"/>
                </a:moveTo>
                <a:lnTo>
                  <a:pt x="7425" y="2092"/>
                </a:lnTo>
                <a:lnTo>
                  <a:pt x="7425" y="2770"/>
                </a:lnTo>
                <a:lnTo>
                  <a:pt x="884" y="2770"/>
                </a:lnTo>
                <a:lnTo>
                  <a:pt x="884" y="2092"/>
                </a:lnTo>
                <a:close/>
              </a:path>
              <a:path w="21600" h="21600" extrusionOk="0">
                <a:moveTo>
                  <a:pt x="884" y="3109"/>
                </a:moveTo>
                <a:lnTo>
                  <a:pt x="7425" y="3109"/>
                </a:lnTo>
                <a:lnTo>
                  <a:pt x="7425" y="3788"/>
                </a:lnTo>
                <a:lnTo>
                  <a:pt x="884" y="3788"/>
                </a:lnTo>
                <a:lnTo>
                  <a:pt x="884" y="3109"/>
                </a:lnTo>
                <a:close/>
              </a:path>
              <a:path w="21600" h="21600" extrusionOk="0">
                <a:moveTo>
                  <a:pt x="884" y="4127"/>
                </a:moveTo>
                <a:lnTo>
                  <a:pt x="7425" y="4127"/>
                </a:lnTo>
                <a:lnTo>
                  <a:pt x="7425" y="4806"/>
                </a:lnTo>
                <a:lnTo>
                  <a:pt x="884" y="4806"/>
                </a:lnTo>
                <a:lnTo>
                  <a:pt x="884" y="4127"/>
                </a:lnTo>
                <a:close/>
              </a:path>
              <a:path w="21600" h="21600" extrusionOk="0">
                <a:moveTo>
                  <a:pt x="5127" y="5145"/>
                </a:moveTo>
                <a:lnTo>
                  <a:pt x="7425" y="5145"/>
                </a:lnTo>
                <a:lnTo>
                  <a:pt x="7425" y="5824"/>
                </a:lnTo>
                <a:lnTo>
                  <a:pt x="5127" y="5824"/>
                </a:lnTo>
                <a:lnTo>
                  <a:pt x="5127" y="5145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KULDOVÁ, Olga a Emílie FLEISCHMANNOVÁ. </a:t>
            </a:r>
            <a:r>
              <a:rPr lang="cs-CZ" i="1" dirty="0"/>
              <a:t>Jak psát obchodní dopisy a jiné písemnosti: pro střední školy i pro širokou veřejnost</a:t>
            </a:r>
            <a:r>
              <a:rPr lang="cs-CZ" dirty="0"/>
              <a:t>. 6., </a:t>
            </a:r>
            <a:r>
              <a:rPr lang="cs-CZ" dirty="0" err="1"/>
              <a:t>upr</a:t>
            </a:r>
            <a:r>
              <a:rPr lang="cs-CZ" dirty="0"/>
              <a:t>. vyd. Praha: Fortuna, 2007, 199 s. ISBN 978-807-3730-093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298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Tok</vt:lpstr>
      <vt:lpstr>Microsoft Word Document</vt:lpstr>
      <vt:lpstr>Prezentace aplikace PowerPoint</vt:lpstr>
      <vt:lpstr> REKLAMACE</vt:lpstr>
      <vt:lpstr>REKLAMACE</vt:lpstr>
      <vt:lpstr>REKLAMACE</vt:lpstr>
      <vt:lpstr>REKLAMACE</vt:lpstr>
      <vt:lpstr>REKLAMACE</vt:lpstr>
      <vt:lpstr>REKLAMACE</vt:lpstr>
      <vt:lpstr>REKLAMACE</vt:lpstr>
      <vt:lpstr>REKLAMACE</vt:lpstr>
      <vt:lpstr>REKLAMACE</vt:lpstr>
      <vt:lpstr>REKLAMACE</vt:lpstr>
      <vt:lpstr>POUŽITÁ  LITERATURA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REKLAMACE</dc:title>
  <dc:creator>jirousoval</dc:creator>
  <cp:lastModifiedBy>Lída Jiroušová</cp:lastModifiedBy>
  <cp:revision>21</cp:revision>
  <dcterms:created xsi:type="dcterms:W3CDTF">2013-06-21T11:39:37Z</dcterms:created>
  <dcterms:modified xsi:type="dcterms:W3CDTF">2013-06-28T11:33:49Z</dcterms:modified>
</cp:coreProperties>
</file>