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6"/>
  </p:notesMasterIdLst>
  <p:sldIdLst>
    <p:sldId id="285" r:id="rId2"/>
    <p:sldId id="256" r:id="rId3"/>
    <p:sldId id="258" r:id="rId4"/>
    <p:sldId id="260" r:id="rId5"/>
    <p:sldId id="272" r:id="rId6"/>
    <p:sldId id="261" r:id="rId7"/>
    <p:sldId id="273" r:id="rId8"/>
    <p:sldId id="274" r:id="rId9"/>
    <p:sldId id="275" r:id="rId10"/>
    <p:sldId id="277" r:id="rId11"/>
    <p:sldId id="278" r:id="rId12"/>
    <p:sldId id="266" r:id="rId13"/>
    <p:sldId id="284" r:id="rId14"/>
    <p:sldId id="28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35" d="100"/>
          <a:sy n="135" d="100"/>
        </p:scale>
        <p:origin x="-924" y="8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C98AC3-7BD8-47D0-8CBB-322EB5442C2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4DD896-C596-4056-B386-20D060C07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164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4DD896-C596-4056-B386-20D060C07827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0FB3591-51EB-4D1D-9D18-EF5A8E48B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DC95F6D-C3B9-4209-BC6B-7FEBB9CB7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9668329"/>
              </p:ext>
            </p:extLst>
          </p:nvPr>
        </p:nvGraphicFramePr>
        <p:xfrm>
          <a:off x="2559050" y="447675"/>
          <a:ext cx="3978275" cy="5992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1230" imgH="8893399" progId="Word.Document.12">
                  <p:embed/>
                </p:oleObj>
              </mc:Choice>
              <mc:Fallback>
                <p:oleObj name="Dokument" r:id="rId3" imgW="590123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9050" y="447675"/>
                        <a:ext cx="3978275" cy="59928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32370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CENNÉ PAPÍRY KAPITÁLOVÉHO TRHU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OPAKOVÁNÍ MAJETKOVÝCH CENNÝCH PAPÍRŮ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ÚVĚROVÉ CENNÉ PAPÍRY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OBLIGACE/DLUHOPISY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naučíme?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nát pojmy: úvěrový CP, dluhopis, obligace</a:t>
            </a:r>
          </a:p>
          <a:p>
            <a:r>
              <a:rPr lang="cs-CZ" dirty="0" smtClean="0"/>
              <a:t>chápat podstatu a účel dluhopisů, motivaci emitentů i investorů</a:t>
            </a:r>
          </a:p>
          <a:p>
            <a:r>
              <a:rPr lang="cs-CZ" dirty="0" smtClean="0"/>
              <a:t>způsoby určení výnosu</a:t>
            </a:r>
          </a:p>
          <a:p>
            <a:r>
              <a:rPr lang="cs-CZ" dirty="0" smtClean="0"/>
              <a:t>rizika dluhopisů </a:t>
            </a:r>
          </a:p>
          <a:p>
            <a:r>
              <a:rPr lang="cs-CZ" dirty="0" smtClean="0"/>
              <a:t> náležitosti dluhopisů</a:t>
            </a:r>
          </a:p>
          <a:p>
            <a:r>
              <a:rPr lang="cs-CZ" dirty="0"/>
              <a:t>n</a:t>
            </a:r>
            <a:r>
              <a:rPr lang="cs-CZ" dirty="0" smtClean="0"/>
              <a:t>ejčastější zvláštní typy dluhopisů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39000" cy="1143000"/>
          </a:xfrm>
        </p:spPr>
        <p:txBody>
          <a:bodyPr/>
          <a:lstStyle/>
          <a:p>
            <a:r>
              <a:rPr lang="cs-CZ" dirty="0" smtClean="0"/>
              <a:t>Dělení cenných papírů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Majetkové CP </a:t>
            </a:r>
          </a:p>
          <a:p>
            <a:pPr>
              <a:buNone/>
            </a:pPr>
            <a:r>
              <a:rPr lang="cs-CZ" dirty="0" smtClean="0"/>
              <a:t>- představují podíl na majetku emitenta</a:t>
            </a:r>
          </a:p>
          <a:p>
            <a:pPr>
              <a:buNone/>
            </a:pPr>
            <a:r>
              <a:rPr lang="cs-CZ" dirty="0" smtClean="0"/>
              <a:t>- vlastník CP má podíl na řízení a podíl na zisku</a:t>
            </a:r>
          </a:p>
          <a:p>
            <a:pPr lvl="1"/>
            <a:r>
              <a:rPr lang="cs-CZ" dirty="0" smtClean="0"/>
              <a:t>Akcie</a:t>
            </a:r>
          </a:p>
          <a:p>
            <a:pPr lvl="1"/>
            <a:r>
              <a:rPr lang="cs-CZ" dirty="0" smtClean="0"/>
              <a:t>Podílové listy</a:t>
            </a:r>
            <a:endParaRPr lang="cs-CZ" dirty="0"/>
          </a:p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Úvěrové CP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70C0"/>
                </a:solidFill>
              </a:rPr>
              <a:t>představují dluh emitenta vůči jejich vlastníku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70C0"/>
                </a:solidFill>
              </a:rPr>
              <a:t>vlastník CP má právo na vrácení poskytnuté částky a zároveň dostává úroky (jinou formu výnosu)</a:t>
            </a:r>
          </a:p>
          <a:p>
            <a:pPr lvl="1">
              <a:buFontTx/>
              <a:buChar char="-"/>
            </a:pPr>
            <a:r>
              <a:rPr lang="cs-CZ" dirty="0"/>
              <a:t>j</a:t>
            </a:r>
            <a:r>
              <a:rPr lang="cs-CZ" dirty="0" smtClean="0"/>
              <a:t>ednotlivé typy </a:t>
            </a:r>
            <a:r>
              <a:rPr lang="cs-CZ" b="1" dirty="0" smtClean="0"/>
              <a:t>dluhopisů</a:t>
            </a:r>
          </a:p>
          <a:p>
            <a:pPr>
              <a:buFontTx/>
              <a:buChar char="-"/>
            </a:pPr>
            <a:r>
              <a:rPr lang="cs-CZ" b="1" dirty="0" smtClean="0"/>
              <a:t>- alternativní řešení při nedostatku peněžních prostředků</a:t>
            </a:r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Dluhopis = obligace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= úvěrový </a:t>
            </a:r>
            <a:r>
              <a:rPr lang="cs-CZ" b="1" dirty="0" smtClean="0"/>
              <a:t>CENNÝ PAPÍR  (z. o dluhopisech 190/2004 Sb.)</a:t>
            </a:r>
          </a:p>
          <a:p>
            <a:pPr>
              <a:buNone/>
            </a:pPr>
            <a:r>
              <a:rPr lang="cs-CZ" b="1" dirty="0" smtClean="0"/>
              <a:t>-představuje dlouhodobý dlužnický závazek emitenta vůči vlastníkovi dluhopisu</a:t>
            </a: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Emitent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– ten, kdo </a:t>
            </a:r>
            <a:r>
              <a:rPr lang="cs-CZ" u="sng" dirty="0" smtClean="0"/>
              <a:t>dluhopis vydává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Investor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– kupuje dluhopis -&gt; </a:t>
            </a:r>
            <a:r>
              <a:rPr lang="cs-CZ" u="sng" dirty="0" smtClean="0"/>
              <a:t>vlastník dluhopisu</a:t>
            </a:r>
          </a:p>
          <a:p>
            <a:r>
              <a:rPr lang="cs-CZ" b="1" dirty="0" smtClean="0"/>
              <a:t>– po uplynutí doby splatnosti je emitent povinen svůj dluh splatit + výnos</a:t>
            </a:r>
            <a:endParaRPr lang="cs-CZ" dirty="0" smtClean="0"/>
          </a:p>
          <a:p>
            <a:r>
              <a:rPr lang="cs-CZ" dirty="0" smtClean="0"/>
              <a:t>Výnos – zpravidla určen v % nominální hodnoty, uplatňuje se pomocí KUPONU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196752"/>
            <a:ext cx="8820472" cy="45284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ovací šipka 3"/>
          <p:cNvCxnSpPr/>
          <p:nvPr/>
        </p:nvCxnSpPr>
        <p:spPr>
          <a:xfrm>
            <a:off x="3059832" y="5373216"/>
            <a:ext cx="30243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4499992" y="6021288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347864" y="566124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VÝNOS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623731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SPLACENÍ DLUHU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Emitenti a investoři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00808"/>
            <a:ext cx="7239000" cy="4846320"/>
          </a:xfrm>
        </p:spPr>
        <p:txBody>
          <a:bodyPr/>
          <a:lstStyle/>
          <a:p>
            <a:r>
              <a:rPr lang="cs-CZ" b="1" dirty="0" smtClean="0"/>
              <a:t>Emitenti </a:t>
            </a:r>
          </a:p>
          <a:p>
            <a:pPr>
              <a:buNone/>
            </a:pPr>
            <a:r>
              <a:rPr lang="cs-CZ" dirty="0" smtClean="0"/>
              <a:t>- dříve jen právnické osoby</a:t>
            </a:r>
          </a:p>
          <a:p>
            <a:pPr>
              <a:buNone/>
            </a:pPr>
            <a:r>
              <a:rPr lang="cs-CZ" dirty="0" smtClean="0"/>
              <a:t> - od léta 2012 – mohou dluhopisy vydávat i fyzické osoby!</a:t>
            </a:r>
          </a:p>
          <a:p>
            <a:pPr>
              <a:buFontTx/>
              <a:buChar char="-"/>
            </a:pPr>
            <a:r>
              <a:rPr lang="cs-CZ" dirty="0" smtClean="0"/>
              <a:t>nejčastější: stát, obce, podniky, banky</a:t>
            </a:r>
          </a:p>
          <a:p>
            <a:r>
              <a:rPr lang="cs-CZ" b="1" dirty="0" smtClean="0"/>
              <a:t>Investoři</a:t>
            </a:r>
          </a:p>
          <a:p>
            <a:pPr>
              <a:buNone/>
            </a:pPr>
            <a:r>
              <a:rPr lang="cs-CZ" dirty="0" smtClean="0"/>
              <a:t>- nejčastější: banky, pojišťovny…, státy, domácnosti…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Výnos a rizika dluhopisů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Výnos </a:t>
            </a:r>
            <a:r>
              <a:rPr lang="cs-CZ" dirty="0" smtClean="0"/>
              <a:t>– bývá zpravidla určen:</a:t>
            </a:r>
          </a:p>
          <a:p>
            <a:pPr>
              <a:buNone/>
            </a:pPr>
            <a:r>
              <a:rPr lang="cs-CZ" sz="2800" dirty="0" smtClean="0"/>
              <a:t>a) pevnou úrokovou sazbou</a:t>
            </a:r>
          </a:p>
          <a:p>
            <a:pPr>
              <a:buNone/>
            </a:pPr>
            <a:r>
              <a:rPr lang="cs-CZ" sz="2800" dirty="0" smtClean="0"/>
              <a:t>b) rozdílem mezi jmenovitou hodnotou a emisním kurzem = </a:t>
            </a:r>
            <a:r>
              <a:rPr lang="cs-CZ" sz="2800" u="sng" dirty="0" smtClean="0"/>
              <a:t>diskont</a:t>
            </a:r>
          </a:p>
          <a:p>
            <a:pPr>
              <a:buNone/>
            </a:pPr>
            <a:r>
              <a:rPr lang="cs-CZ" sz="2800" dirty="0" smtClean="0"/>
              <a:t>c) pohyblivou úrokovou sazbou</a:t>
            </a:r>
          </a:p>
          <a:p>
            <a:r>
              <a:rPr lang="cs-CZ" b="1" dirty="0" smtClean="0"/>
              <a:t>Rizika</a:t>
            </a:r>
          </a:p>
          <a:p>
            <a:pPr lvl="1"/>
            <a:r>
              <a:rPr lang="cs-CZ" dirty="0" smtClean="0"/>
              <a:t>emitent nebude schopen řádně splácet</a:t>
            </a:r>
          </a:p>
          <a:p>
            <a:pPr lvl="1"/>
            <a:r>
              <a:rPr lang="cs-CZ" dirty="0" smtClean="0"/>
              <a:t>&gt; důraz na schopnost emitenta splácet (rating)</a:t>
            </a:r>
          </a:p>
          <a:p>
            <a:pPr lvl="1"/>
            <a:r>
              <a:rPr lang="cs-CZ" dirty="0" smtClean="0"/>
              <a:t>výkyvy úrokových měr</a:t>
            </a:r>
          </a:p>
          <a:p>
            <a:r>
              <a:rPr lang="cs-CZ" dirty="0" smtClean="0"/>
              <a:t>Myslíte si, že spolu výnos a riziko nějak souvisí?</a:t>
            </a:r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Náležitosti dluhopisů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dirty="0" smtClean="0"/>
              <a:t>a) údaje nutné k jednoznačné </a:t>
            </a:r>
            <a:r>
              <a:rPr lang="cs-CZ" sz="2000" b="1" dirty="0" smtClean="0"/>
              <a:t>identifikaci emitenta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b) </a:t>
            </a:r>
            <a:r>
              <a:rPr lang="cs-CZ" sz="2000" b="1" dirty="0" smtClean="0"/>
              <a:t>označení</a:t>
            </a:r>
            <a:r>
              <a:rPr lang="cs-CZ" sz="2000" dirty="0" smtClean="0"/>
              <a:t>, že jde o </a:t>
            </a:r>
            <a:r>
              <a:rPr lang="cs-CZ" sz="2000" b="1" dirty="0" smtClean="0"/>
              <a:t>dluhopis</a:t>
            </a:r>
            <a:r>
              <a:rPr lang="cs-CZ" sz="2000" dirty="0" smtClean="0"/>
              <a:t>, popřípadě označení zvláštního </a:t>
            </a:r>
            <a:endParaRPr lang="cs-CZ" sz="2000" dirty="0"/>
          </a:p>
          <a:p>
            <a:pPr>
              <a:buNone/>
            </a:pPr>
            <a:r>
              <a:rPr lang="cs-CZ" sz="2000" dirty="0" smtClean="0"/>
              <a:t>      druhu dluhopisu</a:t>
            </a:r>
          </a:p>
          <a:p>
            <a:pPr>
              <a:buNone/>
            </a:pPr>
            <a:r>
              <a:rPr lang="cs-CZ" sz="2000" dirty="0" smtClean="0"/>
              <a:t>c) identifikační označení podle mezinárodního systému číslování CP</a:t>
            </a:r>
          </a:p>
          <a:p>
            <a:pPr>
              <a:buNone/>
            </a:pPr>
            <a:r>
              <a:rPr lang="cs-CZ" sz="2000" dirty="0" smtClean="0"/>
              <a:t>d) </a:t>
            </a:r>
            <a:r>
              <a:rPr lang="cs-CZ" sz="2000" b="1" dirty="0" smtClean="0"/>
              <a:t>jmenovitou hodnotu </a:t>
            </a:r>
            <a:r>
              <a:rPr lang="cs-CZ" sz="2000" u="sng" dirty="0" smtClean="0"/>
              <a:t>jako dlužnou částku</a:t>
            </a:r>
            <a:endParaRPr lang="cs-CZ" sz="2000" dirty="0" smtClean="0"/>
          </a:p>
          <a:p>
            <a:pPr>
              <a:buNone/>
            </a:pPr>
            <a:r>
              <a:rPr lang="pt-BR" sz="2000" dirty="0" smtClean="0"/>
              <a:t>e) údaj o tom, kde se lze seznámit s emisními podmínkami</a:t>
            </a:r>
          </a:p>
          <a:p>
            <a:pPr>
              <a:buNone/>
            </a:pPr>
            <a:r>
              <a:rPr lang="cs-CZ" sz="2000" dirty="0" smtClean="0"/>
              <a:t>f) </a:t>
            </a:r>
            <a:r>
              <a:rPr lang="cs-CZ" sz="2000" b="1" dirty="0" smtClean="0"/>
              <a:t>výnos dluhopisu </a:t>
            </a:r>
            <a:r>
              <a:rPr lang="cs-CZ" sz="2000" dirty="0" smtClean="0"/>
              <a:t>nebo </a:t>
            </a:r>
            <a:r>
              <a:rPr lang="cs-CZ" sz="2000" u="sng" dirty="0" smtClean="0"/>
              <a:t>způsob stanovení jeho výše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g) </a:t>
            </a:r>
            <a:r>
              <a:rPr lang="cs-CZ" sz="2000" b="1" dirty="0" smtClean="0"/>
              <a:t>datum emise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h) </a:t>
            </a:r>
            <a:r>
              <a:rPr lang="cs-CZ" sz="2000" u="sng" dirty="0" smtClean="0"/>
              <a:t>způsob a místo splacení dlužné částky </a:t>
            </a:r>
            <a:r>
              <a:rPr lang="cs-CZ" sz="2000" dirty="0" smtClean="0"/>
              <a:t>a vyplacení výnosu dluhopisu</a:t>
            </a:r>
          </a:p>
          <a:p>
            <a:pPr>
              <a:buNone/>
            </a:pPr>
            <a:r>
              <a:rPr lang="cs-CZ" sz="2000" dirty="0" smtClean="0"/>
              <a:t>i) </a:t>
            </a:r>
            <a:r>
              <a:rPr lang="cs-CZ" sz="2000" u="sng" dirty="0" smtClean="0"/>
              <a:t>data </a:t>
            </a:r>
            <a:r>
              <a:rPr lang="cs-CZ" sz="2000" b="1" dirty="0" smtClean="0"/>
              <a:t>splatnosti dluhopisu </a:t>
            </a:r>
            <a:r>
              <a:rPr lang="cs-CZ" sz="2000" dirty="0" smtClean="0"/>
              <a:t>a </a:t>
            </a:r>
            <a:r>
              <a:rPr lang="cs-CZ" sz="2000" b="1" dirty="0" smtClean="0"/>
              <a:t>výnosu dluhopisu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j) číselné označení dluhopisu</a:t>
            </a:r>
          </a:p>
          <a:p>
            <a:pPr>
              <a:buNone/>
            </a:pPr>
            <a:r>
              <a:rPr lang="cs-CZ" sz="2000" dirty="0" smtClean="0"/>
              <a:t>k) údaje nutné k jednoznačné </a:t>
            </a:r>
            <a:r>
              <a:rPr lang="cs-CZ" sz="2000" u="sng" dirty="0" smtClean="0"/>
              <a:t>identifikaci jeho prvního vlastníka</a:t>
            </a: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dirty="0" smtClean="0"/>
              <a:t>l) </a:t>
            </a:r>
            <a:r>
              <a:rPr lang="cs-CZ" sz="2000" b="1" dirty="0" smtClean="0"/>
              <a:t>podpis emitenta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ovodnovy_dluhopis_(1997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0354" y="0"/>
            <a:ext cx="4863291" cy="6858000"/>
          </a:xfrm>
          <a:prstGeom prst="rect">
            <a:avLst/>
          </a:prstGeom>
        </p:spPr>
      </p:pic>
      <p:cxnSp>
        <p:nvCxnSpPr>
          <p:cNvPr id="5" name="Přímá spojovací šipka 4"/>
          <p:cNvCxnSpPr/>
          <p:nvPr/>
        </p:nvCxnSpPr>
        <p:spPr>
          <a:xfrm flipV="1">
            <a:off x="1259632" y="836712"/>
            <a:ext cx="151216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51520" y="105273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EMITENT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5868144" y="2132856"/>
            <a:ext cx="1224136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236296" y="184482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„DLUHOPIS“</a:t>
            </a:r>
            <a:endParaRPr lang="cs-CZ" dirty="0"/>
          </a:p>
        </p:txBody>
      </p:sp>
      <p:cxnSp>
        <p:nvCxnSpPr>
          <p:cNvPr id="13" name="Přímá spojovací šipka 12"/>
          <p:cNvCxnSpPr/>
          <p:nvPr/>
        </p:nvCxnSpPr>
        <p:spPr>
          <a:xfrm flipH="1" flipV="1">
            <a:off x="5580112" y="764704"/>
            <a:ext cx="151216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236296" y="76470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ISIN</a:t>
            </a:r>
            <a:endParaRPr lang="cs-CZ" dirty="0"/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1187624" y="4005064"/>
            <a:ext cx="237626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23528" y="342900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JMENOVITÁ HODNOTA</a:t>
            </a:r>
            <a:endParaRPr lang="cs-CZ" dirty="0"/>
          </a:p>
        </p:txBody>
      </p:sp>
      <p:cxnSp>
        <p:nvCxnSpPr>
          <p:cNvPr id="21" name="Přímá spojovací šipka 20"/>
          <p:cNvCxnSpPr/>
          <p:nvPr/>
        </p:nvCxnSpPr>
        <p:spPr>
          <a:xfrm flipH="1">
            <a:off x="6372200" y="4509120"/>
            <a:ext cx="100811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092280" y="3645024"/>
            <a:ext cx="1728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VÝNOS</a:t>
            </a:r>
          </a:p>
          <a:p>
            <a:pPr marL="342900" indent="-342900"/>
            <a:r>
              <a:rPr lang="cs-CZ" dirty="0" smtClean="0"/>
              <a:t>1. rok 12,5 %,</a:t>
            </a:r>
          </a:p>
          <a:p>
            <a:pPr marL="342900" indent="-342900"/>
            <a:r>
              <a:rPr lang="cs-CZ" dirty="0" smtClean="0"/>
              <a:t>pak pohyblivý</a:t>
            </a:r>
            <a:endParaRPr lang="cs-CZ" dirty="0"/>
          </a:p>
        </p:txBody>
      </p:sp>
      <p:cxnSp>
        <p:nvCxnSpPr>
          <p:cNvPr id="24" name="Přímá spojovací šipka 23"/>
          <p:cNvCxnSpPr/>
          <p:nvPr/>
        </p:nvCxnSpPr>
        <p:spPr>
          <a:xfrm flipV="1">
            <a:off x="539552" y="6093296"/>
            <a:ext cx="223224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79512" y="5589240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DATUM EMISE</a:t>
            </a:r>
          </a:p>
          <a:p>
            <a:r>
              <a:rPr lang="cs-CZ" dirty="0" smtClean="0"/>
              <a:t>1. 8. 1997</a:t>
            </a:r>
            <a:endParaRPr lang="cs-CZ" dirty="0"/>
          </a:p>
        </p:txBody>
      </p:sp>
      <p:cxnSp>
        <p:nvCxnSpPr>
          <p:cNvPr id="27" name="Přímá spojovací šipka 26"/>
          <p:cNvCxnSpPr/>
          <p:nvPr/>
        </p:nvCxnSpPr>
        <p:spPr>
          <a:xfrm>
            <a:off x="1835696" y="5229200"/>
            <a:ext cx="93610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51520" y="4653136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DATUM, MÍSTO A ZPŮSOB SPLACENÍ</a:t>
            </a:r>
            <a:endParaRPr lang="cs-CZ" dirty="0"/>
          </a:p>
        </p:txBody>
      </p:sp>
      <p:cxnSp>
        <p:nvCxnSpPr>
          <p:cNvPr id="32" name="Přímá spojovací šipka 31"/>
          <p:cNvCxnSpPr/>
          <p:nvPr/>
        </p:nvCxnSpPr>
        <p:spPr>
          <a:xfrm flipH="1" flipV="1">
            <a:off x="6084168" y="6093296"/>
            <a:ext cx="151216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524328" y="5661248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PODPIS EMITENTA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4" grpId="0"/>
      <p:bldP spid="17" grpId="0"/>
      <p:bldP spid="22" grpId="0"/>
      <p:bldP spid="25" grpId="0"/>
      <p:bldP spid="28" grpId="0"/>
      <p:bldP spid="3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ZVLÁŠTNÍ DRUHY DLUHOPISŮ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</a:t>
            </a:r>
          </a:p>
          <a:p>
            <a:pPr lvl="1"/>
            <a:r>
              <a:rPr lang="cs-CZ" dirty="0" smtClean="0"/>
              <a:t>na základě zvláštního zákona</a:t>
            </a:r>
          </a:p>
          <a:p>
            <a:r>
              <a:rPr lang="cs-CZ" dirty="0" smtClean="0"/>
              <a:t>KOMUNÁLNÍ DLUHOPISY</a:t>
            </a:r>
          </a:p>
          <a:p>
            <a:pPr lvl="1"/>
            <a:r>
              <a:rPr lang="cs-CZ" dirty="0" smtClean="0"/>
              <a:t>předchozí souhlas Ministerstva financí ČR</a:t>
            </a:r>
          </a:p>
          <a:p>
            <a:r>
              <a:rPr lang="cs-CZ" dirty="0" smtClean="0"/>
              <a:t>HYPOTEČNÍ ZÁSTAVNÍ LISTY</a:t>
            </a:r>
          </a:p>
          <a:p>
            <a:pPr lvl="1"/>
            <a:r>
              <a:rPr lang="cs-CZ" dirty="0" smtClean="0"/>
              <a:t>vydávají jen banky se zvláštním povolením</a:t>
            </a:r>
          </a:p>
          <a:p>
            <a:pPr lvl="1"/>
            <a:r>
              <a:rPr lang="cs-CZ" dirty="0" smtClean="0"/>
              <a:t>kryté pohledávkami z hypotečních úvěrů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908720"/>
            <a:ext cx="47525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b="1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836712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OPAKOVACÍ POROVNÁNÍ</a:t>
            </a:r>
            <a:endParaRPr lang="cs-CZ" sz="32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475656" y="2132858"/>
          <a:ext cx="6624735" cy="3865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8245"/>
                <a:gridCol w="2208245"/>
                <a:gridCol w="2208245"/>
              </a:tblGrid>
              <a:tr h="53529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Akcie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Dluhopisy</a:t>
                      </a:r>
                      <a:endParaRPr lang="cs-CZ" sz="2400" b="1" dirty="0"/>
                    </a:p>
                  </a:txBody>
                  <a:tcPr/>
                </a:tc>
              </a:tr>
              <a:tr h="53529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Představuje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podíl na ZK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dluh emitenta</a:t>
                      </a:r>
                      <a:endParaRPr lang="cs-CZ" sz="2400" b="1" dirty="0"/>
                    </a:p>
                  </a:txBody>
                  <a:tcPr/>
                </a:tc>
              </a:tr>
              <a:tr h="53529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Emitent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a.s.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PO</a:t>
                      </a:r>
                      <a:r>
                        <a:rPr lang="cs-CZ" sz="2400" b="1" baseline="0" dirty="0" smtClean="0"/>
                        <a:t> -&gt; </a:t>
                      </a:r>
                      <a:r>
                        <a:rPr lang="cs-CZ" sz="2400" b="1" dirty="0" smtClean="0"/>
                        <a:t>kdokoli</a:t>
                      </a:r>
                      <a:endParaRPr lang="cs-CZ" sz="2400" b="1" dirty="0"/>
                    </a:p>
                  </a:txBody>
                  <a:tcPr/>
                </a:tc>
              </a:tr>
              <a:tr h="92393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Vrácení vložených</a:t>
                      </a:r>
                      <a:r>
                        <a:rPr lang="cs-CZ" sz="2400" b="1" baseline="0" dirty="0" smtClean="0"/>
                        <a:t> prostředků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ANO</a:t>
                      </a:r>
                      <a:endParaRPr lang="cs-CZ" sz="2400" b="1" dirty="0"/>
                    </a:p>
                  </a:txBody>
                  <a:tcPr/>
                </a:tc>
              </a:tr>
              <a:tr h="53529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Výnos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větší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menší</a:t>
                      </a:r>
                      <a:endParaRPr lang="cs-CZ" sz="2400" b="1" dirty="0"/>
                    </a:p>
                  </a:txBody>
                  <a:tcPr/>
                </a:tc>
              </a:tr>
              <a:tr h="53529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Riziko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větší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menší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náležitosti </a:t>
            </a:r>
            <a:r>
              <a:rPr lang="cs-CZ" dirty="0" err="1" smtClean="0"/>
              <a:t>DLUHOPISu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7239000" cy="484632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/>
              <a:t>OPAKOVÁNÍ     -  NÁSLEDUJÍCÍ SNÍMEK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DOPLŇTE MÍSTO  ??????  SPRÁVNÉ POJMY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ovodnovy_dluhopis_(1997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0354" y="0"/>
            <a:ext cx="4863291" cy="6858000"/>
          </a:xfrm>
          <a:prstGeom prst="rect">
            <a:avLst/>
          </a:prstGeom>
        </p:spPr>
      </p:pic>
      <p:cxnSp>
        <p:nvCxnSpPr>
          <p:cNvPr id="5" name="Přímá spojovací šipka 4"/>
          <p:cNvCxnSpPr/>
          <p:nvPr/>
        </p:nvCxnSpPr>
        <p:spPr>
          <a:xfrm flipV="1">
            <a:off x="1259632" y="836712"/>
            <a:ext cx="151216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51520" y="105273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????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5868144" y="2132856"/>
            <a:ext cx="1224136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236296" y="184482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„??????“</a:t>
            </a:r>
            <a:endParaRPr lang="cs-CZ" dirty="0"/>
          </a:p>
        </p:txBody>
      </p:sp>
      <p:cxnSp>
        <p:nvCxnSpPr>
          <p:cNvPr id="13" name="Přímá spojovací šipka 12"/>
          <p:cNvCxnSpPr/>
          <p:nvPr/>
        </p:nvCxnSpPr>
        <p:spPr>
          <a:xfrm flipH="1" flipV="1">
            <a:off x="5580112" y="764704"/>
            <a:ext cx="151216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236296" y="76470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ISIN</a:t>
            </a:r>
            <a:endParaRPr lang="cs-CZ" dirty="0"/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1187624" y="4005064"/>
            <a:ext cx="237626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23528" y="342900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JMENOVITÁ </a:t>
            </a:r>
          </a:p>
          <a:p>
            <a:r>
              <a:rPr lang="cs-CZ" dirty="0" smtClean="0"/>
              <a:t>?????</a:t>
            </a:r>
            <a:endParaRPr lang="cs-CZ" dirty="0"/>
          </a:p>
        </p:txBody>
      </p:sp>
      <p:cxnSp>
        <p:nvCxnSpPr>
          <p:cNvPr id="21" name="Přímá spojovací šipka 20"/>
          <p:cNvCxnSpPr/>
          <p:nvPr/>
        </p:nvCxnSpPr>
        <p:spPr>
          <a:xfrm flipH="1">
            <a:off x="6372200" y="4509120"/>
            <a:ext cx="100811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092280" y="3645024"/>
            <a:ext cx="1728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????????</a:t>
            </a:r>
          </a:p>
          <a:p>
            <a:pPr marL="342900" indent="-342900"/>
            <a:r>
              <a:rPr lang="cs-CZ" dirty="0" smtClean="0"/>
              <a:t>1. rok 12,5 %,</a:t>
            </a:r>
          </a:p>
          <a:p>
            <a:pPr marL="342900" indent="-342900"/>
            <a:r>
              <a:rPr lang="cs-CZ" dirty="0" smtClean="0"/>
              <a:t>pak pohyblivý</a:t>
            </a:r>
            <a:endParaRPr lang="cs-CZ" dirty="0"/>
          </a:p>
        </p:txBody>
      </p:sp>
      <p:cxnSp>
        <p:nvCxnSpPr>
          <p:cNvPr id="24" name="Přímá spojovací šipka 23"/>
          <p:cNvCxnSpPr/>
          <p:nvPr/>
        </p:nvCxnSpPr>
        <p:spPr>
          <a:xfrm flipV="1">
            <a:off x="539552" y="6093296"/>
            <a:ext cx="223224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79512" y="5589240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DATUM ????</a:t>
            </a:r>
          </a:p>
          <a:p>
            <a:r>
              <a:rPr lang="cs-CZ" dirty="0" smtClean="0"/>
              <a:t>1. 8. 1997</a:t>
            </a:r>
            <a:endParaRPr lang="cs-CZ" dirty="0"/>
          </a:p>
        </p:txBody>
      </p:sp>
      <p:cxnSp>
        <p:nvCxnSpPr>
          <p:cNvPr id="27" name="Přímá spojovací šipka 26"/>
          <p:cNvCxnSpPr/>
          <p:nvPr/>
        </p:nvCxnSpPr>
        <p:spPr>
          <a:xfrm>
            <a:off x="1835696" y="5229200"/>
            <a:ext cx="93610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51520" y="4653136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DATUM, MÍSTO A ZPŮSOB ??????</a:t>
            </a:r>
            <a:endParaRPr lang="cs-CZ" dirty="0"/>
          </a:p>
        </p:txBody>
      </p:sp>
      <p:cxnSp>
        <p:nvCxnSpPr>
          <p:cNvPr id="32" name="Přímá spojovací šipka 31"/>
          <p:cNvCxnSpPr/>
          <p:nvPr/>
        </p:nvCxnSpPr>
        <p:spPr>
          <a:xfrm flipH="1" flipV="1">
            <a:off x="6084168" y="6093296"/>
            <a:ext cx="151216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524328" y="5661248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PODPIS  ????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4" grpId="0"/>
      <p:bldP spid="17" grpId="0"/>
      <p:bldP spid="22" grpId="0"/>
      <p:bldP spid="25" grpId="0"/>
      <p:bldP spid="28" grpId="0"/>
      <p:bldP spid="3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2057</TotalTime>
  <Words>524</Words>
  <Application>Microsoft Office PowerPoint</Application>
  <PresentationFormat>Předvádění na obrazovce (4:3)</PresentationFormat>
  <Paragraphs>131</Paragraphs>
  <Slides>14</Slides>
  <Notes>13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Bohatý</vt:lpstr>
      <vt:lpstr>Microsoft Word Document</vt:lpstr>
      <vt:lpstr>Prezentace aplikace PowerPoint</vt:lpstr>
      <vt:lpstr>CENNÉ PAPÍRY KAPITÁLOVÉHO TRHU</vt:lpstr>
      <vt:lpstr>Co se naučíme? </vt:lpstr>
      <vt:lpstr>Dělení cenných papírů</vt:lpstr>
      <vt:lpstr>Dluhopis = obligace</vt:lpstr>
      <vt:lpstr>Prezentace aplikace PowerPoint</vt:lpstr>
      <vt:lpstr>Emitenti a investoři</vt:lpstr>
      <vt:lpstr>Výnos a rizika dluhopisů</vt:lpstr>
      <vt:lpstr>Náležitosti dluhopisů</vt:lpstr>
      <vt:lpstr>Prezentace aplikace PowerPoint</vt:lpstr>
      <vt:lpstr>ZVLÁŠTNÍ DRUHY DLUHOPISŮ</vt:lpstr>
      <vt:lpstr>Prezentace aplikace PowerPoint</vt:lpstr>
      <vt:lpstr>    náležitosti DLUHOPISu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OBLIGACE</dc:title>
  <dc:creator>jirousovalida</dc:creator>
  <cp:lastModifiedBy>Lída Jiroušová</cp:lastModifiedBy>
  <cp:revision>118</cp:revision>
  <dcterms:created xsi:type="dcterms:W3CDTF">2012-11-04T21:21:14Z</dcterms:created>
  <dcterms:modified xsi:type="dcterms:W3CDTF">2013-06-28T12:34:33Z</dcterms:modified>
</cp:coreProperties>
</file>