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  <p:sldId id="268" r:id="rId16"/>
    <p:sldId id="269" r:id="rId17"/>
    <p:sldId id="274" r:id="rId18"/>
    <p:sldId id="271" r:id="rId19"/>
    <p:sldId id="27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F7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219" d="100"/>
          <a:sy n="219" d="100"/>
        </p:scale>
        <p:origin x="1374" y="26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1F6610-3D9E-4338-BA44-162748B6EBF0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ECC52031-2CEA-4C25-9C97-6C8374495B1B}">
      <dgm:prSet phldrT="[Text]"/>
      <dgm:spPr/>
      <dgm:t>
        <a:bodyPr/>
        <a:lstStyle/>
        <a:p>
          <a:r>
            <a:rPr lang="cs-CZ" dirty="0" smtClean="0"/>
            <a:t>Nemocenské pojištění</a:t>
          </a:r>
          <a:endParaRPr lang="cs-CZ" dirty="0"/>
        </a:p>
      </dgm:t>
    </dgm:pt>
    <dgm:pt modelId="{821F31EC-2C86-43DD-89CE-161A14701567}" type="parTrans" cxnId="{7EE38B34-1D47-421A-B2CA-02AF41A361BA}">
      <dgm:prSet/>
      <dgm:spPr/>
      <dgm:t>
        <a:bodyPr/>
        <a:lstStyle/>
        <a:p>
          <a:endParaRPr lang="cs-CZ"/>
        </a:p>
      </dgm:t>
    </dgm:pt>
    <dgm:pt modelId="{0277B229-AA47-41BE-919B-8462BEF8A290}" type="sibTrans" cxnId="{7EE38B34-1D47-421A-B2CA-02AF41A361BA}">
      <dgm:prSet/>
      <dgm:spPr/>
      <dgm:t>
        <a:bodyPr/>
        <a:lstStyle/>
        <a:p>
          <a:endParaRPr lang="cs-CZ"/>
        </a:p>
      </dgm:t>
    </dgm:pt>
    <dgm:pt modelId="{856C55C1-43CF-4267-B89A-B38098E75664}">
      <dgm:prSet phldrT="[Text]"/>
      <dgm:spPr/>
      <dgm:t>
        <a:bodyPr/>
        <a:lstStyle/>
        <a:p>
          <a:r>
            <a:rPr lang="cs-CZ" dirty="0" smtClean="0"/>
            <a:t>Důchodové pojištění</a:t>
          </a:r>
          <a:endParaRPr lang="cs-CZ" dirty="0"/>
        </a:p>
      </dgm:t>
    </dgm:pt>
    <dgm:pt modelId="{EA4558D3-D118-48A5-A9FF-3CA93515E40B}" type="parTrans" cxnId="{537283CD-5A7F-4762-B183-C1A9A56979C1}">
      <dgm:prSet/>
      <dgm:spPr/>
      <dgm:t>
        <a:bodyPr/>
        <a:lstStyle/>
        <a:p>
          <a:endParaRPr lang="cs-CZ"/>
        </a:p>
      </dgm:t>
    </dgm:pt>
    <dgm:pt modelId="{FD23873F-CC41-46FE-9AB3-E791AC16DC34}" type="sibTrans" cxnId="{537283CD-5A7F-4762-B183-C1A9A56979C1}">
      <dgm:prSet/>
      <dgm:spPr/>
      <dgm:t>
        <a:bodyPr/>
        <a:lstStyle/>
        <a:p>
          <a:endParaRPr lang="cs-CZ"/>
        </a:p>
      </dgm:t>
    </dgm:pt>
    <dgm:pt modelId="{6CD4549F-F515-4D8C-A0C5-373BEEEDED27}">
      <dgm:prSet phldrT="[Text]"/>
      <dgm:spPr/>
      <dgm:t>
        <a:bodyPr/>
        <a:lstStyle/>
        <a:p>
          <a:r>
            <a:rPr lang="cs-CZ" dirty="0" smtClean="0"/>
            <a:t>Příspěvek na státní politiku zaměstnanosti</a:t>
          </a:r>
          <a:endParaRPr lang="cs-CZ" dirty="0"/>
        </a:p>
      </dgm:t>
    </dgm:pt>
    <dgm:pt modelId="{605FFF98-C288-459F-8B3E-709BD1D4B3AF}" type="parTrans" cxnId="{01559A8A-2F47-4169-BCFD-5C7267238DBF}">
      <dgm:prSet/>
      <dgm:spPr/>
      <dgm:t>
        <a:bodyPr/>
        <a:lstStyle/>
        <a:p>
          <a:endParaRPr lang="cs-CZ"/>
        </a:p>
      </dgm:t>
    </dgm:pt>
    <dgm:pt modelId="{3BD5C4E1-B405-4492-9EB6-AEFA583552FF}" type="sibTrans" cxnId="{01559A8A-2F47-4169-BCFD-5C7267238DBF}">
      <dgm:prSet/>
      <dgm:spPr/>
      <dgm:t>
        <a:bodyPr/>
        <a:lstStyle/>
        <a:p>
          <a:endParaRPr lang="cs-CZ"/>
        </a:p>
      </dgm:t>
    </dgm:pt>
    <dgm:pt modelId="{1D872807-80F3-4222-B648-A62781F8B7E2}" type="pres">
      <dgm:prSet presAssocID="{091F6610-3D9E-4338-BA44-162748B6EBF0}" presName="compositeShape" presStyleCnt="0">
        <dgm:presLayoutVars>
          <dgm:dir/>
          <dgm:resizeHandles/>
        </dgm:presLayoutVars>
      </dgm:prSet>
      <dgm:spPr/>
    </dgm:pt>
    <dgm:pt modelId="{4DD3751F-F298-44EF-935D-86C6E70274B5}" type="pres">
      <dgm:prSet presAssocID="{091F6610-3D9E-4338-BA44-162748B6EBF0}" presName="pyramid" presStyleLbl="node1" presStyleIdx="0" presStyleCnt="1" custScaleY="100000" custLinFactNeighborX="-17500" custLinFactNeighborY="-33665"/>
      <dgm:spPr/>
    </dgm:pt>
    <dgm:pt modelId="{EB324403-E655-47BA-9DCC-13CFCF6DDFC8}" type="pres">
      <dgm:prSet presAssocID="{091F6610-3D9E-4338-BA44-162748B6EBF0}" presName="theList" presStyleCnt="0"/>
      <dgm:spPr/>
    </dgm:pt>
    <dgm:pt modelId="{9C83AF36-5FBA-494D-B8B5-33320874DAF9}" type="pres">
      <dgm:prSet presAssocID="{ECC52031-2CEA-4C25-9C97-6C8374495B1B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04217C-DA7E-40C1-9757-0C81FA4A82AA}" type="pres">
      <dgm:prSet presAssocID="{ECC52031-2CEA-4C25-9C97-6C8374495B1B}" presName="aSpace" presStyleCnt="0"/>
      <dgm:spPr/>
    </dgm:pt>
    <dgm:pt modelId="{813B50E5-7405-48CC-94EA-38F327907F96}" type="pres">
      <dgm:prSet presAssocID="{856C55C1-43CF-4267-B89A-B38098E75664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88468B-D79E-485C-A104-CEC8F4F388B2}" type="pres">
      <dgm:prSet presAssocID="{856C55C1-43CF-4267-B89A-B38098E75664}" presName="aSpace" presStyleCnt="0"/>
      <dgm:spPr/>
    </dgm:pt>
    <dgm:pt modelId="{3111B9D3-BB03-41B4-B4FB-CF3D194BFD1A}" type="pres">
      <dgm:prSet presAssocID="{6CD4549F-F515-4D8C-A0C5-373BEEEDED27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FA14C0-BC7D-4199-9E31-CD2930DBC37C}" type="pres">
      <dgm:prSet presAssocID="{6CD4549F-F515-4D8C-A0C5-373BEEEDED27}" presName="aSpace" presStyleCnt="0"/>
      <dgm:spPr/>
    </dgm:pt>
  </dgm:ptLst>
  <dgm:cxnLst>
    <dgm:cxn modelId="{537283CD-5A7F-4762-B183-C1A9A56979C1}" srcId="{091F6610-3D9E-4338-BA44-162748B6EBF0}" destId="{856C55C1-43CF-4267-B89A-B38098E75664}" srcOrd="1" destOrd="0" parTransId="{EA4558D3-D118-48A5-A9FF-3CA93515E40B}" sibTransId="{FD23873F-CC41-46FE-9AB3-E791AC16DC34}"/>
    <dgm:cxn modelId="{01559A8A-2F47-4169-BCFD-5C7267238DBF}" srcId="{091F6610-3D9E-4338-BA44-162748B6EBF0}" destId="{6CD4549F-F515-4D8C-A0C5-373BEEEDED27}" srcOrd="2" destOrd="0" parTransId="{605FFF98-C288-459F-8B3E-709BD1D4B3AF}" sibTransId="{3BD5C4E1-B405-4492-9EB6-AEFA583552FF}"/>
    <dgm:cxn modelId="{5C4FBC76-0E64-4512-8EBC-96A34E8A3B68}" type="presOf" srcId="{856C55C1-43CF-4267-B89A-B38098E75664}" destId="{813B50E5-7405-48CC-94EA-38F327907F96}" srcOrd="0" destOrd="0" presId="urn:microsoft.com/office/officeart/2005/8/layout/pyramid2"/>
    <dgm:cxn modelId="{23427D6C-39E5-4DF5-82DC-B7555CF350F6}" type="presOf" srcId="{ECC52031-2CEA-4C25-9C97-6C8374495B1B}" destId="{9C83AF36-5FBA-494D-B8B5-33320874DAF9}" srcOrd="0" destOrd="0" presId="urn:microsoft.com/office/officeart/2005/8/layout/pyramid2"/>
    <dgm:cxn modelId="{7EE38B34-1D47-421A-B2CA-02AF41A361BA}" srcId="{091F6610-3D9E-4338-BA44-162748B6EBF0}" destId="{ECC52031-2CEA-4C25-9C97-6C8374495B1B}" srcOrd="0" destOrd="0" parTransId="{821F31EC-2C86-43DD-89CE-161A14701567}" sibTransId="{0277B229-AA47-41BE-919B-8462BEF8A290}"/>
    <dgm:cxn modelId="{135984DF-A319-456A-B9C1-B8D946845FE7}" type="presOf" srcId="{091F6610-3D9E-4338-BA44-162748B6EBF0}" destId="{1D872807-80F3-4222-B648-A62781F8B7E2}" srcOrd="0" destOrd="0" presId="urn:microsoft.com/office/officeart/2005/8/layout/pyramid2"/>
    <dgm:cxn modelId="{D2FFBB10-856E-4598-8C84-AE14C9618CEF}" type="presOf" srcId="{6CD4549F-F515-4D8C-A0C5-373BEEEDED27}" destId="{3111B9D3-BB03-41B4-B4FB-CF3D194BFD1A}" srcOrd="0" destOrd="0" presId="urn:microsoft.com/office/officeart/2005/8/layout/pyramid2"/>
    <dgm:cxn modelId="{FC642900-10B4-492B-8BEC-903A340A3FB2}" type="presParOf" srcId="{1D872807-80F3-4222-B648-A62781F8B7E2}" destId="{4DD3751F-F298-44EF-935D-86C6E70274B5}" srcOrd="0" destOrd="0" presId="urn:microsoft.com/office/officeart/2005/8/layout/pyramid2"/>
    <dgm:cxn modelId="{7CC18C3A-6B94-479D-9376-08FD9894F5EA}" type="presParOf" srcId="{1D872807-80F3-4222-B648-A62781F8B7E2}" destId="{EB324403-E655-47BA-9DCC-13CFCF6DDFC8}" srcOrd="1" destOrd="0" presId="urn:microsoft.com/office/officeart/2005/8/layout/pyramid2"/>
    <dgm:cxn modelId="{2A8201F6-84BE-43A0-AA65-B6E9D2B9FD2E}" type="presParOf" srcId="{EB324403-E655-47BA-9DCC-13CFCF6DDFC8}" destId="{9C83AF36-5FBA-494D-B8B5-33320874DAF9}" srcOrd="0" destOrd="0" presId="urn:microsoft.com/office/officeart/2005/8/layout/pyramid2"/>
    <dgm:cxn modelId="{706E3480-11F2-4869-8F13-73693E324397}" type="presParOf" srcId="{EB324403-E655-47BA-9DCC-13CFCF6DDFC8}" destId="{0204217C-DA7E-40C1-9757-0C81FA4A82AA}" srcOrd="1" destOrd="0" presId="urn:microsoft.com/office/officeart/2005/8/layout/pyramid2"/>
    <dgm:cxn modelId="{940611A4-73AE-41A1-884F-41A7E7759B96}" type="presParOf" srcId="{EB324403-E655-47BA-9DCC-13CFCF6DDFC8}" destId="{813B50E5-7405-48CC-94EA-38F327907F96}" srcOrd="2" destOrd="0" presId="urn:microsoft.com/office/officeart/2005/8/layout/pyramid2"/>
    <dgm:cxn modelId="{D550C3BC-A3C0-49EE-B328-EEDC4EE0C02D}" type="presParOf" srcId="{EB324403-E655-47BA-9DCC-13CFCF6DDFC8}" destId="{6088468B-D79E-485C-A104-CEC8F4F388B2}" srcOrd="3" destOrd="0" presId="urn:microsoft.com/office/officeart/2005/8/layout/pyramid2"/>
    <dgm:cxn modelId="{424ECCCC-426A-4014-A27E-E538C845495F}" type="presParOf" srcId="{EB324403-E655-47BA-9DCC-13CFCF6DDFC8}" destId="{3111B9D3-BB03-41B4-B4FB-CF3D194BFD1A}" srcOrd="4" destOrd="0" presId="urn:microsoft.com/office/officeart/2005/8/layout/pyramid2"/>
    <dgm:cxn modelId="{8D6792E0-6870-43DD-9994-F4CE1B96127D}" type="presParOf" srcId="{EB324403-E655-47BA-9DCC-13CFCF6DDFC8}" destId="{92FA14C0-BC7D-4199-9E31-CD2930DBC37C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D3751F-F298-44EF-935D-86C6E70274B5}">
      <dsp:nvSpPr>
        <dsp:cNvPr id="0" name=""/>
        <dsp:cNvSpPr/>
      </dsp:nvSpPr>
      <dsp:spPr>
        <a:xfrm>
          <a:off x="0" y="0"/>
          <a:ext cx="4064000" cy="4064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3AF36-5FBA-494D-B8B5-33320874DAF9}">
      <dsp:nvSpPr>
        <dsp:cNvPr id="0" name=""/>
        <dsp:cNvSpPr/>
      </dsp:nvSpPr>
      <dsp:spPr>
        <a:xfrm>
          <a:off x="2743199" y="408582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Nemocenské pojištění</a:t>
          </a:r>
          <a:endParaRPr lang="cs-CZ" sz="1700" kern="1200" dirty="0"/>
        </a:p>
      </dsp:txBody>
      <dsp:txXfrm>
        <a:off x="2790161" y="455544"/>
        <a:ext cx="2547676" cy="868101"/>
      </dsp:txXfrm>
    </dsp:sp>
    <dsp:sp modelId="{813B50E5-7405-48CC-94EA-38F327907F96}">
      <dsp:nvSpPr>
        <dsp:cNvPr id="0" name=""/>
        <dsp:cNvSpPr/>
      </dsp:nvSpPr>
      <dsp:spPr>
        <a:xfrm>
          <a:off x="2743199" y="1490860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Důchodové pojištění</a:t>
          </a:r>
          <a:endParaRPr lang="cs-CZ" sz="1700" kern="1200" dirty="0"/>
        </a:p>
      </dsp:txBody>
      <dsp:txXfrm>
        <a:off x="2790161" y="1537822"/>
        <a:ext cx="2547676" cy="868101"/>
      </dsp:txXfrm>
    </dsp:sp>
    <dsp:sp modelId="{3111B9D3-BB03-41B4-B4FB-CF3D194BFD1A}">
      <dsp:nvSpPr>
        <dsp:cNvPr id="0" name=""/>
        <dsp:cNvSpPr/>
      </dsp:nvSpPr>
      <dsp:spPr>
        <a:xfrm>
          <a:off x="2743199" y="2573139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Příspěvek na státní politiku zaměstnanosti</a:t>
          </a:r>
          <a:endParaRPr lang="cs-CZ" sz="1700" kern="1200" dirty="0"/>
        </a:p>
      </dsp:txBody>
      <dsp:txXfrm>
        <a:off x="2790161" y="2620101"/>
        <a:ext cx="2547676" cy="868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A1F7D9-720A-47E6-8008-46DDA36B6F1A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22B7A2-5BB5-47E1-A2CF-AEC75C24C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322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22B7A2-5BB5-47E1-A2CF-AEC75C24C35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16F3FC6-A11A-4E7B-9582-828556621D5D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AA63A0F-2078-4E7A-B098-764BD1C089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akpodnikat.cz/sleva-na-dani-poplatnika.php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odnikat.cz/sleva-na-dani-dite.php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odnikat.cz/sleva-na-dani-studenta.php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aktualne.centrum.cz/finance/kalkulacky/mzda.p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88452580"/>
              </p:ext>
            </p:extLst>
          </p:nvPr>
        </p:nvGraphicFramePr>
        <p:xfrm>
          <a:off x="2773363" y="744538"/>
          <a:ext cx="3452812" cy="516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839397" progId="Word.Document.12">
                  <p:embed/>
                </p:oleObj>
              </mc:Choice>
              <mc:Fallback>
                <p:oleObj name="Dokument" r:id="rId3" imgW="5901230" imgH="8839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73363" y="744538"/>
                        <a:ext cx="3452812" cy="5168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20471733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VÝPOČET ČISTÉ MZDY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2013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HRUBÁ MZDA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Vypočítáme</a:t>
            </a:r>
            <a:r>
              <a:rPr lang="cs-CZ" dirty="0" smtClean="0"/>
              <a:t> ji podle druhu mzdy </a:t>
            </a:r>
          </a:p>
          <a:p>
            <a:r>
              <a:rPr lang="cs-CZ" dirty="0" smtClean="0"/>
              <a:t>Časová – počet odpracovaných hodin x hodinový tarif</a:t>
            </a:r>
          </a:p>
          <a:p>
            <a:r>
              <a:rPr lang="cs-CZ" dirty="0" smtClean="0"/>
              <a:t>Úkolová – počet kvalitních výrobků x sazba za kus</a:t>
            </a:r>
          </a:p>
          <a:p>
            <a:r>
              <a:rPr lang="cs-CZ" dirty="0" smtClean="0"/>
              <a:t>Podílová – podíl na tržbě – např. 10 %</a:t>
            </a:r>
          </a:p>
          <a:p>
            <a:r>
              <a:rPr lang="cs-CZ" dirty="0" smtClean="0"/>
              <a:t>Smíšená – kombinace časové a podílové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jirousoval\Local Settings\Temporary Internet Files\Content.IE5\0CC8B9KD\MP9004236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9353"/>
            <a:ext cx="9144000" cy="577929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SUPERHRUBÁ  MZDA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b="1" dirty="0" smtClean="0">
                <a:solidFill>
                  <a:srgbClr val="FF0000"/>
                </a:solidFill>
              </a:rPr>
              <a:t>Od roku 2008  - u zaměstnance se příjmy ze závislé činnosti /hrubá mzda/ zvýší o částku odpovídající pojistnému, které má povinnost platit z příjmu zaměstnance zaměstnavatel. </a:t>
            </a:r>
          </a:p>
          <a:p>
            <a:r>
              <a:rPr lang="cs-CZ" b="1" dirty="0" smtClean="0">
                <a:solidFill>
                  <a:srgbClr val="E3F729"/>
                </a:solidFill>
              </a:rPr>
              <a:t>Příklad: hrubá mzda – 15 000 Kč</a:t>
            </a:r>
          </a:p>
          <a:p>
            <a:pPr>
              <a:buNone/>
            </a:pPr>
            <a:r>
              <a:rPr lang="cs-CZ" b="1" dirty="0" smtClean="0">
                <a:solidFill>
                  <a:srgbClr val="E3F729"/>
                </a:solidFill>
              </a:rPr>
              <a:t>    34 %   pojistné </a:t>
            </a:r>
            <a:r>
              <a:rPr lang="cs-CZ" b="1" dirty="0" err="1" smtClean="0">
                <a:solidFill>
                  <a:srgbClr val="E3F729"/>
                </a:solidFill>
              </a:rPr>
              <a:t>zam</a:t>
            </a:r>
            <a:r>
              <a:rPr lang="cs-CZ" b="1" dirty="0" smtClean="0">
                <a:solidFill>
                  <a:srgbClr val="E3F729"/>
                </a:solidFill>
              </a:rPr>
              <a:t>.    5 100 Kč </a:t>
            </a:r>
          </a:p>
          <a:p>
            <a:pPr>
              <a:buNone/>
            </a:pPr>
            <a:r>
              <a:rPr lang="cs-CZ" b="1" dirty="0" smtClean="0">
                <a:solidFill>
                  <a:srgbClr val="E3F729"/>
                </a:solidFill>
              </a:rPr>
              <a:t>     /9 % ZP,25 % SP/</a:t>
            </a:r>
          </a:p>
          <a:p>
            <a:pPr>
              <a:buNone/>
            </a:pPr>
            <a:r>
              <a:rPr lang="cs-CZ" b="1" dirty="0" smtClean="0">
                <a:solidFill>
                  <a:srgbClr val="E3F729"/>
                </a:solidFill>
              </a:rPr>
              <a:t>SUPERHRUBÁ MZDA        20 100 Kč</a:t>
            </a:r>
            <a:endParaRPr lang="cs-CZ" b="1" dirty="0">
              <a:solidFill>
                <a:srgbClr val="E3F729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403648" y="62068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ZAMĚSTNANEC      -     6,5 %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ZAMĚSTNAVATEL   -     25 %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jirousoval\Local Settings\Temporary Internet Files\Content.IE5\K6AD0DJD\MP9003905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0" y="1600200"/>
            <a:ext cx="3657600" cy="3657600"/>
          </a:xfrm>
          <a:prstGeom prst="rect">
            <a:avLst/>
          </a:prstGeom>
          <a:noFill/>
        </p:spPr>
      </p:pic>
      <p:pic>
        <p:nvPicPr>
          <p:cNvPr id="2052" name="Picture 4" descr="C:\Documents and Settings\jirousoval\Local Settings\Temporary Internet Files\Content.IE5\K6AD0DJD\MP9003905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3200" y="1600200"/>
            <a:ext cx="3657600" cy="36576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ZDRAVOTNÍ 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%</a:t>
            </a:r>
          </a:p>
          <a:p>
            <a:endParaRPr lang="cs-CZ" b="1" dirty="0"/>
          </a:p>
          <a:p>
            <a:r>
              <a:rPr lang="cs-CZ" b="1" dirty="0" smtClean="0"/>
              <a:t>ZAMĚSTNAVATEL HRADÍ 9 %                </a:t>
            </a:r>
          </a:p>
          <a:p>
            <a:r>
              <a:rPr lang="cs-CZ" sz="3600" b="1" dirty="0" smtClean="0"/>
              <a:t>ZAMĚSTNANEC</a:t>
            </a:r>
            <a:r>
              <a:rPr lang="cs-CZ" b="1" dirty="0" smtClean="0"/>
              <a:t> 4,5 %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NA ÚHRADU STANDARDNÍ LÉKAŘSKÉ PÉČE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custDataLst>
      <p:tags r:id="rId1"/>
    </p:custDataLst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ČISTÉ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MINIMÁLNÍ MZDA – 8 000 Kč</a:t>
            </a:r>
          </a:p>
          <a:p>
            <a:r>
              <a:rPr lang="cs-CZ" dirty="0" smtClean="0"/>
              <a:t>HRUBÁ MZDA          8 000 Kč</a:t>
            </a:r>
          </a:p>
          <a:p>
            <a:r>
              <a:rPr lang="cs-CZ" dirty="0" smtClean="0"/>
              <a:t>Pojistné  </a:t>
            </a:r>
            <a:r>
              <a:rPr lang="cs-CZ" dirty="0" err="1" smtClean="0"/>
              <a:t>zaměstna</a:t>
            </a:r>
            <a:r>
              <a:rPr lang="cs-CZ" dirty="0" smtClean="0"/>
              <a:t>-</a:t>
            </a:r>
          </a:p>
          <a:p>
            <a:r>
              <a:rPr lang="cs-CZ" dirty="0" err="1" smtClean="0"/>
              <a:t>vatele</a:t>
            </a:r>
            <a:r>
              <a:rPr lang="cs-CZ" dirty="0" smtClean="0"/>
              <a:t>  34 %           2 700 Kč</a:t>
            </a:r>
          </a:p>
          <a:p>
            <a:r>
              <a:rPr lang="cs-CZ" dirty="0" err="1" smtClean="0"/>
              <a:t>Superhrubá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mzda – součet       10 720 Kč zaokrouhluje se na stovky nahoru </a:t>
            </a:r>
          </a:p>
          <a:p>
            <a:r>
              <a:rPr lang="cs-CZ" dirty="0" smtClean="0"/>
              <a:t>     </a:t>
            </a:r>
            <a:r>
              <a:rPr lang="cs-CZ" b="1" dirty="0" smtClean="0"/>
              <a:t>10 800 Kč</a:t>
            </a:r>
            <a:endParaRPr lang="cs-CZ" b="1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SUPERHRUBÁ MZDA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ZÁKLADEM PRO VÝPOČET DANĚ Z PŘÍJMU ZAMĚSTNANCE – SAZBA 15 %</a:t>
            </a:r>
          </a:p>
          <a:p>
            <a:r>
              <a:rPr lang="cs-CZ" dirty="0" smtClean="0"/>
              <a:t>Vyměřovacím základem je</a:t>
            </a:r>
          </a:p>
          <a:p>
            <a:pPr>
              <a:buNone/>
            </a:pPr>
            <a:r>
              <a:rPr lang="cs-CZ" dirty="0" smtClean="0"/>
              <a:t>  zaokrouhlená </a:t>
            </a:r>
            <a:r>
              <a:rPr lang="cs-CZ" dirty="0" err="1" smtClean="0"/>
              <a:t>superhr</a:t>
            </a:r>
            <a:r>
              <a:rPr lang="cs-CZ" dirty="0" smtClean="0"/>
              <a:t>. mzda     10 800 Kč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15 % z 10 800  </a:t>
            </a:r>
            <a:r>
              <a:rPr lang="cs-CZ" dirty="0" smtClean="0">
                <a:solidFill>
                  <a:srgbClr val="FF0000"/>
                </a:solidFill>
              </a:rPr>
              <a:t>záloha na daň</a:t>
            </a:r>
          </a:p>
          <a:p>
            <a:pPr>
              <a:buNone/>
            </a:pPr>
            <a:r>
              <a:rPr lang="cs-CZ" dirty="0" smtClean="0"/>
              <a:t>  z příjmu poplatníka                       </a:t>
            </a:r>
          </a:p>
          <a:p>
            <a:pPr>
              <a:buNone/>
            </a:pPr>
            <a:r>
              <a:rPr lang="cs-CZ" dirty="0" smtClean="0"/>
              <a:t>  činí   </a:t>
            </a:r>
            <a:r>
              <a:rPr lang="cs-CZ" b="1" dirty="0" smtClean="0"/>
              <a:t>1 620 Kč                             </a:t>
            </a:r>
            <a:endParaRPr lang="cs-CZ" b="1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ČISTÉ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SLEVA NA DANI NA POPLATNÍKA /§ 35/ v roce 2012 </a:t>
            </a:r>
            <a:r>
              <a:rPr lang="cs-CZ" b="1" dirty="0" smtClean="0"/>
              <a:t>2 070 Kč/ měsíčně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Ročně ???</a:t>
            </a:r>
            <a:endParaRPr lang="cs-CZ" b="1" dirty="0"/>
          </a:p>
        </p:txBody>
      </p:sp>
      <p:sp>
        <p:nvSpPr>
          <p:cNvPr id="4" name="Výbuch 1 3">
            <a:hlinkClick r:id="rId2"/>
          </p:cNvPr>
          <p:cNvSpPr/>
          <p:nvPr/>
        </p:nvSpPr>
        <p:spPr>
          <a:xfrm>
            <a:off x="3635896" y="3140968"/>
            <a:ext cx="2376264" cy="221054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irousoval\Local Settings\Temporary Internet Files\Content.IE5\0CC8B9KD\MP9004331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40768"/>
            <a:ext cx="6400800" cy="42672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ČISTÉ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SLEVA NA DÍTĚ</a:t>
            </a:r>
            <a:endParaRPr lang="cs-CZ" dirty="0"/>
          </a:p>
        </p:txBody>
      </p:sp>
      <p:sp>
        <p:nvSpPr>
          <p:cNvPr id="4" name="Šrafovaná šipka doprava 3">
            <a:hlinkClick r:id="rId3"/>
          </p:cNvPr>
          <p:cNvSpPr/>
          <p:nvPr/>
        </p:nvSpPr>
        <p:spPr>
          <a:xfrm>
            <a:off x="4427984" y="1844824"/>
            <a:ext cx="978408" cy="48463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jirousoval\Local Settings\Temporary Internet Files\Content.IE5\K6AD0DJD\MP900439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052736"/>
            <a:ext cx="6400800" cy="42489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ČISTÉ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SLEVA STUDENTA</a:t>
            </a:r>
            <a:endParaRPr lang="cs-CZ" dirty="0"/>
          </a:p>
          <a:p>
            <a:endParaRPr lang="cs-CZ" dirty="0"/>
          </a:p>
        </p:txBody>
      </p:sp>
      <p:sp>
        <p:nvSpPr>
          <p:cNvPr id="5" name="Šipka dolů 4">
            <a:hlinkClick r:id="rId3"/>
          </p:cNvPr>
          <p:cNvSpPr/>
          <p:nvPr/>
        </p:nvSpPr>
        <p:spPr>
          <a:xfrm>
            <a:off x="827584" y="292494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ČISTÉ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ZÁLOHA NA DAŇ PO SLEVÁCH</a:t>
            </a:r>
          </a:p>
          <a:p>
            <a:r>
              <a:rPr lang="cs-CZ" dirty="0" smtClean="0"/>
              <a:t>Zaměstnanec je svobodný, bezdětný, uplatňuje jen slevu na poplatníka 2 070 Kč</a:t>
            </a:r>
          </a:p>
          <a:p>
            <a:r>
              <a:rPr lang="cs-CZ" dirty="0" smtClean="0"/>
              <a:t>Vypočítaná záloha na daň 1 620 Kč</a:t>
            </a:r>
          </a:p>
          <a:p>
            <a:r>
              <a:rPr lang="cs-CZ" b="1" dirty="0" smtClean="0"/>
              <a:t>Skutečně sražená záloha na daň   0 Kč</a:t>
            </a:r>
            <a:endParaRPr lang="cs-CZ" b="1" dirty="0"/>
          </a:p>
        </p:txBody>
      </p:sp>
      <p:pic>
        <p:nvPicPr>
          <p:cNvPr id="5122" name="Picture 2" descr="C:\Documents and Settings\jirousoval\Local Settings\Temporary Internet Files\Content.IE5\M1PM89HP\MC9004385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18936" y="4415303"/>
            <a:ext cx="1353463" cy="1029921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POJISTNÉ ZAMĚSTNANCE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ZDRAVOTNÍ POJIŠTĚNÍ</a:t>
            </a:r>
            <a:r>
              <a:rPr lang="cs-CZ" dirty="0" smtClean="0"/>
              <a:t>    4,5 %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SOCIÁLNÍ POJIŠTĚNÍ</a:t>
            </a:r>
            <a:r>
              <a:rPr lang="cs-CZ" dirty="0" smtClean="0"/>
              <a:t>       6,5 %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CELKEM </a:t>
            </a:r>
            <a:r>
              <a:rPr lang="cs-CZ" dirty="0" smtClean="0"/>
              <a:t>                       </a:t>
            </a:r>
            <a:r>
              <a:rPr lang="cs-CZ" b="1" dirty="0" smtClean="0"/>
              <a:t>11 %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VYMĚŘOVACÍM ZÁKLADEM JE HRUBÁ MZDA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jirousoval\Local Settings\Temporary Internet Files\Content.IE5\0CC8B9KD\MP900423653[2]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-4998211" y="-2619672"/>
            <a:ext cx="16256000" cy="102743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ČÁSTKY K VÝPLATĚ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HRUBÁ MĚSÍČNÍ MZDA      8 000 Kč</a:t>
            </a:r>
          </a:p>
          <a:p>
            <a:r>
              <a:rPr lang="cs-CZ" b="1" dirty="0" smtClean="0"/>
              <a:t>Pojistné zaměstnance        -  880 Kč</a:t>
            </a:r>
          </a:p>
          <a:p>
            <a:r>
              <a:rPr lang="cs-CZ" b="1" dirty="0" smtClean="0"/>
              <a:t>Sražená záloha na daň               0 Kč</a:t>
            </a:r>
          </a:p>
          <a:p>
            <a:r>
              <a:rPr lang="cs-CZ" b="1" dirty="0" smtClean="0"/>
              <a:t>K výplatě                             7 120 Kč</a:t>
            </a:r>
          </a:p>
          <a:p>
            <a:endParaRPr lang="cs-CZ" b="1" dirty="0"/>
          </a:p>
          <a:p>
            <a:endParaRPr lang="cs-CZ" b="1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ZAMĚSTNAVATEL TI NABÍZÍ 20 000 Kč měsíčně.</a:t>
            </a:r>
          </a:p>
          <a:p>
            <a:r>
              <a:rPr lang="cs-CZ" dirty="0" smtClean="0"/>
              <a:t>Vypočítej čistou mzdu, jsi absolvent, svobodný, bezdětný. </a:t>
            </a:r>
          </a:p>
          <a:p>
            <a:r>
              <a:rPr lang="cs-CZ" dirty="0" err="1" smtClean="0"/>
              <a:t>Superhrubá</a:t>
            </a:r>
            <a:r>
              <a:rPr lang="cs-CZ" dirty="0" smtClean="0"/>
              <a:t> mzda – 134 % hrubé mzdy – zaokrouhlení = záloha na daň z příjmu 15 % - sleva na zaměstnance = daň z příjmu.</a:t>
            </a:r>
          </a:p>
          <a:p>
            <a:r>
              <a:rPr lang="cs-CZ" dirty="0" smtClean="0"/>
              <a:t>11 % z hrubé mzdy = zdravotní a </a:t>
            </a:r>
            <a:r>
              <a:rPr lang="cs-CZ" dirty="0" err="1" smtClean="0"/>
              <a:t>soc</a:t>
            </a:r>
            <a:r>
              <a:rPr lang="cs-CZ" dirty="0" smtClean="0"/>
              <a:t>. pojištění. Hrubá mzda – daň – zdrav. a </a:t>
            </a:r>
            <a:r>
              <a:rPr lang="cs-CZ" dirty="0" err="1" smtClean="0"/>
              <a:t>soc</a:t>
            </a:r>
            <a:r>
              <a:rPr lang="cs-CZ" dirty="0" smtClean="0"/>
              <a:t>. pojištění.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Čistá mzda???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ČISTÁ MZDA K VÝPLATĚ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15 850 Kč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7171" name="Picture 3" descr="C:\Documents and Settings\jirousoval\Local Settings\Temporary Internet Files\Content.IE5\K6AD0DJD\MP9001777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37920" y="404664"/>
            <a:ext cx="2466528" cy="369979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hlinkshowjump?jump=nextslide"/>
              </a:rPr>
              <a:t>1/ Dva zaměstnanci mají stejný hodinový tarif, ale první je otec 2 dětí – žáků ZŠ, uplatňuje na ně slevy na dani, druhý je svobodný, bezdětný. Který z nich bude mít vyšší čistou mzdu?</a:t>
            </a:r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 smtClean="0"/>
          </a:p>
          <a:p>
            <a:r>
              <a:rPr lang="cs-CZ" b="1" dirty="0" smtClean="0">
                <a:hlinkClick r:id="" action="ppaction://hlinkshowjump?jump=nextslide"/>
              </a:rPr>
              <a:t>2/ Rodiče mají 2 děti do 26 let, které se připravují na budoucí povolání. Mohou si oba zajistit daňové zvýhodnění?</a:t>
            </a:r>
            <a:endParaRPr lang="cs-CZ" b="1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hlinkClick r:id="" action="ppaction://hlinkshowjump?jump=previousslide"/>
              </a:rPr>
              <a:t>1/ Otec dvou dětí bude mít vyšší čistou mzdu, sleva na dani na poplatníka a na 2 děti</a:t>
            </a:r>
            <a:endParaRPr lang="cs-CZ" b="1" dirty="0" smtClean="0">
              <a:solidFill>
                <a:srgbClr val="FFC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hlinkClick r:id="" action="ppaction://hlinkshowjump?jump=nextslide"/>
              </a:rPr>
              <a:t>2/ Uplatnit slevu na dani může jen jeden z rodičů, většinou ten, který má vyšší mzdu.</a:t>
            </a:r>
            <a:endParaRPr lang="cs-CZ" b="1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MZDOVÁ KALKULAČKA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ýbuch 2 3">
            <a:hlinkClick r:id="rId2"/>
          </p:cNvPr>
          <p:cNvSpPr/>
          <p:nvPr/>
        </p:nvSpPr>
        <p:spPr>
          <a:xfrm>
            <a:off x="2627784" y="1988840"/>
            <a:ext cx="3456384" cy="280831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|2.1|3.9|3.3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347</TotalTime>
  <Words>529</Words>
  <Application>Microsoft Office PowerPoint</Application>
  <PresentationFormat>Předvádění na obrazovce (4:3)</PresentationFormat>
  <Paragraphs>111</Paragraphs>
  <Slides>20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Aspekt</vt:lpstr>
      <vt:lpstr>Microsoft Word Document</vt:lpstr>
      <vt:lpstr>Prezentace aplikace PowerPoint</vt:lpstr>
      <vt:lpstr>VÝPOČET ČISTÉ MZDY</vt:lpstr>
      <vt:lpstr>HRUBÁ MZDA</vt:lpstr>
      <vt:lpstr>SUPERHRUBÁ  MZDA</vt:lpstr>
      <vt:lpstr>SOCIÁLNÍ  POJIŠTĚNÍ</vt:lpstr>
      <vt:lpstr>SOCIÁLNÍ  POJIŠTĚNÍ</vt:lpstr>
      <vt:lpstr>ZDRAVOTNÍ  POJIŠTĚNÍ</vt:lpstr>
      <vt:lpstr>VÝPOČET ČISTÉ MZDY</vt:lpstr>
      <vt:lpstr>SUPERHRUBÁ MZDA</vt:lpstr>
      <vt:lpstr>VÝPOČET ČISTÉ MZDY</vt:lpstr>
      <vt:lpstr>VÝPOČET ČISTÉ MZDY</vt:lpstr>
      <vt:lpstr>VÝPOČET ČISTÉ MZDY</vt:lpstr>
      <vt:lpstr>VÝPOČET ČISTÉ MZDY</vt:lpstr>
      <vt:lpstr>POJISTNÉ ZAMĚSTNANCE</vt:lpstr>
      <vt:lpstr>VÝPOČET ČÁSTKY K VÝPLATĚ</vt:lpstr>
      <vt:lpstr>ÚKOL</vt:lpstr>
      <vt:lpstr>ŘEŠENÍ ÚKOLU</vt:lpstr>
      <vt:lpstr>OTÁZKY</vt:lpstr>
      <vt:lpstr>ODPOVĚDI</vt:lpstr>
      <vt:lpstr>MZDOVÁ KALKULAČKA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jirousoval</dc:creator>
  <cp:lastModifiedBy>Lída Jiroušová</cp:lastModifiedBy>
  <cp:revision>73</cp:revision>
  <dcterms:created xsi:type="dcterms:W3CDTF">2012-12-19T20:14:32Z</dcterms:created>
  <dcterms:modified xsi:type="dcterms:W3CDTF">2013-06-28T12:54:20Z</dcterms:modified>
</cp:coreProperties>
</file>