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4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91" d="100"/>
          <a:sy n="191" d="100"/>
        </p:scale>
        <p:origin x="1050" y="30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F6EF65-4221-464B-B2A0-D2A9DD48390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0CAA40-3494-4EEA-B2E0-63A11597FE21}">
      <dgm:prSet phldrT="[Text]"/>
      <dgm:spPr/>
      <dgm:t>
        <a:bodyPr/>
        <a:lstStyle/>
        <a:p>
          <a:r>
            <a:rPr lang="cs-CZ" dirty="0" smtClean="0"/>
            <a:t>a/ ze strany zaměstnavatele</a:t>
          </a:r>
          <a:endParaRPr lang="cs-CZ" dirty="0"/>
        </a:p>
      </dgm:t>
    </dgm:pt>
    <dgm:pt modelId="{8E7B65BC-3B3C-4727-86FD-3D58A0FAB22F}" type="parTrans" cxnId="{47173B36-2D3B-45EA-8166-E20EBC044AF9}">
      <dgm:prSet/>
      <dgm:spPr/>
      <dgm:t>
        <a:bodyPr/>
        <a:lstStyle/>
        <a:p>
          <a:endParaRPr lang="cs-CZ"/>
        </a:p>
      </dgm:t>
    </dgm:pt>
    <dgm:pt modelId="{BB317D64-BEF6-450B-BA90-9632BF46AA5F}" type="sibTrans" cxnId="{47173B36-2D3B-45EA-8166-E20EBC044AF9}">
      <dgm:prSet/>
      <dgm:spPr/>
      <dgm:t>
        <a:bodyPr/>
        <a:lstStyle/>
        <a:p>
          <a:endParaRPr lang="cs-CZ"/>
        </a:p>
      </dgm:t>
    </dgm:pt>
    <dgm:pt modelId="{E8BB5311-B455-497E-807D-A58CE99B49E0}">
      <dgm:prSet phldrT="[Text]"/>
      <dgm:spPr/>
      <dgm:t>
        <a:bodyPr/>
        <a:lstStyle/>
        <a:p>
          <a:r>
            <a:rPr lang="cs-CZ" dirty="0" smtClean="0"/>
            <a:t>Musí být důvod</a:t>
          </a:r>
          <a:endParaRPr lang="cs-CZ" dirty="0"/>
        </a:p>
      </dgm:t>
    </dgm:pt>
    <dgm:pt modelId="{4134D026-77BB-419E-9E01-B127128BE7A0}" type="parTrans" cxnId="{8E669A10-FFA9-437C-9D69-21AA650459CF}">
      <dgm:prSet/>
      <dgm:spPr/>
      <dgm:t>
        <a:bodyPr/>
        <a:lstStyle/>
        <a:p>
          <a:endParaRPr lang="cs-CZ"/>
        </a:p>
      </dgm:t>
    </dgm:pt>
    <dgm:pt modelId="{A6DACACD-E29D-4636-A687-866455188C47}" type="sibTrans" cxnId="{8E669A10-FFA9-437C-9D69-21AA650459CF}">
      <dgm:prSet/>
      <dgm:spPr/>
      <dgm:t>
        <a:bodyPr/>
        <a:lstStyle/>
        <a:p>
          <a:endParaRPr lang="cs-CZ"/>
        </a:p>
      </dgm:t>
    </dgm:pt>
    <dgm:pt modelId="{47160BE6-80FE-435E-AF60-223D50B90665}">
      <dgm:prSet phldrT="[Text]"/>
      <dgm:spPr/>
      <dgm:t>
        <a:bodyPr/>
        <a:lstStyle/>
        <a:p>
          <a:r>
            <a:rPr lang="cs-CZ" dirty="0" smtClean="0"/>
            <a:t>b/ za strany zaměstnance</a:t>
          </a:r>
          <a:endParaRPr lang="cs-CZ" dirty="0"/>
        </a:p>
      </dgm:t>
    </dgm:pt>
    <dgm:pt modelId="{2DF7ACF7-8DB9-470D-837E-C66042595387}" type="parTrans" cxnId="{5D2FB095-B1BE-4E87-91FB-6B8D59E33C4C}">
      <dgm:prSet/>
      <dgm:spPr/>
      <dgm:t>
        <a:bodyPr/>
        <a:lstStyle/>
        <a:p>
          <a:endParaRPr lang="cs-CZ"/>
        </a:p>
      </dgm:t>
    </dgm:pt>
    <dgm:pt modelId="{810D4850-CFAE-4925-9FE8-89A0009AC942}" type="sibTrans" cxnId="{5D2FB095-B1BE-4E87-91FB-6B8D59E33C4C}">
      <dgm:prSet/>
      <dgm:spPr/>
      <dgm:t>
        <a:bodyPr/>
        <a:lstStyle/>
        <a:p>
          <a:endParaRPr lang="cs-CZ"/>
        </a:p>
      </dgm:t>
    </dgm:pt>
    <dgm:pt modelId="{2E3F9DBB-6070-4D82-A9C4-34C8701468DC}">
      <dgm:prSet phldrT="[Text]"/>
      <dgm:spPr/>
      <dgm:t>
        <a:bodyPr/>
        <a:lstStyle/>
        <a:p>
          <a:r>
            <a:rPr lang="cs-CZ" dirty="0" smtClean="0"/>
            <a:t>Nemusí být důvod</a:t>
          </a:r>
          <a:endParaRPr lang="cs-CZ" dirty="0"/>
        </a:p>
      </dgm:t>
    </dgm:pt>
    <dgm:pt modelId="{22263749-73C4-4372-9BE5-193BC39B9A03}" type="parTrans" cxnId="{52344A23-7F65-4D19-9500-B7C544E8FD20}">
      <dgm:prSet/>
      <dgm:spPr/>
      <dgm:t>
        <a:bodyPr/>
        <a:lstStyle/>
        <a:p>
          <a:endParaRPr lang="cs-CZ"/>
        </a:p>
      </dgm:t>
    </dgm:pt>
    <dgm:pt modelId="{1C9AE90F-A1D9-4DFC-99ED-5E492EE83DF5}" type="sibTrans" cxnId="{52344A23-7F65-4D19-9500-B7C544E8FD20}">
      <dgm:prSet/>
      <dgm:spPr/>
      <dgm:t>
        <a:bodyPr/>
        <a:lstStyle/>
        <a:p>
          <a:endParaRPr lang="cs-CZ"/>
        </a:p>
      </dgm:t>
    </dgm:pt>
    <dgm:pt modelId="{34F1EB80-7B3E-462A-8390-FFE6ED45479B}" type="pres">
      <dgm:prSet presAssocID="{08F6EF65-4221-464B-B2A0-D2A9DD48390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B49262-842D-4F68-9816-DBFC08437845}" type="pres">
      <dgm:prSet presAssocID="{710CAA40-3494-4EEA-B2E0-63A11597FE2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0BF22C-F021-46EF-9F0A-57C69EBC9FB9}" type="pres">
      <dgm:prSet presAssocID="{710CAA40-3494-4EEA-B2E0-63A11597FE21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71647B-7E77-4C61-9201-0B00936220CD}" type="pres">
      <dgm:prSet presAssocID="{47160BE6-80FE-435E-AF60-223D50B9066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90BD47-51E0-496F-82A0-BE6F1F446F55}" type="pres">
      <dgm:prSet presAssocID="{47160BE6-80FE-435E-AF60-223D50B90665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4BF7DF-FDC6-4973-BC43-E943A52BA53D}" type="presOf" srcId="{47160BE6-80FE-435E-AF60-223D50B90665}" destId="{1871647B-7E77-4C61-9201-0B00936220CD}" srcOrd="0" destOrd="0" presId="urn:microsoft.com/office/officeart/2005/8/layout/vList2"/>
    <dgm:cxn modelId="{DEAAD662-F212-40B1-9F58-CE6E6C2040A4}" type="presOf" srcId="{E8BB5311-B455-497E-807D-A58CE99B49E0}" destId="{7C0BF22C-F021-46EF-9F0A-57C69EBC9FB9}" srcOrd="0" destOrd="0" presId="urn:microsoft.com/office/officeart/2005/8/layout/vList2"/>
    <dgm:cxn modelId="{DCFA0720-C612-4139-8FCA-E0DCD35F1EF3}" type="presOf" srcId="{710CAA40-3494-4EEA-B2E0-63A11597FE21}" destId="{F6B49262-842D-4F68-9816-DBFC08437845}" srcOrd="0" destOrd="0" presId="urn:microsoft.com/office/officeart/2005/8/layout/vList2"/>
    <dgm:cxn modelId="{4B0EC925-0399-4C55-A50E-B7F9AFFB964A}" type="presOf" srcId="{08F6EF65-4221-464B-B2A0-D2A9DD483903}" destId="{34F1EB80-7B3E-462A-8390-FFE6ED45479B}" srcOrd="0" destOrd="0" presId="urn:microsoft.com/office/officeart/2005/8/layout/vList2"/>
    <dgm:cxn modelId="{5D2FB095-B1BE-4E87-91FB-6B8D59E33C4C}" srcId="{08F6EF65-4221-464B-B2A0-D2A9DD483903}" destId="{47160BE6-80FE-435E-AF60-223D50B90665}" srcOrd="1" destOrd="0" parTransId="{2DF7ACF7-8DB9-470D-837E-C66042595387}" sibTransId="{810D4850-CFAE-4925-9FE8-89A0009AC942}"/>
    <dgm:cxn modelId="{47173B36-2D3B-45EA-8166-E20EBC044AF9}" srcId="{08F6EF65-4221-464B-B2A0-D2A9DD483903}" destId="{710CAA40-3494-4EEA-B2E0-63A11597FE21}" srcOrd="0" destOrd="0" parTransId="{8E7B65BC-3B3C-4727-86FD-3D58A0FAB22F}" sibTransId="{BB317D64-BEF6-450B-BA90-9632BF46AA5F}"/>
    <dgm:cxn modelId="{52344A23-7F65-4D19-9500-B7C544E8FD20}" srcId="{47160BE6-80FE-435E-AF60-223D50B90665}" destId="{2E3F9DBB-6070-4D82-A9C4-34C8701468DC}" srcOrd="0" destOrd="0" parTransId="{22263749-73C4-4372-9BE5-193BC39B9A03}" sibTransId="{1C9AE90F-A1D9-4DFC-99ED-5E492EE83DF5}"/>
    <dgm:cxn modelId="{8E669A10-FFA9-437C-9D69-21AA650459CF}" srcId="{710CAA40-3494-4EEA-B2E0-63A11597FE21}" destId="{E8BB5311-B455-497E-807D-A58CE99B49E0}" srcOrd="0" destOrd="0" parTransId="{4134D026-77BB-419E-9E01-B127128BE7A0}" sibTransId="{A6DACACD-E29D-4636-A687-866455188C47}"/>
    <dgm:cxn modelId="{91EFDCFF-A768-4AB8-901B-170A1B949AA8}" type="presOf" srcId="{2E3F9DBB-6070-4D82-A9C4-34C8701468DC}" destId="{B090BD47-51E0-496F-82A0-BE6F1F446F55}" srcOrd="0" destOrd="0" presId="urn:microsoft.com/office/officeart/2005/8/layout/vList2"/>
    <dgm:cxn modelId="{35A32077-BE63-4575-AD4A-177903ECABFB}" type="presParOf" srcId="{34F1EB80-7B3E-462A-8390-FFE6ED45479B}" destId="{F6B49262-842D-4F68-9816-DBFC08437845}" srcOrd="0" destOrd="0" presId="urn:microsoft.com/office/officeart/2005/8/layout/vList2"/>
    <dgm:cxn modelId="{31E92F3E-71F5-4112-85B2-610B988BEBA2}" type="presParOf" srcId="{34F1EB80-7B3E-462A-8390-FFE6ED45479B}" destId="{7C0BF22C-F021-46EF-9F0A-57C69EBC9FB9}" srcOrd="1" destOrd="0" presId="urn:microsoft.com/office/officeart/2005/8/layout/vList2"/>
    <dgm:cxn modelId="{02F1B52D-9B35-4E34-AA58-F4699D6189A2}" type="presParOf" srcId="{34F1EB80-7B3E-462A-8390-FFE6ED45479B}" destId="{1871647B-7E77-4C61-9201-0B00936220CD}" srcOrd="2" destOrd="0" presId="urn:microsoft.com/office/officeart/2005/8/layout/vList2"/>
    <dgm:cxn modelId="{2286B51A-590F-4C85-B9E1-30DE33B9F044}" type="presParOf" srcId="{34F1EB80-7B3E-462A-8390-FFE6ED45479B}" destId="{B090BD47-51E0-496F-82A0-BE6F1F446F5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B49262-842D-4F68-9816-DBFC08437845}">
      <dsp:nvSpPr>
        <dsp:cNvPr id="0" name=""/>
        <dsp:cNvSpPr/>
      </dsp:nvSpPr>
      <dsp:spPr>
        <a:xfrm>
          <a:off x="0" y="51008"/>
          <a:ext cx="7239000" cy="1660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a/ ze strany zaměstnavatele</a:t>
          </a:r>
          <a:endParaRPr lang="cs-CZ" sz="4300" kern="1200" dirty="0"/>
        </a:p>
      </dsp:txBody>
      <dsp:txXfrm>
        <a:off x="81046" y="132054"/>
        <a:ext cx="7076908" cy="1498138"/>
      </dsp:txXfrm>
    </dsp:sp>
    <dsp:sp modelId="{7C0BF22C-F021-46EF-9F0A-57C69EBC9FB9}">
      <dsp:nvSpPr>
        <dsp:cNvPr id="0" name=""/>
        <dsp:cNvSpPr/>
      </dsp:nvSpPr>
      <dsp:spPr>
        <a:xfrm>
          <a:off x="0" y="1711239"/>
          <a:ext cx="72390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838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Musí být důvod</a:t>
          </a:r>
          <a:endParaRPr lang="cs-CZ" sz="3400" kern="1200" dirty="0"/>
        </a:p>
      </dsp:txBody>
      <dsp:txXfrm>
        <a:off x="0" y="1711239"/>
        <a:ext cx="7239000" cy="712080"/>
      </dsp:txXfrm>
    </dsp:sp>
    <dsp:sp modelId="{1871647B-7E77-4C61-9201-0B00936220CD}">
      <dsp:nvSpPr>
        <dsp:cNvPr id="0" name=""/>
        <dsp:cNvSpPr/>
      </dsp:nvSpPr>
      <dsp:spPr>
        <a:xfrm>
          <a:off x="0" y="2423319"/>
          <a:ext cx="7239000" cy="16602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b/ za strany zaměstnance</a:t>
          </a:r>
          <a:endParaRPr lang="cs-CZ" sz="4300" kern="1200" dirty="0"/>
        </a:p>
      </dsp:txBody>
      <dsp:txXfrm>
        <a:off x="81046" y="2504365"/>
        <a:ext cx="7076908" cy="1498138"/>
      </dsp:txXfrm>
    </dsp:sp>
    <dsp:sp modelId="{B090BD47-51E0-496F-82A0-BE6F1F446F55}">
      <dsp:nvSpPr>
        <dsp:cNvPr id="0" name=""/>
        <dsp:cNvSpPr/>
      </dsp:nvSpPr>
      <dsp:spPr>
        <a:xfrm>
          <a:off x="0" y="4083549"/>
          <a:ext cx="7239000" cy="712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838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400" kern="1200" dirty="0" smtClean="0"/>
            <a:t>Nemusí být důvod</a:t>
          </a:r>
          <a:endParaRPr lang="cs-CZ" sz="3400" kern="1200" dirty="0"/>
        </a:p>
      </dsp:txBody>
      <dsp:txXfrm>
        <a:off x="0" y="4083549"/>
        <a:ext cx="7239000" cy="712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6CFC7C-0FF5-41C7-BF96-1806FBB505A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0009C-C307-445C-87C2-B8AFFD409A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913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WWW.ZAKONIKPRACE.CZ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0009C-C307-445C-87C2-B8AFFD409A6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0009C-C307-445C-87C2-B8AFFD409A6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C6D431B-26DF-42D8-A2F2-4BF56F45E0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AC7F050-70B8-4C57-8880-82ADD78C6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zakonikprace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konikprace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zakonik-prace/cast2h4.aspx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67554771"/>
              </p:ext>
            </p:extLst>
          </p:nvPr>
        </p:nvGraphicFramePr>
        <p:xfrm>
          <a:off x="2559050" y="484188"/>
          <a:ext cx="3746500" cy="5476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633110" progId="Word.Document.12">
                  <p:embed/>
                </p:oleObj>
              </mc:Choice>
              <mc:Fallback>
                <p:oleObj name="Dokument" r:id="rId3" imgW="590123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9050" y="484188"/>
                        <a:ext cx="3746500" cy="5476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6554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 POMĚR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UKONČENÍ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1/  UPLYNUTÍM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PRACOVNÍHO POMĚRU NA  DOBU </a:t>
            </a:r>
          </a:p>
          <a:p>
            <a:pPr>
              <a:buNone/>
            </a:pPr>
            <a:r>
              <a:rPr lang="cs-CZ" b="1" dirty="0" smtClean="0"/>
              <a:t>   URČITOU</a:t>
            </a:r>
          </a:p>
          <a:p>
            <a:endParaRPr lang="cs-CZ" b="1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1043608" y="4653136"/>
            <a:ext cx="691276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irousoval\Local Settings\Temporary Internet Files\Content.IE5\M1PM89HP\MC9000199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70508" y="2420887"/>
            <a:ext cx="3268699" cy="2742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2/ ZRUŠENÍM VE ZKUŠEBNÍ DOBĚ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239000" cy="4846320"/>
          </a:xfrm>
        </p:spPr>
        <p:txBody>
          <a:bodyPr/>
          <a:lstStyle/>
          <a:p>
            <a:r>
              <a:rPr lang="cs-CZ" dirty="0" smtClean="0"/>
              <a:t>ZKUŠEBNÍ DOBA  - 1 – 3 MĚSÍCE</a:t>
            </a:r>
          </a:p>
          <a:p>
            <a:endParaRPr lang="cs-CZ" dirty="0" smtClean="0"/>
          </a:p>
          <a:p>
            <a:r>
              <a:rPr lang="cs-CZ" dirty="0" smtClean="0"/>
              <a:t>MŮŽE UKONČIT ZAMĚSTNANEC</a:t>
            </a:r>
          </a:p>
          <a:p>
            <a:r>
              <a:rPr lang="cs-CZ" dirty="0" smtClean="0"/>
              <a:t>MŮŽE UKONČIT ZAMĚSTNAVATEL</a:t>
            </a:r>
          </a:p>
          <a:p>
            <a:endParaRPr lang="cs-CZ" dirty="0" smtClean="0"/>
          </a:p>
          <a:p>
            <a:r>
              <a:rPr lang="cs-CZ" dirty="0" smtClean="0"/>
              <a:t>3 DNY PŘEDEM PÍSEMNĚ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0CC8B9KD\MP9003997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908865"/>
            <a:ext cx="4250160" cy="2400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3/ dohodou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OBOUSTRANNÝ PÍSEMNÝ SOUHLAS</a:t>
            </a:r>
          </a:p>
          <a:p>
            <a:r>
              <a:rPr lang="cs-CZ" dirty="0" smtClean="0"/>
              <a:t>PRACOVNÍ POMĚR SKONČÍ VE SJEDNANÝ DEN</a:t>
            </a:r>
          </a:p>
          <a:p>
            <a:r>
              <a:rPr lang="cs-CZ" dirty="0" smtClean="0"/>
              <a:t>NENÍ VÝPOVĚDNÍ LHŮTA</a:t>
            </a:r>
          </a:p>
          <a:p>
            <a:r>
              <a:rPr lang="cs-CZ" dirty="0" smtClean="0"/>
              <a:t>NENÍ ODSTUPNÉ</a:t>
            </a:r>
          </a:p>
          <a:p>
            <a:endParaRPr lang="cs-CZ" dirty="0"/>
          </a:p>
        </p:txBody>
      </p:sp>
      <p:pic>
        <p:nvPicPr>
          <p:cNvPr id="3077" name="Picture 5" descr="C:\Documents and Settings\jirousoval\Local Settings\Temporary Internet Files\Content.IE5\0CC8B9KD\MC9003036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73849" y="3645023"/>
            <a:ext cx="2246423" cy="2404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4/ smrtí zaměstnance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PARTNERŮ PRACOVNÍHO POMĚRU </a:t>
            </a:r>
          </a:p>
          <a:p>
            <a:pPr>
              <a:buNone/>
            </a:pPr>
            <a:r>
              <a:rPr lang="cs-CZ" dirty="0" smtClean="0"/>
              <a:t>    FYZICKY NEEXISTUJE</a:t>
            </a:r>
            <a:endParaRPr lang="cs-CZ" dirty="0"/>
          </a:p>
        </p:txBody>
      </p:sp>
      <p:pic>
        <p:nvPicPr>
          <p:cNvPr id="4098" name="Picture 2" descr="C:\Documents and Settings\jirousoval\Local Settings\Temporary Internet Files\Content.IE5\0CC8B9KD\MC9003466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97960" y="2559863"/>
            <a:ext cx="1548079" cy="1738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5/ VÝPOVĚĎ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5/ VÝPOVĚĎ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VÝPOVĚDNÍ LHŮTA</a:t>
            </a:r>
            <a:endParaRPr lang="cs-CZ" dirty="0"/>
          </a:p>
        </p:txBody>
      </p:sp>
      <p:sp>
        <p:nvSpPr>
          <p:cNvPr id="7" name="Výbuch 2 6">
            <a:hlinkClick r:id="rId3"/>
          </p:cNvPr>
          <p:cNvSpPr/>
          <p:nvPr/>
        </p:nvSpPr>
        <p:spPr>
          <a:xfrm>
            <a:off x="5220072" y="548680"/>
            <a:ext cx="3362672" cy="216024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8" name="Výbuch 1 7"/>
          <p:cNvSpPr/>
          <p:nvPr/>
        </p:nvSpPr>
        <p:spPr>
          <a:xfrm>
            <a:off x="0" y="4581128"/>
            <a:ext cx="1800200" cy="206652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§ 51</a:t>
            </a:r>
            <a:endParaRPr lang="cs-CZ" dirty="0"/>
          </a:p>
        </p:txBody>
      </p:sp>
      <p:pic>
        <p:nvPicPr>
          <p:cNvPr id="5123" name="Picture 3" descr="C:\Documents and Settings\jirousoval\Local Settings\Temporary Internet Files\Content.IE5\K6AD0DJD\MP9004036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4896" y="3068960"/>
            <a:ext cx="3126697" cy="3789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Důvody výpovědi podle </a:t>
            </a:r>
            <a:r>
              <a:rPr lang="cs-CZ" dirty="0" err="1" smtClean="0"/>
              <a:t>zp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ýbuch 2 3">
            <a:hlinkClick r:id="rId2"/>
          </p:cNvPr>
          <p:cNvSpPr/>
          <p:nvPr/>
        </p:nvSpPr>
        <p:spPr>
          <a:xfrm>
            <a:off x="2123728" y="2492896"/>
            <a:ext cx="3600400" cy="259228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odstupné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VÝPOVĚĎ ZE STRANY ZAMĚSTNAVATELE</a:t>
            </a:r>
          </a:p>
          <a:p>
            <a:r>
              <a:rPr lang="cs-CZ" dirty="0" smtClean="0"/>
              <a:t>DŮVOD – SNIŽOVÁNÍ POČETNÍCH STAVŮ ZAMĚSTNANCŮ, REORGANIZACE, STĚHOVÁNÍ, RUŠENÍ PODNIKU</a:t>
            </a:r>
          </a:p>
          <a:p>
            <a:r>
              <a:rPr lang="cs-CZ" dirty="0" smtClean="0"/>
              <a:t>ODSTUPŇOVÁNO PODLE DÉLKY ZAMĚSTNÁNÍ</a:t>
            </a:r>
          </a:p>
          <a:p>
            <a:r>
              <a:rPr lang="cs-CZ" dirty="0" smtClean="0"/>
              <a:t>VÝPOČET – Z PRŮMĚRNÉ MZDY ZA POSLEDNÍ 3 MĚSÍCE </a:t>
            </a:r>
          </a:p>
          <a:p>
            <a:r>
              <a:rPr lang="cs-CZ" dirty="0" smtClean="0"/>
              <a:t>ZÁKONÍK PRÁCE Č. 262/2006 SB.  § 67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VÝŠE ODSTUPNÉHO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1x průměrná mzda – pracoval do 1 roku</a:t>
            </a:r>
          </a:p>
          <a:p>
            <a:r>
              <a:rPr lang="cs-CZ" dirty="0" smtClean="0"/>
              <a:t>2x průměrná mzda – pracoval do 2 let</a:t>
            </a:r>
          </a:p>
          <a:p>
            <a:r>
              <a:rPr lang="cs-CZ" dirty="0" smtClean="0"/>
              <a:t>Trojnásobek průměrné mzdy – pracoval u zaměstnavatele déle než 2 roky</a:t>
            </a:r>
          </a:p>
          <a:p>
            <a:r>
              <a:rPr lang="cs-CZ" dirty="0" smtClean="0"/>
              <a:t>VYPLACENO  - s poslední mzdou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podáváš písemně výpověď z pracovního poměru. 12. prosince 2012</a:t>
            </a:r>
          </a:p>
          <a:p>
            <a:r>
              <a:rPr lang="cs-CZ" dirty="0" smtClean="0">
                <a:hlinkClick r:id="rId3" action="ppaction://hlinksldjump"/>
              </a:rPr>
              <a:t>??? Jak bude dlouhá výpovědní lhůta?</a:t>
            </a:r>
            <a:endParaRPr lang="cs-CZ" dirty="0" smtClean="0"/>
          </a:p>
          <a:p>
            <a:r>
              <a:rPr lang="cs-CZ" dirty="0" smtClean="0">
                <a:hlinkClick r:id="" action="ppaction://hlinkshowjump?jump=lastslide"/>
              </a:rPr>
              <a:t>??? </a:t>
            </a:r>
            <a:r>
              <a:rPr lang="cs-CZ" dirty="0" smtClean="0">
                <a:hlinkClick r:id="rId4" action="ppaction://hlinksldjump"/>
              </a:rPr>
              <a:t>Kdy skončí tvůj pracovní poměr?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??? Dostaneš odstupné?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" action="ppaction://hlinkshowjump?jump=lastslide"/>
              </a:rPr>
              <a:t>  ??? </a:t>
            </a:r>
            <a:r>
              <a:rPr lang="cs-CZ" dirty="0" smtClean="0">
                <a:hlinkClick r:id="rId6" action="ppaction://hlinksldjump"/>
              </a:rPr>
              <a:t>Co ti musí dát zaměstnavatel?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2 měsíce, začíná prvním dnem následujícího měsíce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28. února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Nedostanu.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ZÁPOČTOVÝ LIST</a:t>
            </a:r>
          </a:p>
          <a:p>
            <a:r>
              <a:rPr lang="cs-CZ" dirty="0" smtClean="0">
                <a:hlinkClick r:id="rId2" action="ppaction://hlinksldjump"/>
              </a:rPr>
              <a:t>POTVRZENÍ O PŘÍJMU</a:t>
            </a:r>
          </a:p>
          <a:p>
            <a:r>
              <a:rPr lang="cs-CZ" dirty="0" smtClean="0">
                <a:hlinkClick r:id="rId2" action="ppaction://hlinksldjump"/>
              </a:rPr>
              <a:t>POSLEDNÍ MZDU</a:t>
            </a:r>
            <a:endParaRPr lang="cs-CZ" dirty="0" smtClean="0"/>
          </a:p>
          <a:p>
            <a:r>
              <a:rPr lang="cs-CZ" dirty="0" smtClean="0"/>
              <a:t>PRACOVNÍ POSUDEK - HODNOCENÍ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6/ OKAMŽITÉ ZRUŠENÍ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ZAMĚSTNANEC MŮŽE ZE ZDRAVOTNÍCH DŮVODŮ – ZAMĚSTNAVATEL HO NEPŘEVEDL NA JINOU PRÁCI</a:t>
            </a:r>
          </a:p>
          <a:p>
            <a:endParaRPr lang="cs-CZ" dirty="0" smtClean="0"/>
          </a:p>
          <a:p>
            <a:r>
              <a:rPr lang="cs-CZ" dirty="0" smtClean="0"/>
              <a:t>KDYŽ ZAMĚSTNANCI NEBYLA 15 DNÍ VYPLACENA MZDA</a:t>
            </a:r>
            <a:endParaRPr lang="cs-CZ" dirty="0"/>
          </a:p>
        </p:txBody>
      </p:sp>
      <p:pic>
        <p:nvPicPr>
          <p:cNvPr id="6146" name="Picture 2" descr="C:\Documents and Settings\jirousoval\Local Settings\Temporary Internet Files\Content.IE5\BQUBHRGC\MP9004236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855985"/>
            <a:ext cx="4362942" cy="342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6/ okamžité zrušení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ZAMĚSTNAVATEL, KDYŽ ZAMĚSTNANEC HRUBĚ PORUŠIL PRACOVNÍ KÁZEŇ – NÁVYKOVÉ LÁTKY NA PRACOVIŠTI, HRUBÉ PORUŠENÍ BEZPEČNOSTI PRÁCE</a:t>
            </a:r>
          </a:p>
          <a:p>
            <a:r>
              <a:rPr lang="cs-CZ" dirty="0" smtClean="0"/>
              <a:t>ZAMĚSTNANEC BYL ODSOUZEN ZA ÚMYSLNÝ TRESTNÝ ČIN</a:t>
            </a:r>
            <a:endParaRPr lang="cs-CZ" dirty="0"/>
          </a:p>
        </p:txBody>
      </p:sp>
      <p:pic>
        <p:nvPicPr>
          <p:cNvPr id="7170" name="Picture 2" descr="C:\Documents and Settings\jirousoval\Local Settings\Temporary Internet Files\Content.IE5\M1PM89HP\MP9003998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961184"/>
            <a:ext cx="2767198" cy="18440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171</TotalTime>
  <Words>298</Words>
  <Application>Microsoft Office PowerPoint</Application>
  <PresentationFormat>Předvádění na obrazovce (4:3)</PresentationFormat>
  <Paragraphs>69</Paragraphs>
  <Slides>18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Bohatý</vt:lpstr>
      <vt:lpstr>Microsoft Word Document</vt:lpstr>
      <vt:lpstr>Prezentace aplikace PowerPoint</vt:lpstr>
      <vt:lpstr>PRACOVNÍ  POMĚR</vt:lpstr>
      <vt:lpstr>1/  UPLYNUTÍM DOBY</vt:lpstr>
      <vt:lpstr>2/ ZRUŠENÍM VE ZKUŠEBNÍ DOBĚ</vt:lpstr>
      <vt:lpstr>3/ dohodou</vt:lpstr>
      <vt:lpstr>4/ smrtí zaměstnance</vt:lpstr>
      <vt:lpstr>5/ VÝPOVĚĎ</vt:lpstr>
      <vt:lpstr>5/ VÝPOVĚĎ</vt:lpstr>
      <vt:lpstr>Důvody výpovědi podle zp</vt:lpstr>
      <vt:lpstr>odstupné</vt:lpstr>
      <vt:lpstr>VÝŠE ODSTUPNÉHO</vt:lpstr>
      <vt:lpstr>Příklad z praxe</vt:lpstr>
      <vt:lpstr>odpovědi</vt:lpstr>
      <vt:lpstr>odpovědi</vt:lpstr>
      <vt:lpstr>odpovědi</vt:lpstr>
      <vt:lpstr>odpovědi</vt:lpstr>
      <vt:lpstr>6/ OKAMŽITÉ ZRUŠENÍ</vt:lpstr>
      <vt:lpstr>6/ okamžité zrušení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 POMĚR</dc:title>
  <dc:creator>jirousoval</dc:creator>
  <cp:lastModifiedBy>Lída Jiroušová</cp:lastModifiedBy>
  <cp:revision>28</cp:revision>
  <dcterms:created xsi:type="dcterms:W3CDTF">2012-12-12T18:29:34Z</dcterms:created>
  <dcterms:modified xsi:type="dcterms:W3CDTF">2013-06-28T13:16:45Z</dcterms:modified>
</cp:coreProperties>
</file>