
<file path=[Content_Types].xml><?xml version="1.0" encoding="utf-8"?>
<Types xmlns="http://schemas.openxmlformats.org/package/2006/content-types">
  <Default Extension="jpeg" ContentType="image/jpeg"/>
  <Default Extension="emf" ContentType="image/x-emf"/>
  <Default Extension="rels" ContentType="application/vnd.openxmlformats-package.relationships+xml"/>
  <Default Extension="xml" ContentType="application/xml"/>
  <Default Extension="docx" ContentType="application/vnd.openxmlformats-officedocument.wordprocessingml.document"/>
  <Default Extension="vml" ContentType="application/vnd.openxmlformats-officedocument.vmlDrawin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65" r:id="rId2"/>
    <p:sldId id="259" r:id="rId3"/>
    <p:sldId id="257" r:id="rId4"/>
    <p:sldId id="258" r:id="rId5"/>
    <p:sldId id="260" r:id="rId6"/>
    <p:sldId id="261" r:id="rId7"/>
    <p:sldId id="262" r:id="rId8"/>
    <p:sldId id="263" r:id="rId9"/>
    <p:sldId id="264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55" autoAdjust="0"/>
    <p:restoredTop sz="94667" autoAdjust="0"/>
  </p:normalViewPr>
  <p:slideViewPr>
    <p:cSldViewPr>
      <p:cViewPr>
        <p:scale>
          <a:sx n="177" d="100"/>
          <a:sy n="177" d="100"/>
        </p:scale>
        <p:origin x="354" y="2052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2.emf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533400" y="1371600"/>
            <a:ext cx="7851648" cy="1828800"/>
          </a:xfrm>
          <a:ln>
            <a:noFill/>
          </a:ln>
        </p:spPr>
        <p:txBody>
          <a:bodyPr vert="horz" tIns="0" rIns="18288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>
            <a:lvl1pPr algn="r" rtl="0">
              <a:spcBef>
                <a:spcPct val="0"/>
              </a:spcBef>
              <a:buNone/>
              <a:defRPr sz="5600" b="1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533400" y="3228536"/>
            <a:ext cx="7854696" cy="1752600"/>
          </a:xfrm>
        </p:spPr>
        <p:txBody>
          <a:bodyPr lIns="0" rIns="18288"/>
          <a:lstStyle>
            <a:lvl1pPr marL="0" marR="45720" indent="0" algn="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4207FE-A0DA-4141-9F5B-6A9341F9BEA4}" type="datetimeFigureOut">
              <a:rPr lang="cs-CZ" smtClean="0"/>
              <a:pPr/>
              <a:t>28.6.2013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7FBF3B-79CF-447F-AA1B-694FCCC039B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4207FE-A0DA-4141-9F5B-6A9341F9BEA4}" type="datetimeFigureOut">
              <a:rPr lang="cs-CZ" smtClean="0"/>
              <a:pPr/>
              <a:t>28.6.2013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7FBF3B-79CF-447F-AA1B-694FCCC039B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0352" y="1316736"/>
            <a:ext cx="7772400" cy="1362456"/>
          </a:xfrm>
          <a:ln>
            <a:noFill/>
          </a:ln>
        </p:spPr>
        <p:txBody>
          <a:bodyPr vert="horz" tIns="0" bIns="0" anchor="b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>
            <a:lvl1pPr algn="l" rtl="0">
              <a:spcBef>
                <a:spcPct val="0"/>
              </a:spcBef>
              <a:buNone/>
              <a:defRPr lang="en-US" sz="5600" b="1" cap="none" baseline="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530352" y="2704664"/>
            <a:ext cx="7772400" cy="1509712"/>
          </a:xfrm>
        </p:spPr>
        <p:txBody>
          <a:bodyPr lIns="45720" rIns="45720" anchor="t"/>
          <a:lstStyle>
            <a:lvl1pPr marL="0" indent="0">
              <a:buNone/>
              <a:defRPr sz="22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4207FE-A0DA-4141-9F5B-6A9341F9BEA4}" type="datetimeFigureOut">
              <a:rPr lang="cs-CZ" smtClean="0"/>
              <a:pPr/>
              <a:t>28.6.2013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7FBF3B-79CF-447F-AA1B-694FCCC039B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4207FE-A0DA-4141-9F5B-6A9341F9BEA4}" type="datetimeFigureOut">
              <a:rPr lang="cs-CZ" smtClean="0"/>
              <a:pPr/>
              <a:t>28.6.2013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7FBF3B-79CF-447F-AA1B-694FCCC039B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 tIns="45720" anchor="b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4040188" cy="659352"/>
          </a:xfrm>
        </p:spPr>
        <p:txBody>
          <a:bodyPr lIns="45720" tIns="0" rIns="45720" bIns="0" anchor="ctr">
            <a:noAutofit/>
          </a:bodyPr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1859757"/>
            <a:ext cx="4041775" cy="654843"/>
          </a:xfrm>
        </p:spPr>
        <p:txBody>
          <a:bodyPr lIns="45720" tIns="0" rIns="45720" bIns="0" anchor="ctr"/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4040188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514600"/>
            <a:ext cx="4041775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4207FE-A0DA-4141-9F5B-6A9341F9BEA4}" type="datetimeFigureOut">
              <a:rPr lang="cs-CZ" smtClean="0"/>
              <a:pPr/>
              <a:t>28.6.2013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7FBF3B-79CF-447F-AA1B-694FCCC039B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1143000"/>
          </a:xfrm>
        </p:spPr>
        <p:txBody>
          <a:bodyPr vert="horz" tIns="45720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50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4207FE-A0DA-4141-9F5B-6A9341F9BEA4}" type="datetimeFigureOut">
              <a:rPr lang="cs-CZ" smtClean="0"/>
              <a:pPr/>
              <a:t>28.6.2013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7FBF3B-79CF-447F-AA1B-694FCCC039B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4207FE-A0DA-4141-9F5B-6A9341F9BEA4}" type="datetimeFigureOut">
              <a:rPr lang="cs-CZ" smtClean="0"/>
              <a:pPr/>
              <a:t>28.6.2013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7FBF3B-79CF-447F-AA1B-694FCCC039B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514352"/>
            <a:ext cx="2743200" cy="1162050"/>
          </a:xfrm>
        </p:spPr>
        <p:txBody>
          <a:bodyPr lIns="0" anchor="b">
            <a:noAutofit/>
          </a:bodyPr>
          <a:lstStyle>
            <a:lvl1pPr algn="l" rtl="0">
              <a:spcBef>
                <a:spcPct val="0"/>
              </a:spcBef>
              <a:buNone/>
              <a:defRPr sz="26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5800" y="1676400"/>
            <a:ext cx="2743200" cy="4572000"/>
          </a:xfrm>
        </p:spPr>
        <p:txBody>
          <a:bodyPr lIns="18288" rIns="18288"/>
          <a:lstStyle>
            <a:lvl1pPr marL="0" indent="0" algn="l">
              <a:buNone/>
              <a:defRPr sz="1400"/>
            </a:lvl1pPr>
            <a:lvl2pPr indent="0" algn="l">
              <a:buNone/>
              <a:defRPr sz="1200"/>
            </a:lvl2pPr>
            <a:lvl3pPr indent="0" algn="l">
              <a:buNone/>
              <a:defRPr sz="1000"/>
            </a:lvl3pPr>
            <a:lvl4pPr indent="0" algn="l">
              <a:buNone/>
              <a:defRPr sz="900"/>
            </a:lvl4pPr>
            <a:lvl5pPr indent="0" algn="l"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575050" y="1676400"/>
            <a:ext cx="5111750" cy="4572000"/>
          </a:xfrm>
        </p:spPr>
        <p:txBody>
          <a:bodyPr tIns="0"/>
          <a:lstStyle>
            <a:lvl1pPr>
              <a:defRPr sz="28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4207FE-A0DA-4141-9F5B-6A9341F9BEA4}" type="datetimeFigureOut">
              <a:rPr lang="cs-CZ" smtClean="0"/>
              <a:pPr/>
              <a:t>28.6.2013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7FBF3B-79CF-447F-AA1B-694FCCC039B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s odříznutým a zakulaceným jedním rohem 8"/>
          <p:cNvSpPr/>
          <p:nvPr/>
        </p:nvSpPr>
        <p:spPr>
          <a:xfrm rot="420000" flipV="1">
            <a:off x="3165753" y="1108077"/>
            <a:ext cx="5257800" cy="4114800"/>
          </a:xfrm>
          <a:prstGeom prst="snipRoundRect">
            <a:avLst>
              <a:gd name="adj1" fmla="val 0"/>
              <a:gd name="adj2" fmla="val 3646"/>
            </a:avLst>
          </a:prstGeom>
          <a:solidFill>
            <a:srgbClr val="FFFFFF"/>
          </a:solidFill>
          <a:ln w="3175" cap="rnd" cmpd="sng" algn="ctr">
            <a:solidFill>
              <a:srgbClr val="C0C0C0"/>
            </a:solidFill>
            <a:prstDash val="solid"/>
          </a:ln>
          <a:effectLst>
            <a:outerShdw blurRad="63500" dist="38500" dir="7500000" sx="98500" sy="100080" kx="100000" algn="tl" rotWithShape="0">
              <a:srgbClr val="000000">
                <a:alpha val="25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ravoúhlý trojúhelník 11"/>
          <p:cNvSpPr/>
          <p:nvPr/>
        </p:nvSpPr>
        <p:spPr>
          <a:xfrm rot="420000" flipV="1">
            <a:off x="8004134" y="5359769"/>
            <a:ext cx="155448" cy="155448"/>
          </a:xfrm>
          <a:prstGeom prst="rtTriangle">
            <a:avLst/>
          </a:prstGeom>
          <a:solidFill>
            <a:srgbClr val="FFFFFF"/>
          </a:solidFill>
          <a:ln w="12700" cap="flat" cmpd="sng" algn="ctr">
            <a:solidFill>
              <a:srgbClr val="FFFFFF"/>
            </a:solidFill>
            <a:prstDash val="solid"/>
            <a:bevel/>
          </a:ln>
          <a:effectLst>
            <a:outerShdw blurRad="19685" dist="6350" dir="12900000" algn="tl" rotWithShape="0">
              <a:srgbClr val="000000">
                <a:alpha val="47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09600" y="1176996"/>
            <a:ext cx="2212848" cy="1582621"/>
          </a:xfrm>
        </p:spPr>
        <p:txBody>
          <a:bodyPr vert="horz" lIns="45720" tIns="45720" rIns="45720" bIns="45720" anchor="b"/>
          <a:lstStyle>
            <a:lvl1pPr algn="l">
              <a:buNone/>
              <a:defRPr sz="20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09600" y="2828785"/>
            <a:ext cx="2209800" cy="2179320"/>
          </a:xfrm>
        </p:spPr>
        <p:txBody>
          <a:bodyPr lIns="64008" rIns="45720" bIns="45720" anchor="t"/>
          <a:lstStyle>
            <a:lvl1pPr marL="0" indent="0" algn="l">
              <a:spcBef>
                <a:spcPts val="250"/>
              </a:spcBef>
              <a:buFontTx/>
              <a:buNone/>
              <a:defRPr sz="13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4207FE-A0DA-4141-9F5B-6A9341F9BEA4}" type="datetimeFigureOut">
              <a:rPr lang="cs-CZ" smtClean="0"/>
              <a:pPr/>
              <a:t>28.6.2013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077200" y="6356350"/>
            <a:ext cx="609600" cy="365125"/>
          </a:xfrm>
        </p:spPr>
        <p:txBody>
          <a:bodyPr/>
          <a:lstStyle/>
          <a:p>
            <a:fld id="{3F7FBF3B-79CF-447F-AA1B-694FCCC039B1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 rot="420000">
            <a:off x="3485793" y="1199517"/>
            <a:ext cx="4617720" cy="3931920"/>
          </a:xfrm>
          <a:prstGeom prst="rect">
            <a:avLst/>
          </a:prstGeom>
          <a:solidFill>
            <a:schemeClr val="bg2"/>
          </a:solidFill>
          <a:ln w="3000" cap="rnd">
            <a:solidFill>
              <a:srgbClr val="C0C0C0"/>
            </a:solidFill>
            <a:round/>
          </a:ln>
          <a:effectLst/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10" name="Volný tvar 9"/>
          <p:cNvSpPr>
            <a:spLocks/>
          </p:cNvSpPr>
          <p:nvPr/>
        </p:nvSpPr>
        <p:spPr bwMode="auto">
          <a:xfrm flipV="1">
            <a:off x="-9525" y="5816600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1" name="Volný tvar 10"/>
          <p:cNvSpPr>
            <a:spLocks/>
          </p:cNvSpPr>
          <p:nvPr/>
        </p:nvSpPr>
        <p:spPr bwMode="auto">
          <a:xfrm flipV="1">
            <a:off x="4381500" y="6219825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4207FE-A0DA-4141-9F5B-6A9341F9BEA4}" type="datetimeFigureOut">
              <a:rPr lang="cs-CZ" smtClean="0"/>
              <a:pPr/>
              <a:t>28.6.2013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7FBF3B-79CF-447F-AA1B-694FCCC039B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914401"/>
            <a:ext cx="2057400" cy="5211763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019800" cy="5211763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4207FE-A0DA-4141-9F5B-6A9341F9BEA4}" type="datetimeFigureOut">
              <a:rPr lang="cs-CZ" smtClean="0"/>
              <a:pPr/>
              <a:t>28.6.2013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7FBF3B-79CF-447F-AA1B-694FCCC039B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olný tvar 6"/>
          <p:cNvSpPr>
            <a:spLocks/>
          </p:cNvSpPr>
          <p:nvPr/>
        </p:nvSpPr>
        <p:spPr bwMode="auto">
          <a:xfrm>
            <a:off x="-9525" y="-7144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4381500" y="-7144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  <a:prstGeom prst="rect">
            <a:avLst/>
          </a:prstGeom>
        </p:spPr>
        <p:txBody>
          <a:bodyPr vert="horz" lIns="0" rIns="0" bIns="0" anchor="b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457200" y="1935480"/>
            <a:ext cx="8229600" cy="438912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904207FE-A0DA-4141-9F5B-6A9341F9BEA4}" type="datetimeFigureOut">
              <a:rPr lang="cs-CZ" smtClean="0"/>
              <a:pPr/>
              <a:t>28.6.2013</a:t>
            </a:fld>
            <a:endParaRPr lang="cs-CZ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2667000" y="6356350"/>
            <a:ext cx="33528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7924800" y="6356350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3F7FBF3B-79CF-447F-AA1B-694FCCC039B1}" type="slidenum">
              <a:rPr lang="cs-CZ" smtClean="0"/>
              <a:pPr/>
              <a:t>‹#›</a:t>
            </a:fld>
            <a:endParaRPr lang="cs-CZ"/>
          </a:p>
        </p:txBody>
      </p:sp>
      <p:grpSp>
        <p:nvGrpSpPr>
          <p:cNvPr id="2" name="Skupina 1"/>
          <p:cNvGrpSpPr/>
          <p:nvPr/>
        </p:nvGrpSpPr>
        <p:grpSpPr>
          <a:xfrm>
            <a:off x="-19017" y="202408"/>
            <a:ext cx="9180548" cy="649224"/>
            <a:chOff x="-19045" y="216550"/>
            <a:chExt cx="9180548" cy="649224"/>
          </a:xfrm>
        </p:grpSpPr>
        <p:sp>
          <p:nvSpPr>
            <p:cNvPr id="12" name="Volný tvar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  <p:sp>
          <p:nvSpPr>
            <p:cNvPr id="13" name="Volný tvar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5000" b="0" kern="120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3"/>
        </a:buClr>
        <a:buSzPct val="9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46888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46888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210312" algn="l" rtl="0" eaLnBrk="1" latinLnBrk="0" hangingPunct="1">
        <a:spcBef>
          <a:spcPct val="20000"/>
        </a:spcBef>
        <a:buClr>
          <a:schemeClr val="accent3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10312" algn="l" rtl="0" eaLnBrk="1" latinLnBrk="0" hangingPunct="1">
        <a:spcBef>
          <a:spcPct val="20000"/>
        </a:spcBef>
        <a:buClr>
          <a:schemeClr val="accent4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210312" algn="l" rtl="0" eaLnBrk="1" latinLnBrk="0" hangingPunct="1">
        <a:spcBef>
          <a:spcPct val="20000"/>
        </a:spcBef>
        <a:buClr>
          <a:schemeClr val="accent5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182880" algn="l" rtl="0" eaLnBrk="1" latinLnBrk="0" hangingPunct="1">
        <a:spcBef>
          <a:spcPct val="20000"/>
        </a:spcBef>
        <a:buClr>
          <a:schemeClr val="tx2"/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182880" algn="l" rtl="0" eaLnBrk="1" latinLnBrk="0" hangingPunct="1">
        <a:spcBef>
          <a:spcPct val="20000"/>
        </a:spcBef>
        <a:buClr>
          <a:schemeClr val="tx2"/>
        </a:buClr>
        <a:buFontTx/>
        <a:buChar char="•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package" Target="../embeddings/Microsoft_Word_Document1.docx"/><Relationship Id="rId2" Type="http://schemas.openxmlformats.org/officeDocument/2006/relationships/slideLayout" Target="../slideLayouts/slideLayout7.xml"/><Relationship Id="rId1" Type="http://schemas.openxmlformats.org/officeDocument/2006/relationships/vmlDrawing" Target="../drawings/vmlDrawing1.vml"/><Relationship Id="rId4" Type="http://schemas.openxmlformats.org/officeDocument/2006/relationships/image" Target="../media/image2.emf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Objekt 3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1453953665"/>
              </p:ext>
            </p:extLst>
          </p:nvPr>
        </p:nvGraphicFramePr>
        <p:xfrm>
          <a:off x="2843809" y="951610"/>
          <a:ext cx="3600400" cy="51636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027" name="Dokument" r:id="rId3" imgW="5901230" imgH="8463184" progId="Word.Document.12">
                  <p:embed/>
                </p:oleObj>
              </mc:Choice>
              <mc:Fallback>
                <p:oleObj name="Dokument" r:id="rId3" imgW="5901230" imgH="8463184" progId="Word.Document.12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4"/>
                      <a:stretch>
                        <a:fillRect/>
                      </a:stretch>
                    </p:blipFill>
                    <p:spPr>
                      <a:xfrm>
                        <a:off x="2843809" y="951610"/>
                        <a:ext cx="3600400" cy="5163600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59700465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Základní ekonomické pojmy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Statky a služby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400" dirty="0" smtClean="0"/>
              <a:t>Základní ekonomické pojmy</a:t>
            </a:r>
            <a:endParaRPr lang="cs-CZ" sz="4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2276872"/>
            <a:ext cx="8229600" cy="4389120"/>
          </a:xfrm>
        </p:spPr>
        <p:txBody>
          <a:bodyPr>
            <a:normAutofit lnSpcReduction="10000"/>
          </a:bodyPr>
          <a:lstStyle/>
          <a:p>
            <a:r>
              <a:rPr lang="cs-CZ" dirty="0" smtClean="0"/>
              <a:t>Čím uspokojujeme potřeby?</a:t>
            </a:r>
          </a:p>
          <a:p>
            <a:pPr>
              <a:buNone/>
            </a:pPr>
            <a:r>
              <a:rPr lang="cs-CZ" dirty="0" smtClean="0"/>
              <a:t>                                   Službami a statky.</a:t>
            </a:r>
          </a:p>
          <a:p>
            <a:r>
              <a:rPr lang="cs-CZ" dirty="0" smtClean="0"/>
              <a:t>Co je to statek?</a:t>
            </a:r>
          </a:p>
          <a:p>
            <a:pPr>
              <a:buNone/>
            </a:pPr>
            <a:r>
              <a:rPr lang="cs-CZ" dirty="0" smtClean="0"/>
              <a:t>                                   Hmotná i nehmotná věc      			              sloužící k uspokojení potřeb.</a:t>
            </a:r>
          </a:p>
          <a:p>
            <a:r>
              <a:rPr lang="cs-CZ" dirty="0" smtClean="0"/>
              <a:t>Jak se dělí statky? – příklady</a:t>
            </a:r>
          </a:p>
          <a:p>
            <a:pPr>
              <a:buNone/>
            </a:pPr>
            <a:r>
              <a:rPr lang="cs-CZ" dirty="0" smtClean="0"/>
              <a:t>                                   </a:t>
            </a:r>
            <a:r>
              <a:rPr lang="cs-CZ" b="1" dirty="0" smtClean="0"/>
              <a:t>Hmotné</a:t>
            </a:r>
            <a:r>
              <a:rPr lang="cs-CZ" dirty="0" smtClean="0"/>
              <a:t> – počítač, </a:t>
            </a:r>
            <a:r>
              <a:rPr lang="cs-CZ" b="1" dirty="0" smtClean="0"/>
              <a:t>nehmotné</a:t>
            </a:r>
            <a:r>
              <a:rPr lang="cs-CZ" dirty="0" smtClean="0"/>
              <a:t> –    			   znalost angličtiny, </a:t>
            </a:r>
            <a:r>
              <a:rPr lang="cs-CZ" b="1" dirty="0" smtClean="0"/>
              <a:t>volné</a:t>
            </a:r>
            <a:r>
              <a:rPr lang="cs-CZ" dirty="0" smtClean="0"/>
              <a:t> – 	       	  		   sluneční záření, </a:t>
            </a:r>
            <a:r>
              <a:rPr lang="cs-CZ" b="1" dirty="0" smtClean="0"/>
              <a:t>ekonomické</a:t>
            </a:r>
            <a:r>
              <a:rPr lang="cs-CZ" dirty="0" smtClean="0"/>
              <a:t> - 			   rohlík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2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7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22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27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32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400" dirty="0" smtClean="0"/>
              <a:t>Základní ekonomické pojmy</a:t>
            </a:r>
            <a:endParaRPr lang="cs-CZ" sz="4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Jaký je rozdíl mezi statky volnými a ekonomickými?</a:t>
            </a:r>
          </a:p>
          <a:p>
            <a:endParaRPr lang="cs-CZ" dirty="0" smtClean="0"/>
          </a:p>
          <a:p>
            <a:pPr>
              <a:buNone/>
            </a:pPr>
            <a:r>
              <a:rPr lang="cs-CZ" b="1" dirty="0" smtClean="0"/>
              <a:t>   Volné statky </a:t>
            </a:r>
            <a:r>
              <a:rPr lang="cs-CZ" dirty="0" smtClean="0"/>
              <a:t>nám poskytuje příroda zpravidla bez lidské práce a zdarma – např. vzduch, vítr, sníh, sluneční svit.</a:t>
            </a:r>
          </a:p>
          <a:p>
            <a:pPr>
              <a:buNone/>
            </a:pPr>
            <a:r>
              <a:rPr lang="cs-CZ" b="1" dirty="0" smtClean="0"/>
              <a:t>   Ekonomické statky </a:t>
            </a:r>
            <a:r>
              <a:rPr lang="cs-CZ" dirty="0" smtClean="0"/>
              <a:t>jsou výsledkem lidské práce, která přetváří přírodní zdroje na užitečné věci, které uspokojují lidské potřeby. Jsou vzácné a jsou poskytovány za úplatu – např. elektrická energie, umělý sníh, ventilátor.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2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7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400" dirty="0" smtClean="0"/>
              <a:t>Základní ekonomické pojmy</a:t>
            </a:r>
            <a:endParaRPr lang="cs-CZ" sz="4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Co to je zákon vzácnosti?</a:t>
            </a:r>
          </a:p>
          <a:p>
            <a:pPr>
              <a:buNone/>
            </a:pPr>
            <a:r>
              <a:rPr lang="cs-CZ" dirty="0" smtClean="0"/>
              <a:t>                             To, co nemůžeme mít kdykoli 			       v  jakémkoli množství, je vzácné.</a:t>
            </a:r>
          </a:p>
          <a:p>
            <a:r>
              <a:rPr lang="cs-CZ" dirty="0" smtClean="0"/>
              <a:t>Jak se tento zákon projeví v praxi?</a:t>
            </a:r>
          </a:p>
          <a:p>
            <a:pPr>
              <a:buNone/>
            </a:pPr>
            <a:r>
              <a:rPr lang="cs-CZ" dirty="0" smtClean="0"/>
              <a:t>			       Se vším musíme šetřit, např. s penězi,      		       časem, jídlem, zdravím …………			       Chovat se ekonomicky.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2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7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22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  Základní ekonomické pojmy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2060848"/>
            <a:ext cx="8229600" cy="4389120"/>
          </a:xfrm>
        </p:spPr>
        <p:txBody>
          <a:bodyPr/>
          <a:lstStyle/>
          <a:p>
            <a:r>
              <a:rPr lang="cs-CZ" dirty="0" smtClean="0"/>
              <a:t>Co to je zákon ekonomie času?</a:t>
            </a:r>
          </a:p>
          <a:p>
            <a:pPr>
              <a:buNone/>
            </a:pPr>
            <a:r>
              <a:rPr lang="cs-CZ" dirty="0" smtClean="0"/>
              <a:t> 				I náš čas je vzácný. Musíme s ním 			šetřit. Čas jsou peníze, jak praví 				známé  české přísloví.</a:t>
            </a:r>
          </a:p>
          <a:p>
            <a:pPr>
              <a:buNone/>
            </a:pPr>
            <a:endParaRPr lang="cs-CZ" dirty="0" smtClean="0"/>
          </a:p>
          <a:p>
            <a:r>
              <a:rPr lang="cs-CZ" dirty="0" smtClean="0"/>
              <a:t>Tento zákon platí ve všech ekonomických systémech. Co znamená v praxi?</a:t>
            </a:r>
          </a:p>
          <a:p>
            <a:pPr>
              <a:buNone/>
            </a:pPr>
            <a:r>
              <a:rPr lang="cs-CZ" dirty="0" smtClean="0"/>
              <a:t>				Lidé se snaží zvyšovat produktivitu 			práce.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2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7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22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  Základní ekonomické pojmy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Co to je produktivita práce?</a:t>
            </a:r>
          </a:p>
          <a:p>
            <a:pPr>
              <a:buNone/>
            </a:pPr>
            <a:r>
              <a:rPr lang="cs-CZ" dirty="0" smtClean="0"/>
              <a:t>				Množství výrobků za časovou 				jednotku.</a:t>
            </a:r>
            <a:endParaRPr lang="cs-CZ" smtClean="0"/>
          </a:p>
          <a:p>
            <a:pPr>
              <a:buNone/>
            </a:pPr>
            <a:endParaRPr lang="cs-CZ" dirty="0" smtClean="0"/>
          </a:p>
          <a:p>
            <a:r>
              <a:rPr lang="cs-CZ" dirty="0" smtClean="0"/>
              <a:t>Co to jsou služby?</a:t>
            </a:r>
          </a:p>
          <a:p>
            <a:pPr>
              <a:buNone/>
            </a:pPr>
            <a:r>
              <a:rPr lang="cs-CZ" dirty="0" smtClean="0"/>
              <a:t>				Užitečné cizí činnosti, které svým 		            průběhem uspokojují naše potřeby.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2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7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22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  Základní ekonomické pojmy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Charakterizujte věcné služby, uveďte 3 příklady.</a:t>
            </a:r>
          </a:p>
          <a:p>
            <a:pPr>
              <a:buNone/>
            </a:pPr>
            <a:r>
              <a:rPr lang="cs-CZ" dirty="0" smtClean="0"/>
              <a:t> 				  Vrací věcem jejich užitnou hodnotu 			  – např. oprava automatické pračky, 		               vyčištění obleku, doprava matriálu      		              do podniku.</a:t>
            </a:r>
          </a:p>
          <a:p>
            <a:r>
              <a:rPr lang="cs-CZ" dirty="0" smtClean="0"/>
              <a:t> Co jsou služby osobní?</a:t>
            </a:r>
          </a:p>
          <a:p>
            <a:pPr>
              <a:buNone/>
            </a:pPr>
            <a:r>
              <a:rPr lang="cs-CZ" dirty="0" smtClean="0"/>
              <a:t>                                     Týkají se přímo naší osoby – např. 			    preventivní prohlídky u zubního 			    lékaře, doprava vlakem do 				    zaměstnání, úprava účesu.</a:t>
            </a:r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  Základní ekonomické pojmy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cs-CZ" dirty="0" smtClean="0"/>
              <a:t>Rozhodněte, zda jde o statek nebo službu</a:t>
            </a:r>
          </a:p>
          <a:p>
            <a:r>
              <a:rPr lang="cs-CZ" dirty="0" smtClean="0"/>
              <a:t>a</a:t>
            </a:r>
            <a:r>
              <a:rPr lang="cs-CZ" dirty="0" smtClean="0">
                <a:hlinkClick r:id="" action="ppaction://hlinkshowjump?jump=nextslide"/>
              </a:rPr>
              <a:t>/ výuka cizího jazyka</a:t>
            </a:r>
            <a:endParaRPr lang="cs-CZ" dirty="0" smtClean="0"/>
          </a:p>
          <a:p>
            <a:r>
              <a:rPr lang="cs-CZ" dirty="0" smtClean="0"/>
              <a:t>b</a:t>
            </a:r>
            <a:r>
              <a:rPr lang="cs-CZ" dirty="0" smtClean="0">
                <a:hlinkClick r:id="" action="ppaction://hlinkshowjump?jump=nextslide"/>
              </a:rPr>
              <a:t>/ oprava automobilu</a:t>
            </a:r>
            <a:endParaRPr lang="cs-CZ" dirty="0" smtClean="0"/>
          </a:p>
          <a:p>
            <a:r>
              <a:rPr lang="cs-CZ" dirty="0" smtClean="0"/>
              <a:t>c/ kuchyňský nůž</a:t>
            </a:r>
          </a:p>
          <a:p>
            <a:r>
              <a:rPr lang="cs-CZ" dirty="0" smtClean="0"/>
              <a:t>d/ vyčištění koberce</a:t>
            </a:r>
          </a:p>
          <a:p>
            <a:r>
              <a:rPr lang="cs-CZ" dirty="0" smtClean="0"/>
              <a:t>e/ zprávy na seznamu.</a:t>
            </a:r>
            <a:r>
              <a:rPr lang="cs-CZ" dirty="0" err="1" smtClean="0"/>
              <a:t>cz</a:t>
            </a:r>
            <a:endParaRPr lang="cs-CZ" dirty="0" smtClean="0"/>
          </a:p>
          <a:p>
            <a:r>
              <a:rPr lang="cs-CZ" dirty="0" smtClean="0"/>
              <a:t>f/ půjčení knihy v městské knihovně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endParaRPr lang="cs-CZ" dirty="0" smtClean="0"/>
          </a:p>
          <a:p>
            <a:endParaRPr lang="cs-CZ" dirty="0" smtClean="0"/>
          </a:p>
          <a:p>
            <a:r>
              <a:rPr lang="cs-CZ" dirty="0" smtClean="0"/>
              <a:t>a/ služba</a:t>
            </a:r>
          </a:p>
          <a:p>
            <a:r>
              <a:rPr lang="cs-CZ" dirty="0" smtClean="0"/>
              <a:t>b/ služba</a:t>
            </a:r>
          </a:p>
          <a:p>
            <a:r>
              <a:rPr lang="cs-CZ" dirty="0" smtClean="0"/>
              <a:t>c/ statek</a:t>
            </a:r>
          </a:p>
          <a:p>
            <a:r>
              <a:rPr lang="cs-CZ" dirty="0" smtClean="0"/>
              <a:t>d</a:t>
            </a:r>
            <a:r>
              <a:rPr lang="cs-CZ" smtClean="0"/>
              <a:t>/ služba</a:t>
            </a:r>
            <a:endParaRPr lang="cs-CZ" dirty="0" smtClean="0"/>
          </a:p>
          <a:p>
            <a:r>
              <a:rPr lang="cs-CZ" dirty="0" smtClean="0"/>
              <a:t>e/ služba</a:t>
            </a:r>
          </a:p>
          <a:p>
            <a:r>
              <a:rPr lang="cs-CZ" dirty="0" smtClean="0"/>
              <a:t> f/ služba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ok">
  <a:themeElements>
    <a:clrScheme name="Tok">
      <a:dk1>
        <a:sysClr val="windowText" lastClr="000000"/>
      </a:dk1>
      <a:lt1>
        <a:sysClr val="window" lastClr="FFFFFF"/>
      </a:lt1>
      <a:dk2>
        <a:srgbClr val="04617B"/>
      </a:dk2>
      <a:lt2>
        <a:srgbClr val="DBF5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E2D700"/>
      </a:hlink>
      <a:folHlink>
        <a:srgbClr val="85DFD0"/>
      </a:folHlink>
    </a:clrScheme>
    <a:fontScheme name="Tok">
      <a:majorFont>
        <a:latin typeface="Calibri"/>
        <a:ea typeface=""/>
        <a:cs typeface=""/>
        <a:font script="Jpan" typeface="ＭＳ Ｐゴシック"/>
        <a:font script="Hang" typeface="HY중고딕"/>
        <a:font script="Hans" typeface="隶书"/>
        <a:font script="Hant" typeface="微軟正黑體"/>
        <a:font script="Arab" typeface="Traditional Arabic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nstantia"/>
        <a:ea typeface=""/>
        <a:cs typeface=""/>
        <a:font script="Jpan" typeface="HGP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ok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30000"/>
              </a:schemeClr>
            </a:gs>
            <a:gs pos="43000">
              <a:schemeClr val="phClr">
                <a:tint val="44000"/>
                <a:satMod val="165000"/>
              </a:schemeClr>
            </a:gs>
            <a:gs pos="93000">
              <a:schemeClr val="phClr">
                <a:tint val="15000"/>
                <a:satMod val="165000"/>
              </a:schemeClr>
            </a:gs>
            <a:gs pos="100000">
              <a:schemeClr val="phClr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gradFill rotWithShape="1">
          <a:gsLst>
            <a:gs pos="0">
              <a:schemeClr val="phClr">
                <a:tint val="98000"/>
                <a:shade val="25000"/>
                <a:satMod val="250000"/>
              </a:schemeClr>
            </a:gs>
            <a:gs pos="68000">
              <a:schemeClr val="phClr">
                <a:tint val="86000"/>
                <a:satMod val="115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</a:fillStyleLst>
      <a:lnStyleLst>
        <a:ln w="9525" cap="flat" cmpd="sng" algn="ctr">
          <a:solidFill>
            <a:schemeClr val="phClr">
              <a:shade val="50000"/>
              <a:satMod val="103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  <a:scene3d>
            <a:camera prst="orthographicFront" fov="0">
              <a:rot lat="0" lon="0" rev="0"/>
            </a:camera>
            <a:lightRig rig="glow" dir="tl">
              <a:rot lat="0" lon="0" rev="900000"/>
            </a:lightRig>
          </a:scene3d>
          <a:sp3d prstMaterial="powder"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20000"/>
              </a:schemeClr>
            </a:gs>
            <a:gs pos="100000">
              <a:schemeClr val="phClr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50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Flow</Template>
  <TotalTime>140</TotalTime>
  <Words>214</Words>
  <Application>Microsoft Office PowerPoint</Application>
  <PresentationFormat>Předvádění na obrazovce (4:3)</PresentationFormat>
  <Paragraphs>52</Paragraphs>
  <Slides>9</Slides>
  <Notes>0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1" baseType="lpstr">
      <vt:lpstr>Tok</vt:lpstr>
      <vt:lpstr>Microsoft Word Document</vt:lpstr>
      <vt:lpstr>Prezentace aplikace PowerPoint</vt:lpstr>
      <vt:lpstr>Základní ekonomické pojmy</vt:lpstr>
      <vt:lpstr>Základní ekonomické pojmy</vt:lpstr>
      <vt:lpstr>Základní ekonomické pojmy</vt:lpstr>
      <vt:lpstr>Základní ekonomické pojmy</vt:lpstr>
      <vt:lpstr>  Základní ekonomické pojmy</vt:lpstr>
      <vt:lpstr>  Základní ekonomické pojmy</vt:lpstr>
      <vt:lpstr>  Základní ekonomické pojmy</vt:lpstr>
      <vt:lpstr>  Základní ekonomické pojmy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Základní ekonomické pojmy</dc:title>
  <dc:creator>Lída</dc:creator>
  <cp:lastModifiedBy>Lída Jiroušová</cp:lastModifiedBy>
  <cp:revision>15</cp:revision>
  <dcterms:created xsi:type="dcterms:W3CDTF">2013-01-03T15:34:30Z</dcterms:created>
  <dcterms:modified xsi:type="dcterms:W3CDTF">2013-06-28T13:20:06Z</dcterms:modified>
</cp:coreProperties>
</file>