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0" r:id="rId2"/>
    <p:sldId id="278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68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86542" autoAdjust="0"/>
  </p:normalViewPr>
  <p:slideViewPr>
    <p:cSldViewPr>
      <p:cViewPr>
        <p:scale>
          <a:sx n="190" d="100"/>
          <a:sy n="190" d="100"/>
        </p:scale>
        <p:origin x="1140" y="21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ACCAF7-1CCE-42C4-9055-89F5F90AC33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79F17-AB30-4BFB-B610-D0D103155E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031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9F17-AB30-4BFB-B610-D0D103155E3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9F17-AB30-4BFB-B610-D0D103155E3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7CF6CA-D65C-4C3A-9D2D-0BB46E177FC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D9FE629-52DB-4D12-82A6-27BD6FD1A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10" Type="http://schemas.openxmlformats.org/officeDocument/2006/relationships/slide" Target="slide11.xml"/><Relationship Id="rId4" Type="http://schemas.openxmlformats.org/officeDocument/2006/relationships/slide" Target="slide4.xml"/><Relationship Id="rId9" Type="http://schemas.openxmlformats.org/officeDocument/2006/relationships/slide" Target="slide9.xml"/><Relationship Id="rId14" Type="http://schemas.openxmlformats.org/officeDocument/2006/relationships/slide" Target="slide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6250277"/>
              </p:ext>
            </p:extLst>
          </p:nvPr>
        </p:nvGraphicFramePr>
        <p:xfrm>
          <a:off x="2924175" y="647700"/>
          <a:ext cx="3235325" cy="5114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9326855" progId="Word.Document.12">
                  <p:embed/>
                </p:oleObj>
              </mc:Choice>
              <mc:Fallback>
                <p:oleObj name="Dokument" r:id="rId3" imgW="5901230" imgH="932685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24175" y="647700"/>
                        <a:ext cx="3235325" cy="5114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822348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b="17627"/>
          <a:stretch>
            <a:fillRect/>
          </a:stretch>
        </p:blipFill>
        <p:spPr bwMode="auto">
          <a:xfrm>
            <a:off x="0" y="0"/>
            <a:ext cx="914400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69023" y="1844824"/>
            <a:ext cx="7005957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0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Earwig Factory" pitchFamily="2" charset="0"/>
              </a:rPr>
              <a:t>RISKUJ  2</a:t>
            </a:r>
            <a:endParaRPr lang="cs-CZ" sz="100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Earwig Factory" pitchFamily="2" charset="0"/>
            </a:endParaRPr>
          </a:p>
          <a:p>
            <a:pPr algn="ctr"/>
            <a:r>
              <a:rPr lang="cs-CZ" sz="100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Earwig Factory" pitchFamily="2" charset="0"/>
              </a:rPr>
              <a:t>EKONOMIKA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>
            <a:hlinkClick r:id="rId3" action="ppaction://hlinksldjump" highlightClick="1"/>
          </p:cNvPr>
          <p:cNvSpPr/>
          <p:nvPr/>
        </p:nvSpPr>
        <p:spPr>
          <a:xfrm>
            <a:off x="179512" y="2564904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12" name="Obdélník 11">
            <a:hlinkClick r:id="rId4" action="ppaction://hlinksldjump" highlightClick="1"/>
          </p:cNvPr>
          <p:cNvSpPr/>
          <p:nvPr/>
        </p:nvSpPr>
        <p:spPr>
          <a:xfrm>
            <a:off x="179512" y="1628800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14" name="Obdélník 13">
            <a:hlinkClick r:id="rId5" action="ppaction://hlinksldjump" highlightClick="1"/>
          </p:cNvPr>
          <p:cNvSpPr/>
          <p:nvPr/>
        </p:nvSpPr>
        <p:spPr>
          <a:xfrm>
            <a:off x="179512" y="3501008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15" name="Obdélník 14">
            <a:hlinkClick r:id="rId6" action="ppaction://hlinksldjump" highlightClick="1"/>
          </p:cNvPr>
          <p:cNvSpPr/>
          <p:nvPr/>
        </p:nvSpPr>
        <p:spPr>
          <a:xfrm>
            <a:off x="179512" y="4437112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4000</a:t>
            </a:r>
            <a:endParaRPr lang="cs-CZ" sz="4000" dirty="0"/>
          </a:p>
        </p:txBody>
      </p:sp>
      <p:sp>
        <p:nvSpPr>
          <p:cNvPr id="29" name="Obdélník 28">
            <a:hlinkClick r:id="rId7" action="ppaction://hlinksldjump" highlightClick="1"/>
          </p:cNvPr>
          <p:cNvSpPr/>
          <p:nvPr/>
        </p:nvSpPr>
        <p:spPr>
          <a:xfrm>
            <a:off x="179512" y="5373216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5000</a:t>
            </a:r>
            <a:endParaRPr lang="cs-CZ" sz="4000" dirty="0"/>
          </a:p>
        </p:txBody>
      </p:sp>
      <p:sp>
        <p:nvSpPr>
          <p:cNvPr id="33" name="Obdélník 32"/>
          <p:cNvSpPr/>
          <p:nvPr/>
        </p:nvSpPr>
        <p:spPr>
          <a:xfrm>
            <a:off x="179512" y="404664"/>
            <a:ext cx="2088232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INFLACE</a:t>
            </a:r>
            <a:endParaRPr lang="cs-CZ" i="1" dirty="0"/>
          </a:p>
        </p:txBody>
      </p:sp>
      <p:sp>
        <p:nvSpPr>
          <p:cNvPr id="34" name="Obdélník 33"/>
          <p:cNvSpPr/>
          <p:nvPr/>
        </p:nvSpPr>
        <p:spPr>
          <a:xfrm>
            <a:off x="2411760" y="404664"/>
            <a:ext cx="2088232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NEZAMĚSTNANOST</a:t>
            </a:r>
            <a:endParaRPr lang="cs-CZ" sz="1400" dirty="0"/>
          </a:p>
        </p:txBody>
      </p:sp>
      <p:sp>
        <p:nvSpPr>
          <p:cNvPr id="35" name="Obdélník 34"/>
          <p:cNvSpPr/>
          <p:nvPr/>
        </p:nvSpPr>
        <p:spPr>
          <a:xfrm>
            <a:off x="4644008" y="404664"/>
            <a:ext cx="2088232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HDP</a:t>
            </a:r>
            <a:endParaRPr lang="cs-CZ" dirty="0"/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179512" y="1412776"/>
            <a:ext cx="87129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9" name="Obdélník 48">
            <a:hlinkClick r:id="rId8" action="ppaction://hlinksldjump" highlightClick="1"/>
          </p:cNvPr>
          <p:cNvSpPr/>
          <p:nvPr/>
        </p:nvSpPr>
        <p:spPr>
          <a:xfrm>
            <a:off x="2411760" y="2564904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50" name="Obdélník 49">
            <a:hlinkClick r:id="rId9" action="ppaction://hlinksldjump" highlightClick="1"/>
          </p:cNvPr>
          <p:cNvSpPr/>
          <p:nvPr/>
        </p:nvSpPr>
        <p:spPr>
          <a:xfrm>
            <a:off x="2411760" y="1628800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51" name="Obdélník 50">
            <a:hlinkClick r:id="rId10" action="ppaction://hlinksldjump" highlightClick="1"/>
          </p:cNvPr>
          <p:cNvSpPr/>
          <p:nvPr/>
        </p:nvSpPr>
        <p:spPr>
          <a:xfrm>
            <a:off x="2411760" y="3501008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52" name="Obdélník 51">
            <a:hlinkClick r:id="rId11" action="ppaction://hlinksldjump" highlightClick="1"/>
          </p:cNvPr>
          <p:cNvSpPr/>
          <p:nvPr/>
        </p:nvSpPr>
        <p:spPr>
          <a:xfrm>
            <a:off x="2411760" y="4437112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4000</a:t>
            </a:r>
            <a:endParaRPr lang="cs-CZ" sz="4000" dirty="0"/>
          </a:p>
        </p:txBody>
      </p:sp>
      <p:sp>
        <p:nvSpPr>
          <p:cNvPr id="53" name="Obdélník 52">
            <a:hlinkClick r:id="rId12" action="ppaction://hlinksldjump" highlightClick="1"/>
          </p:cNvPr>
          <p:cNvSpPr/>
          <p:nvPr/>
        </p:nvSpPr>
        <p:spPr>
          <a:xfrm>
            <a:off x="2411760" y="5373216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5000</a:t>
            </a:r>
            <a:endParaRPr lang="cs-CZ" sz="4000" dirty="0"/>
          </a:p>
        </p:txBody>
      </p:sp>
      <p:sp>
        <p:nvSpPr>
          <p:cNvPr id="54" name="Obdélník 53">
            <a:hlinkClick r:id="rId13" action="ppaction://hlinksldjump" highlightClick="1"/>
          </p:cNvPr>
          <p:cNvSpPr/>
          <p:nvPr/>
        </p:nvSpPr>
        <p:spPr>
          <a:xfrm>
            <a:off x="4644008" y="2564904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55" name="Obdélník 54">
            <a:hlinkClick r:id="rId14" action="ppaction://hlinksldjump" highlightClick="1"/>
          </p:cNvPr>
          <p:cNvSpPr/>
          <p:nvPr/>
        </p:nvSpPr>
        <p:spPr>
          <a:xfrm>
            <a:off x="4644008" y="1628800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56" name="Obdélník 55">
            <a:hlinkClick r:id="rId15" action="ppaction://hlinksldjump" highlightClick="1"/>
          </p:cNvPr>
          <p:cNvSpPr/>
          <p:nvPr/>
        </p:nvSpPr>
        <p:spPr>
          <a:xfrm>
            <a:off x="4644008" y="3501008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57" name="Obdélník 56">
            <a:hlinkClick r:id="rId16" action="ppaction://hlinksldjump" highlightClick="1"/>
          </p:cNvPr>
          <p:cNvSpPr/>
          <p:nvPr/>
        </p:nvSpPr>
        <p:spPr>
          <a:xfrm>
            <a:off x="4644008" y="4437112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4000</a:t>
            </a:r>
            <a:endParaRPr lang="cs-CZ" sz="4000" dirty="0"/>
          </a:p>
        </p:txBody>
      </p:sp>
      <p:sp>
        <p:nvSpPr>
          <p:cNvPr id="58" name="Obdélník 57">
            <a:hlinkClick r:id="rId17" action="ppaction://hlinksldjump" highlightClick="1"/>
          </p:cNvPr>
          <p:cNvSpPr/>
          <p:nvPr/>
        </p:nvSpPr>
        <p:spPr>
          <a:xfrm>
            <a:off x="4644008" y="5373216"/>
            <a:ext cx="2088232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5000</a:t>
            </a:r>
            <a:endParaRPr lang="cs-CZ" sz="4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29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to je inflace?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Trvalý růst cen, mzdy rostou pomaleji, znehodnocování peněz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Zvýšení cen díky růstu DPH a spotřební daně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Snížení cen a růst mezd, zhodnocování peněz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Zvyšování hodnoty peněz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908720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Jaká je příčina inflace?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Neodborné vedení ČNB, vlády a ministerstva financí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Na straně nabídky – rostou náklady na výrobu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c) Stát zvýšil ceny, aby měl vyrovnaný rozpočet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S vývojem společnosti se vše zlepšuje, zdražuje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2204864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Mezi negativní důsledky inflace nepatří: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Znehodnocování vkladů a úvěrů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Zvýšení životní úrovně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Snížení reálných příjmů občanů se stálými příjmy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Zvýšené výdaje domácností, život </a:t>
            </a:r>
            <a:r>
              <a:rPr lang="cs-CZ" sz="2000" smtClean="0"/>
              <a:t>na dluh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2060848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Co obecně zahrnuje pojem spotřebitelský koš?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To, co denně nakupuje běžný občan.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Co ekonomika považuje za nutné k přežití.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Vše, co za rok v ČR spotřebují domácnosti, stát a podniky.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Výrobky a sužba, které se nejvíce podílejí na spotřebě.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4725144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908720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Co to je nezaměstnanost?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Stav, kdy lidé nechtějí a nemusí pracovat.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b) Nabídka pracovní síly je menší než poptávka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lphaLcParenR" startAt="3"/>
            </a:pPr>
            <a:r>
              <a:rPr lang="cs-CZ" sz="2000" dirty="0" smtClean="0"/>
              <a:t>Část práceschopného obyvatelstva nenachází </a:t>
            </a:r>
          </a:p>
          <a:p>
            <a:pPr marL="457200" indent="-457200">
              <a:buAutoNum type="alphaLcParenR" startAt="3"/>
            </a:pPr>
            <a:endParaRPr lang="cs-CZ" sz="2000" dirty="0" smtClean="0"/>
          </a:p>
          <a:p>
            <a:pPr marL="457200" indent="-457200"/>
            <a:r>
              <a:rPr lang="cs-CZ" sz="2000" dirty="0" smtClean="0"/>
              <a:t>       zaměstnání.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Nekvalifikované pracovní síly neseženou zaměstnání.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3501008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Jaké dvě základní nezaměstnanosti rozlišujeme?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 Dobrovolnou a nedobrovolnou.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b) Strukturální a sezónní.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c) Frikční a dobrovolnou.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Nedobrovolnou a pozitivní.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908720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Kdy jde o strukturální nezaměstnanost?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142984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 Průvodce turistů v Babiččině údolí.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Vlekař v Pasekách nad Jizerou.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Horník z uzavřeného dolu v Příbrami.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Truhlář stěhující se za manželkou do Tábora.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3501008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90872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Jaké % nezaměstnanosti je pozitivní jev?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 10 % - občané i stát to zvládnou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071678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 Do 2 % - zcela běžná, užitečná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42900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 Do 5 % - to je světový průměr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034" y="464344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Do 1 %, jinak by to narušovalo tržní ekonomiku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2132856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Nedobrovolná nezaměstnanost neznamená: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Nabídka práce je nižší než poptávka  po práci.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Nezaměstnaní hledají lépe placenou práci, než měli.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Nezaměstnaní hledají práci, ale nemohou ji najít.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Absolutní počet zájemců je vyšší než počet volných</a:t>
            </a:r>
          </a:p>
          <a:p>
            <a:r>
              <a:rPr lang="cs-CZ" sz="2000" dirty="0" smtClean="0"/>
              <a:t>    míst.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908720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Míra nezaměstnanosti /n/ je poměr počtu nezaměstnaných /N/ a ?  Vynásobíme  100 /%/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142984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? = počet práceschopného obyvatelstva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3574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? = počet obyvatel ČR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? = počet obyvatel ČR ve věku od 18 - 70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? = počet obyvatel od 15 - 64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4653136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Hlavním ukazatelem úrovně </a:t>
            </a:r>
            <a:r>
              <a:rPr lang="cs-CZ" sz="2800" dirty="0" err="1" smtClean="0"/>
              <a:t>nár</a:t>
            </a:r>
            <a:r>
              <a:rPr lang="cs-CZ" sz="2800" dirty="0" smtClean="0"/>
              <a:t>. hospodářství je: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Hrubý národní důchod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Národní produkt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Hrubý národní produkt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Hrubý domácí produkt </a:t>
            </a:r>
            <a:endParaRPr lang="cs-CZ" sz="2000" dirty="0"/>
          </a:p>
        </p:txBody>
      </p:sp>
      <p:sp>
        <p:nvSpPr>
          <p:cNvPr id="9" name="Obdélník 8">
            <a:hlinkClick r:id="rId3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52320" y="4797152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80312" y="836712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Definujte hrubý domácí produkt.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Co u nás spotřebují domácnosti.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b) Co v ČR  vyrobí domácí dělnice a drobní podnikatelé.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56992"/>
            <a:ext cx="6408712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Celková výroba v ČR za 1 rok bez ohledu na to, zda podniky patří českým či cizím subjektům. Vyjadřuje se v Kč. Odečte se dovoz.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653136"/>
            <a:ext cx="6408712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Celková výroba v ČR za 1 rok vyjádřená v Kč. Započítává se jen produkce českých podniků, odečítá se dovoz.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3356992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980728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Které tvrzení je pravdivé?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Domácnosti nakupují na trzích výrobních faktorů pracovní sílu.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) Podniky nakupují na trzích finální produkce výrobky a služby.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Domácnosti prodávají na trzích výrobních faktorů pracovní sílu. 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Stát prodává na trzích výrobních faktorů pracovní sílu.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3429000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Je HDP jediným národohospodářským ukazatelem?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Ano je, můžeme z něho odvodit další.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b) Ne, ještě míra nezaměstnanosti, míra inflace a bilance zahraničního obchodu.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Ne, musíme znát i HDP na jednoho obyvatele v dolarech.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013176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Ne, musíme znát průměrnou mzdu a průměrný důchod v ČR.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2060848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342900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80920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 Jak poznáme, že ekonomika roste?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a) Roste míra inflace, nezaměstnanosti.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72883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b) Klesá HDP oproti minulému roku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693030"/>
            <a:ext cx="6408712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  <a:r>
              <a:rPr lang="cs-CZ" sz="2000" dirty="0" smtClean="0"/>
              <a:t>) Roste HDP oproti minulému roku.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97152"/>
            <a:ext cx="6408712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d)  Rostou ceny, klesá produkce, snižují se reálné příjmy domácností.  </a:t>
            </a:r>
            <a:endParaRPr lang="cs-CZ" sz="2000" dirty="0"/>
          </a:p>
        </p:txBody>
      </p:sp>
      <p:sp>
        <p:nvSpPr>
          <p:cNvPr id="9" name="Obdélník 8">
            <a:hlinkClick r:id="rId2" action="ppaction://hlinksldjump" highlightClick="1"/>
          </p:cNvPr>
          <p:cNvSpPr/>
          <p:nvPr/>
        </p:nvSpPr>
        <p:spPr>
          <a:xfrm>
            <a:off x="1907704" y="5733256"/>
            <a:ext cx="5256584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Zpět</a:t>
            </a:r>
            <a:endParaRPr lang="cs-CZ" sz="4800" dirty="0"/>
          </a:p>
        </p:txBody>
      </p:sp>
      <p:pic>
        <p:nvPicPr>
          <p:cNvPr id="10" name="Obrázek 9" descr="interest_rates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3356992"/>
            <a:ext cx="792088" cy="792088"/>
          </a:xfrm>
          <a:prstGeom prst="rect">
            <a:avLst/>
          </a:prstGeom>
        </p:spPr>
      </p:pic>
      <p:pic>
        <p:nvPicPr>
          <p:cNvPr id="11" name="Obrázek 10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2132856"/>
            <a:ext cx="792088" cy="792088"/>
          </a:xfrm>
          <a:prstGeom prst="rect">
            <a:avLst/>
          </a:prstGeom>
        </p:spPr>
      </p:pic>
      <p:pic>
        <p:nvPicPr>
          <p:cNvPr id="12" name="Obrázek 11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08304" y="908720"/>
            <a:ext cx="792088" cy="792088"/>
          </a:xfrm>
          <a:prstGeom prst="rect">
            <a:avLst/>
          </a:prstGeom>
        </p:spPr>
      </p:pic>
      <p:pic>
        <p:nvPicPr>
          <p:cNvPr id="13" name="Obrázek 12" descr="interest_rates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759648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671</TotalTime>
  <Words>752</Words>
  <Application>Microsoft Office PowerPoint</Application>
  <PresentationFormat>Předvádění na obrazovce (4:3)</PresentationFormat>
  <Paragraphs>115</Paragraphs>
  <Slides>18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Arkýř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ZS Zidlochovice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karpiskovap</dc:creator>
  <cp:lastModifiedBy>Lída Jiroušová</cp:lastModifiedBy>
  <cp:revision>82</cp:revision>
  <dcterms:created xsi:type="dcterms:W3CDTF">2011-05-26T09:46:46Z</dcterms:created>
  <dcterms:modified xsi:type="dcterms:W3CDTF">2013-06-28T13:28:27Z</dcterms:modified>
</cp:coreProperties>
</file>