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7"/>
  </p:notesMasterIdLst>
  <p:sldIdLst>
    <p:sldId id="278" r:id="rId2"/>
    <p:sldId id="279" r:id="rId3"/>
    <p:sldId id="269" r:id="rId4"/>
    <p:sldId id="276" r:id="rId5"/>
    <p:sldId id="272" r:id="rId6"/>
    <p:sldId id="277" r:id="rId7"/>
    <p:sldId id="275" r:id="rId8"/>
    <p:sldId id="262" r:id="rId9"/>
    <p:sldId id="263" r:id="rId10"/>
    <p:sldId id="271" r:id="rId11"/>
    <p:sldId id="274" r:id="rId12"/>
    <p:sldId id="265" r:id="rId13"/>
    <p:sldId id="264" r:id="rId14"/>
    <p:sldId id="266" r:id="rId15"/>
    <p:sldId id="267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59A2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85" autoAdjust="0"/>
    <p:restoredTop sz="94660"/>
  </p:normalViewPr>
  <p:slideViewPr>
    <p:cSldViewPr>
      <p:cViewPr>
        <p:scale>
          <a:sx n="94" d="100"/>
          <a:sy n="94" d="100"/>
        </p:scale>
        <p:origin x="-498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C32BF-FCCB-46A2-8AF8-AAF04D4C7FD1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E69EC2-40EF-466C-A6C4-60C7FD835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6416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69EC2-40EF-466C-A6C4-60C7FD835629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69EC2-40EF-466C-A6C4-60C7FD835629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69EC2-40EF-466C-A6C4-60C7FD835629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69EC2-40EF-466C-A6C4-60C7FD835629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69EC2-40EF-466C-A6C4-60C7FD835629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69EC2-40EF-466C-A6C4-60C7FD835629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69EC2-40EF-466C-A6C4-60C7FD835629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69EC2-40EF-466C-A6C4-60C7FD835629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69EC2-40EF-466C-A6C4-60C7FD835629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69EC2-40EF-466C-A6C4-60C7FD835629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69EC2-40EF-466C-A6C4-60C7FD835629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slide" Target="slide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slide" Target="slide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slide" Target="slide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slide" Target="slide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5800725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ástupný symbol pro text 2"/>
          <p:cNvSpPr txBox="1">
            <a:spLocks/>
          </p:cNvSpPr>
          <p:nvPr/>
        </p:nvSpPr>
        <p:spPr>
          <a:xfrm>
            <a:off x="827584" y="2492896"/>
            <a:ext cx="7344816" cy="244827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400" dirty="0" smtClean="0"/>
              <a:t>VY_32_INOVACE_103_Fyzika_zvuk_II</a:t>
            </a:r>
          </a:p>
          <a:p>
            <a:pPr marL="0" indent="0">
              <a:buNone/>
            </a:pPr>
            <a:r>
              <a:rPr lang="cs-CZ" sz="2400" dirty="0" smtClean="0"/>
              <a:t>Mgr. Václav Černý</a:t>
            </a:r>
          </a:p>
          <a:p>
            <a:pPr marL="0" indent="0">
              <a:buNone/>
            </a:pPr>
            <a:r>
              <a:rPr lang="cs-CZ" sz="2400" dirty="0" smtClean="0"/>
              <a:t>ZŠ Speciální, Šafaříkova 991, Litvínov</a:t>
            </a:r>
          </a:p>
          <a:p>
            <a:pPr marL="0" indent="0">
              <a:buNone/>
            </a:pPr>
            <a:r>
              <a:rPr lang="cs-CZ" sz="2400" dirty="0" smtClean="0"/>
              <a:t>Číslo projektu: CZ.1.07/1.4.00/21.1535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07791796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612844"/>
            <a:ext cx="849694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Anotace</a:t>
            </a:r>
            <a:r>
              <a:rPr lang="cs-CZ" dirty="0"/>
              <a:t>: žák získává základní informace </a:t>
            </a:r>
            <a:r>
              <a:rPr lang="cs-CZ" dirty="0" smtClean="0"/>
              <a:t>o odrazu zvuku a dozvuku. </a:t>
            </a:r>
          </a:p>
          <a:p>
            <a:r>
              <a:rPr lang="cs-CZ" dirty="0" smtClean="0"/>
              <a:t>	Získané základní </a:t>
            </a:r>
            <a:r>
              <a:rPr lang="cs-CZ" dirty="0"/>
              <a:t>poznatky jsou zároveň ověřeny.</a:t>
            </a:r>
          </a:p>
          <a:p>
            <a:endParaRPr lang="cs-CZ" dirty="0"/>
          </a:p>
          <a:p>
            <a:r>
              <a:rPr lang="cs-CZ" dirty="0"/>
              <a:t>Klíčová slova: </a:t>
            </a:r>
            <a:r>
              <a:rPr lang="cs-CZ" dirty="0" smtClean="0"/>
              <a:t>zvuk, dozvuk.</a:t>
            </a:r>
            <a:endParaRPr lang="cs-CZ" dirty="0"/>
          </a:p>
          <a:p>
            <a:endParaRPr lang="cs-CZ" dirty="0"/>
          </a:p>
          <a:p>
            <a:r>
              <a:rPr lang="cs-CZ" dirty="0"/>
              <a:t>Speciální vzdělávací potřeby: interaktivní tabule nebo PC.</a:t>
            </a:r>
          </a:p>
          <a:p>
            <a:endParaRPr lang="cs-CZ" dirty="0"/>
          </a:p>
          <a:p>
            <a:r>
              <a:rPr lang="cs-CZ" dirty="0"/>
              <a:t>Rozvíjení klíčových kompetencí: kompetence k učení, kompetence k řešení problémů.</a:t>
            </a:r>
          </a:p>
          <a:p>
            <a:endParaRPr lang="cs-CZ" dirty="0"/>
          </a:p>
          <a:p>
            <a:r>
              <a:rPr lang="cs-CZ" dirty="0"/>
              <a:t>Cílová skupina: </a:t>
            </a:r>
            <a:r>
              <a:rPr lang="cs-CZ" dirty="0" smtClean="0"/>
              <a:t>žák.</a:t>
            </a:r>
            <a:endParaRPr lang="cs-CZ" dirty="0"/>
          </a:p>
          <a:p>
            <a:endParaRPr lang="cs-CZ" dirty="0"/>
          </a:p>
          <a:p>
            <a:r>
              <a:rPr lang="cs-CZ" dirty="0"/>
              <a:t>Stupeň a typ vzdělávání: základní škola praktická, druhý </a:t>
            </a:r>
            <a:r>
              <a:rPr lang="cs-CZ" dirty="0" smtClean="0"/>
              <a:t>stupeň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475756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645024"/>
            <a:ext cx="440247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1560" y="0"/>
            <a:ext cx="4176464" cy="908720"/>
          </a:xfrm>
        </p:spPr>
        <p:txBody>
          <a:bodyPr/>
          <a:lstStyle/>
          <a:p>
            <a:r>
              <a:rPr lang="cs-CZ" dirty="0" smtClean="0"/>
              <a:t>Odraz zvuku</a:t>
            </a:r>
            <a:endParaRPr lang="cs-CZ" dirty="0"/>
          </a:p>
        </p:txBody>
      </p:sp>
      <p:sp>
        <p:nvSpPr>
          <p:cNvPr id="6" name="Zástupný symbol pro text 4"/>
          <p:cNvSpPr txBox="1">
            <a:spLocks/>
          </p:cNvSpPr>
          <p:nvPr/>
        </p:nvSpPr>
        <p:spPr>
          <a:xfrm>
            <a:off x="179512" y="2276872"/>
            <a:ext cx="4427984" cy="50405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lačítko akce: Konec 15">
            <a:hlinkClick r:id="" action="ppaction://hlinkshowjump?jump=nextslide" highlightClick="1"/>
          </p:cNvPr>
          <p:cNvSpPr/>
          <p:nvPr/>
        </p:nvSpPr>
        <p:spPr>
          <a:xfrm>
            <a:off x="8028384" y="6021288"/>
            <a:ext cx="648072" cy="432048"/>
          </a:xfrm>
          <a:prstGeom prst="actionButtonEnd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ástupný symbol pro text 4"/>
          <p:cNvSpPr txBox="1">
            <a:spLocks/>
          </p:cNvSpPr>
          <p:nvPr/>
        </p:nvSpPr>
        <p:spPr>
          <a:xfrm>
            <a:off x="331912" y="4157464"/>
            <a:ext cx="5688632" cy="648072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Zástupný symbol pro text 4"/>
          <p:cNvSpPr txBox="1">
            <a:spLocks/>
          </p:cNvSpPr>
          <p:nvPr/>
        </p:nvSpPr>
        <p:spPr>
          <a:xfrm>
            <a:off x="179512" y="1124744"/>
            <a:ext cx="7848872" cy="576064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cs-CZ" sz="2400" b="1" dirty="0" smtClean="0"/>
              <a:t>Stejně jako se oráží vlny na rybníce o loď, tak i zvuk se odráží od pevných překážek.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645024"/>
            <a:ext cx="50976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Zástupný symbol pro text 4"/>
          <p:cNvSpPr txBox="1">
            <a:spLocks/>
          </p:cNvSpPr>
          <p:nvPr/>
        </p:nvSpPr>
        <p:spPr>
          <a:xfrm>
            <a:off x="1907704" y="4797152"/>
            <a:ext cx="4608512" cy="576064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6476113" y="3613120"/>
            <a:ext cx="440247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Pravoúhlý trojúhelník 29"/>
          <p:cNvSpPr/>
          <p:nvPr/>
        </p:nvSpPr>
        <p:spPr>
          <a:xfrm flipH="1">
            <a:off x="6300192" y="3284984"/>
            <a:ext cx="1440160" cy="187220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0.6217 -0.00533 " pathEditMode="relative" rAng="0" ptsTypes="AA">
                                      <p:cBhvr>
                                        <p:cTn id="29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9 -0.00069 L -0.00399 -0.3340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1560" y="0"/>
            <a:ext cx="4176464" cy="908720"/>
          </a:xfrm>
        </p:spPr>
        <p:txBody>
          <a:bodyPr/>
          <a:lstStyle/>
          <a:p>
            <a:r>
              <a:rPr lang="cs-CZ" dirty="0" smtClean="0"/>
              <a:t>Odraz zvuku</a:t>
            </a:r>
            <a:endParaRPr lang="cs-CZ" dirty="0"/>
          </a:p>
        </p:txBody>
      </p:sp>
      <p:sp>
        <p:nvSpPr>
          <p:cNvPr id="6" name="Zástupný symbol pro text 4"/>
          <p:cNvSpPr txBox="1">
            <a:spLocks/>
          </p:cNvSpPr>
          <p:nvPr/>
        </p:nvSpPr>
        <p:spPr>
          <a:xfrm>
            <a:off x="179512" y="2276872"/>
            <a:ext cx="4427984" cy="50405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lačítko akce: Konec 15">
            <a:hlinkClick r:id="" action="ppaction://hlinkshowjump?jump=nextslide" highlightClick="1"/>
          </p:cNvPr>
          <p:cNvSpPr/>
          <p:nvPr/>
        </p:nvSpPr>
        <p:spPr>
          <a:xfrm>
            <a:off x="8028384" y="6021288"/>
            <a:ext cx="648072" cy="432048"/>
          </a:xfrm>
          <a:prstGeom prst="actionButtonEnd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ástupný symbol pro text 4"/>
          <p:cNvSpPr txBox="1">
            <a:spLocks/>
          </p:cNvSpPr>
          <p:nvPr/>
        </p:nvSpPr>
        <p:spPr>
          <a:xfrm>
            <a:off x="179512" y="836712"/>
            <a:ext cx="7848872" cy="720080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cs-CZ" sz="2400" b="1" dirty="0" smtClean="0"/>
              <a:t>Když budeš sedět u notebooku, zkus si dlaněmi </a:t>
            </a:r>
            <a:r>
              <a:rPr lang="cs-CZ" sz="2400" b="1" dirty="0" smtClean="0"/>
              <a:t>přiloženými                         </a:t>
            </a:r>
            <a:r>
              <a:rPr lang="cs-CZ" sz="2400" b="1" dirty="0" smtClean="0"/>
              <a:t>k uším zlepšit svůj sluch.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Pravoúhlý trojúhelník 29"/>
          <p:cNvSpPr/>
          <p:nvPr/>
        </p:nvSpPr>
        <p:spPr>
          <a:xfrm rot="21436327" flipH="1">
            <a:off x="5627723" y="3589534"/>
            <a:ext cx="1440160" cy="187220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50" name="laptop"/>
          <p:cNvSpPr>
            <a:spLocks noEditPoints="1" noChangeArrowheads="1"/>
          </p:cNvSpPr>
          <p:nvPr/>
        </p:nvSpPr>
        <p:spPr bwMode="auto">
          <a:xfrm flipH="1">
            <a:off x="4139952" y="2060848"/>
            <a:ext cx="2006674" cy="1872208"/>
          </a:xfrm>
          <a:custGeom>
            <a:avLst/>
            <a:gdLst>
              <a:gd name="T0" fmla="*/ 3362 w 21600"/>
              <a:gd name="T1" fmla="*/ 0 h 21600"/>
              <a:gd name="T2" fmla="*/ 3362 w 21600"/>
              <a:gd name="T3" fmla="*/ 7173 h 21600"/>
              <a:gd name="T4" fmla="*/ 18327 w 21600"/>
              <a:gd name="T5" fmla="*/ 0 h 21600"/>
              <a:gd name="T6" fmla="*/ 18327 w 21600"/>
              <a:gd name="T7" fmla="*/ 7173 h 21600"/>
              <a:gd name="T8" fmla="*/ 10800 w 21600"/>
              <a:gd name="T9" fmla="*/ 0 h 21600"/>
              <a:gd name="T10" fmla="*/ 10800 w 21600"/>
              <a:gd name="T11" fmla="*/ 21600 h 21600"/>
              <a:gd name="T12" fmla="*/ 0 w 21600"/>
              <a:gd name="T13" fmla="*/ 21600 h 21600"/>
              <a:gd name="T14" fmla="*/ 21600 w 21600"/>
              <a:gd name="T15" fmla="*/ 21600 h 21600"/>
              <a:gd name="T16" fmla="*/ 4445 w 21600"/>
              <a:gd name="T17" fmla="*/ 1858 h 21600"/>
              <a:gd name="T18" fmla="*/ 17311 w 21600"/>
              <a:gd name="T19" fmla="*/ 1232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Pravoúhlý trojúhelník 21"/>
          <p:cNvSpPr/>
          <p:nvPr/>
        </p:nvSpPr>
        <p:spPr>
          <a:xfrm rot="200173">
            <a:off x="3257044" y="3615430"/>
            <a:ext cx="1512168" cy="187220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4355976" y="3645024"/>
            <a:ext cx="1584176" cy="1656184"/>
          </a:xfrm>
          <a:prstGeom prst="ellipse">
            <a:avLst/>
          </a:prstGeom>
          <a:solidFill>
            <a:schemeClr val="accent1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5868144" y="4077072"/>
            <a:ext cx="216024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4211960" y="4077072"/>
            <a:ext cx="216024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5488152" y="1936783"/>
            <a:ext cx="220303" cy="468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Zástupný symbol pro text 4"/>
          <p:cNvSpPr txBox="1">
            <a:spLocks/>
          </p:cNvSpPr>
          <p:nvPr/>
        </p:nvSpPr>
        <p:spPr>
          <a:xfrm>
            <a:off x="179512" y="2204864"/>
            <a:ext cx="2664296" cy="1872208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cs-CZ" sz="2400" b="1" dirty="0" smtClean="0"/>
              <a:t>Měl bys zaslechnout šum z pracujícího notebooku, který odrazily dlaně do uší.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Obdélník 32"/>
          <p:cNvSpPr/>
          <p:nvPr/>
        </p:nvSpPr>
        <p:spPr>
          <a:xfrm rot="2950040">
            <a:off x="3304589" y="4625734"/>
            <a:ext cx="93610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Dlaně</a:t>
            </a:r>
            <a:endParaRPr lang="cs-CZ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4" name="Obdélník 33"/>
          <p:cNvSpPr/>
          <p:nvPr/>
        </p:nvSpPr>
        <p:spPr>
          <a:xfrm rot="18896883">
            <a:off x="6038142" y="4700617"/>
            <a:ext cx="93610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Dlaně</a:t>
            </a:r>
            <a:endParaRPr lang="cs-CZ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7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621648" y="1939192"/>
            <a:ext cx="216025" cy="45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72200" y="4149080"/>
            <a:ext cx="190713" cy="360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4077072"/>
            <a:ext cx="169326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-0.096 0.32037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00" y="1600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0.09254 0.32013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0" y="16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5.92593E-6 L 0.06302 5.92593E-6 " pathEditMode="relative" ptsTypes="AA">
                                      <p:cBhvr>
                                        <p:cTn id="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-0.04722 -4.07407E-6 " pathEditMode="relative" ptsTypes="AA">
                                      <p:cBhvr>
                                        <p:cTn id="7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 animBg="1"/>
      <p:bldP spid="21" grpId="0"/>
      <p:bldP spid="30" grpId="0" animBg="1"/>
      <p:bldP spid="2050" grpId="0" animBg="1"/>
      <p:bldP spid="22" grpId="0" animBg="1"/>
      <p:bldP spid="23" grpId="0" animBg="1"/>
      <p:bldP spid="25" grpId="0" animBg="1"/>
      <p:bldP spid="26" grpId="0" animBg="1"/>
      <p:bldP spid="27" grpId="0"/>
      <p:bldP spid="33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ývojový diagram: vyjmutí 2"/>
          <p:cNvSpPr/>
          <p:nvPr/>
        </p:nvSpPr>
        <p:spPr>
          <a:xfrm rot="15515716">
            <a:off x="1278378" y="4628251"/>
            <a:ext cx="864096" cy="1219367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1560" y="0"/>
            <a:ext cx="4248472" cy="836712"/>
          </a:xfrm>
        </p:spPr>
        <p:txBody>
          <a:bodyPr/>
          <a:lstStyle/>
          <a:p>
            <a:pPr algn="l"/>
            <a:r>
              <a:rPr lang="cs-CZ" dirty="0" smtClean="0"/>
              <a:t>Odraz zvuku</a:t>
            </a:r>
            <a:endParaRPr lang="cs-CZ" dirty="0"/>
          </a:p>
        </p:txBody>
      </p:sp>
      <p:sp>
        <p:nvSpPr>
          <p:cNvPr id="6" name="Zástupný symbol pro text 4"/>
          <p:cNvSpPr txBox="1">
            <a:spLocks/>
          </p:cNvSpPr>
          <p:nvPr/>
        </p:nvSpPr>
        <p:spPr>
          <a:xfrm>
            <a:off x="179512" y="2276872"/>
            <a:ext cx="4427984" cy="50405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Zástupný symbol pro text 4"/>
          <p:cNvSpPr txBox="1">
            <a:spLocks/>
          </p:cNvSpPr>
          <p:nvPr/>
        </p:nvSpPr>
        <p:spPr>
          <a:xfrm>
            <a:off x="251520" y="2276872"/>
            <a:ext cx="5688632" cy="648072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Zástupný symbol pro text 4"/>
          <p:cNvSpPr txBox="1">
            <a:spLocks/>
          </p:cNvSpPr>
          <p:nvPr/>
        </p:nvSpPr>
        <p:spPr>
          <a:xfrm>
            <a:off x="251520" y="836712"/>
            <a:ext cx="7848872" cy="720080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2400" b="1" dirty="0" smtClean="0"/>
              <a:t>Stejného principu bylo využíváno při prvních naslouchátkách.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Tlačítko akce: Konec 11">
            <a:hlinkClick r:id="" action="ppaction://hlinkshowjump?jump=nextslide" highlightClick="1"/>
          </p:cNvPr>
          <p:cNvSpPr/>
          <p:nvPr/>
        </p:nvSpPr>
        <p:spPr>
          <a:xfrm>
            <a:off x="8028384" y="6021288"/>
            <a:ext cx="648072" cy="432048"/>
          </a:xfrm>
          <a:prstGeom prst="actionButtonEnd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ástupný symbol pro text 4"/>
          <p:cNvSpPr txBox="1">
            <a:spLocks/>
          </p:cNvSpPr>
          <p:nvPr/>
        </p:nvSpPr>
        <p:spPr>
          <a:xfrm>
            <a:off x="179512" y="3212976"/>
            <a:ext cx="7848872" cy="720080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2400" b="1" dirty="0" smtClean="0"/>
              <a:t>V oblasti vojenství se akustické lokátory využívaly k detekci zvuku motorů útočících nepřátelských letadel.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Users\administrator\AppData\Local\Microsoft\Windows\Temporary Internet Files\Content.IE5\P75JDLVZ\MC90033331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9435" y="5237936"/>
            <a:ext cx="492354" cy="121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istrator\AppData\Local\Microsoft\Windows\Temporary Internet Files\Content.IE5\UPOGOS1U\MC9003474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25936" y="1690296"/>
            <a:ext cx="1723016" cy="137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istrator\AppData\Local\Microsoft\Windows\Temporary Internet Files\Content.IE5\WDFE8QG7\MC90039099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7284936" y="2081023"/>
            <a:ext cx="910831" cy="82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dministrator\AppData\Local\Microsoft\Windows\Temporary Internet Files\Content.IE5\BRWVQJJY\MC9003378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411939" flipH="1">
            <a:off x="6590498" y="3604109"/>
            <a:ext cx="2299708" cy="100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ouk 4"/>
          <p:cNvSpPr/>
          <p:nvPr/>
        </p:nvSpPr>
        <p:spPr>
          <a:xfrm rot="11893320">
            <a:off x="6055294" y="3808256"/>
            <a:ext cx="720080" cy="851921"/>
          </a:xfrm>
          <a:prstGeom prst="arc">
            <a:avLst>
              <a:gd name="adj1" fmla="val 16200000"/>
              <a:gd name="adj2" fmla="val 1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louk 21"/>
          <p:cNvSpPr/>
          <p:nvPr/>
        </p:nvSpPr>
        <p:spPr>
          <a:xfrm rot="11893320">
            <a:off x="5755277" y="3862741"/>
            <a:ext cx="720080" cy="851921"/>
          </a:xfrm>
          <a:prstGeom prst="arc">
            <a:avLst>
              <a:gd name="adj1" fmla="val 16200000"/>
              <a:gd name="adj2" fmla="val 1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590498" y="2101314"/>
            <a:ext cx="108012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haló</a:t>
            </a:r>
            <a:endParaRPr lang="cs-CZ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36818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55122 -0.02083 " pathEditMode="relative" ptsTypes="AA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1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9" dur="1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" dur="1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1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41736 0.11551 " pathEditMode="relative" ptsTypes="AA">
                                      <p:cBhvr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11111E-6 L -0.46146 0.12408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00" y="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21" grpId="0"/>
      <p:bldP spid="12" grpId="0" animBg="1"/>
      <p:bldP spid="9" grpId="0"/>
      <p:bldP spid="5" grpId="0" animBg="1"/>
      <p:bldP spid="22" grpId="0" animBg="1"/>
      <p:bldP spid="22" grpId="1" animBg="1"/>
      <p:bldP spid="7" grpId="0"/>
      <p:bldP spid="7" grpId="1"/>
      <p:bldP spid="7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text 4"/>
          <p:cNvSpPr txBox="1">
            <a:spLocks/>
          </p:cNvSpPr>
          <p:nvPr/>
        </p:nvSpPr>
        <p:spPr>
          <a:xfrm>
            <a:off x="331912" y="4157464"/>
            <a:ext cx="5688632" cy="648072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Zástupný symbol pro text 4"/>
          <p:cNvSpPr txBox="1">
            <a:spLocks/>
          </p:cNvSpPr>
          <p:nvPr/>
        </p:nvSpPr>
        <p:spPr>
          <a:xfrm>
            <a:off x="0" y="908720"/>
            <a:ext cx="7200800" cy="936104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2800" b="1" dirty="0" smtClean="0"/>
              <a:t>Odraženému zvuku od překážky, která je ve vzdálenosti 17 a více </a:t>
            </a:r>
            <a:r>
              <a:rPr lang="cs-CZ" sz="2800" b="1" dirty="0" smtClean="0"/>
              <a:t>metrů, </a:t>
            </a:r>
            <a:r>
              <a:rPr lang="cs-CZ" sz="2800" b="1" dirty="0" smtClean="0"/>
              <a:t>se říká ozvěna.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 descr="C:\Program Files\Microsoft Office\MEDIA\CAGCAT10\j018560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284984"/>
            <a:ext cx="2158102" cy="2160240"/>
          </a:xfrm>
          <a:prstGeom prst="rect">
            <a:avLst/>
          </a:prstGeom>
          <a:noFill/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933056"/>
            <a:ext cx="440247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933056"/>
            <a:ext cx="50976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156176" y="3861048"/>
            <a:ext cx="36004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Zástupný symbol pro text 4"/>
          <p:cNvSpPr txBox="1">
            <a:spLocks/>
          </p:cNvSpPr>
          <p:nvPr/>
        </p:nvSpPr>
        <p:spPr>
          <a:xfrm>
            <a:off x="0" y="2204864"/>
            <a:ext cx="7128792" cy="936104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 tomto</a:t>
            </a: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případě se slovo nebo slabika </a:t>
            </a: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odrazí                </a:t>
            </a: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ty jí uslyšíš znova.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Nadpis 3"/>
          <p:cNvSpPr>
            <a:spLocks noGrp="1"/>
          </p:cNvSpPr>
          <p:nvPr>
            <p:ph type="title"/>
          </p:nvPr>
        </p:nvSpPr>
        <p:spPr>
          <a:xfrm>
            <a:off x="611560" y="0"/>
            <a:ext cx="4248472" cy="1052736"/>
          </a:xfrm>
        </p:spPr>
        <p:txBody>
          <a:bodyPr/>
          <a:lstStyle/>
          <a:p>
            <a:pPr algn="l"/>
            <a:r>
              <a:rPr lang="cs-CZ" dirty="0" smtClean="0"/>
              <a:t>Odraz zvuku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683569" y="4149080"/>
            <a:ext cx="108012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máš</a:t>
            </a:r>
            <a:endParaRPr lang="cs-CZ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1" name="Tlačítko akce: Konec 30">
            <a:hlinkClick r:id="" action="ppaction://hlinkshowjump?jump=nextslide" highlightClick="1"/>
          </p:cNvPr>
          <p:cNvSpPr/>
          <p:nvPr/>
        </p:nvSpPr>
        <p:spPr>
          <a:xfrm>
            <a:off x="8028384" y="6021288"/>
            <a:ext cx="648072" cy="432048"/>
          </a:xfrm>
          <a:prstGeom prst="actionButtonEnd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536818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7.40741E-7 L 0.57448 -0.00532 " pathEditMode="relative" rAng="0" ptsTypes="AA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9 0.00532 L -0.58281 0.01065 " pathEditMode="relative" rAng="0" ptsTypes="AA">
                                      <p:cBhvr>
                                        <p:cTn id="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25434 0.00046 0.50868 0.00092 0.50902 -0.00163 C 0.5092 -0.00417 0.08576 -0.01274 0.00121 -0.01482 " pathEditMode="relative" ptsTypes="aaA">
                                      <p:cBhvr>
                                        <p:cTn id="5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6" grpId="0"/>
      <p:bldP spid="16" grpId="0"/>
      <p:bldP spid="29" grpId="0"/>
      <p:bldP spid="29" grpId="1"/>
      <p:bldP spid="29" grpId="2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4"/>
          <p:cNvSpPr txBox="1">
            <a:spLocks/>
          </p:cNvSpPr>
          <p:nvPr/>
        </p:nvSpPr>
        <p:spPr>
          <a:xfrm>
            <a:off x="179512" y="4725144"/>
            <a:ext cx="4427984" cy="50405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text 4"/>
          <p:cNvSpPr txBox="1">
            <a:spLocks/>
          </p:cNvSpPr>
          <p:nvPr/>
        </p:nvSpPr>
        <p:spPr>
          <a:xfrm>
            <a:off x="179512" y="116632"/>
            <a:ext cx="1872208" cy="576064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Dozvuk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Zástupný symbol pro text 4"/>
          <p:cNvSpPr txBox="1">
            <a:spLocks/>
          </p:cNvSpPr>
          <p:nvPr/>
        </p:nvSpPr>
        <p:spPr>
          <a:xfrm>
            <a:off x="331912" y="4157464"/>
            <a:ext cx="5688632" cy="648072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 descr="C:\Program Files\Microsoft Office\MEDIA\CAGCAT10\j018560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429000"/>
            <a:ext cx="2158102" cy="2160240"/>
          </a:xfrm>
          <a:prstGeom prst="rect">
            <a:avLst/>
          </a:prstGeom>
          <a:noFill/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861048"/>
            <a:ext cx="50976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lačítko akce: Konec 22">
            <a:hlinkClick r:id="" action="ppaction://hlinkshowjump?jump=nextslide" highlightClick="1"/>
          </p:cNvPr>
          <p:cNvSpPr/>
          <p:nvPr/>
        </p:nvSpPr>
        <p:spPr>
          <a:xfrm>
            <a:off x="8028384" y="6021288"/>
            <a:ext cx="648072" cy="432048"/>
          </a:xfrm>
          <a:prstGeom prst="actionButtonEnd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ástupný symbol pro text 4"/>
          <p:cNvSpPr txBox="1">
            <a:spLocks/>
          </p:cNvSpPr>
          <p:nvPr/>
        </p:nvSpPr>
        <p:spPr>
          <a:xfrm>
            <a:off x="0" y="764704"/>
            <a:ext cx="7488832" cy="936104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2800" b="1" dirty="0" smtClean="0"/>
              <a:t>Odraženému zvuku od překážky, která je v menší vzdálenosti než 17 </a:t>
            </a:r>
            <a:r>
              <a:rPr lang="cs-CZ" sz="2800" b="1" dirty="0" smtClean="0"/>
              <a:t>metrů, </a:t>
            </a:r>
            <a:r>
              <a:rPr lang="cs-CZ" sz="2800" b="1" dirty="0" smtClean="0"/>
              <a:t>říkáme DOZVUK.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Zástupný symbol pro text 4"/>
          <p:cNvSpPr txBox="1">
            <a:spLocks/>
          </p:cNvSpPr>
          <p:nvPr/>
        </p:nvSpPr>
        <p:spPr>
          <a:xfrm>
            <a:off x="0" y="1988840"/>
            <a:ext cx="7488832" cy="648072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2800" b="1" dirty="0" smtClean="0"/>
              <a:t>Odraženému slovu nebo slabice nebude rozumět.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755576" y="4149080"/>
            <a:ext cx="88357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máš</a:t>
            </a:r>
            <a:endParaRPr lang="cs-CZ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017096" y="4221088"/>
            <a:ext cx="7296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??</a:t>
            </a:r>
            <a:r>
              <a:rPr lang="cs-CZ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š</a:t>
            </a:r>
            <a:endParaRPr lang="cs-CZ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36818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5276 0 " pathEditMode="relative" ptsTypes="AA">
                                      <p:cBhvr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8386 -0.02153 L -0.05625 -0.02153 " pathEditMode="relative" rAng="0" ptsTypes="AA">
                                      <p:cBhvr>
                                        <p:cTn id="45" dur="2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3" grpId="0" animBg="1"/>
      <p:bldP spid="24" grpId="0"/>
      <p:bldP spid="27" grpId="0"/>
      <p:bldP spid="29" grpId="0"/>
      <p:bldP spid="29" grpId="1"/>
      <p:bldP spid="29" grpId="2"/>
      <p:bldP spid="30" grpId="0"/>
      <p:bldP spid="30" grpId="1"/>
      <p:bldP spid="30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15008" y="0"/>
            <a:ext cx="4068960" cy="1124744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Prokaž znalosti</a:t>
            </a:r>
            <a:endParaRPr lang="cs-CZ" dirty="0"/>
          </a:p>
        </p:txBody>
      </p:sp>
      <p:sp>
        <p:nvSpPr>
          <p:cNvPr id="6" name="Zástupný symbol pro text 4"/>
          <p:cNvSpPr txBox="1">
            <a:spLocks/>
          </p:cNvSpPr>
          <p:nvPr/>
        </p:nvSpPr>
        <p:spPr>
          <a:xfrm>
            <a:off x="179512" y="2276872"/>
            <a:ext cx="4427984" cy="50405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Zástupný symbol pro text 4"/>
          <p:cNvSpPr txBox="1">
            <a:spLocks/>
          </p:cNvSpPr>
          <p:nvPr/>
        </p:nvSpPr>
        <p:spPr>
          <a:xfrm>
            <a:off x="179512" y="1124744"/>
            <a:ext cx="6732240" cy="864096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2800" b="1" noProof="0" dirty="0" smtClean="0"/>
              <a:t>V jakém prostředí se zvuk šíří </a:t>
            </a:r>
            <a:r>
              <a:rPr lang="cs-CZ" sz="2800" b="1" dirty="0" smtClean="0"/>
              <a:t>lépe?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Nadpis 3">
            <a:hlinkClick r:id="rId3" action="ppaction://hlinksldjump"/>
          </p:cNvPr>
          <p:cNvSpPr txBox="1">
            <a:spLocks/>
          </p:cNvSpPr>
          <p:nvPr/>
        </p:nvSpPr>
        <p:spPr>
          <a:xfrm>
            <a:off x="2051720" y="3789040"/>
            <a:ext cx="3384376" cy="864096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 vakuu</a:t>
            </a:r>
            <a:endParaRPr kumimoji="0" lang="cs-CZ" sz="5600" b="1" i="0" u="none" strike="noStrike" kern="1200" cap="none" spc="0" normalizeH="0" baseline="0" noProof="0" dirty="0">
              <a:ln w="635">
                <a:noFill/>
              </a:ln>
              <a:solidFill>
                <a:schemeClr val="accent3">
                  <a:lumMod val="7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Nadpis 3">
            <a:hlinkClick r:id="rId4" action="ppaction://hlinksldjump"/>
          </p:cNvPr>
          <p:cNvSpPr txBox="1">
            <a:spLocks/>
          </p:cNvSpPr>
          <p:nvPr/>
        </p:nvSpPr>
        <p:spPr>
          <a:xfrm>
            <a:off x="467544" y="2060848"/>
            <a:ext cx="3384376" cy="864096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</a:t>
            </a:r>
            <a:r>
              <a:rPr kumimoji="0" lang="cs-CZ" sz="5600" b="1" i="0" u="none" strike="noStrike" kern="1200" cap="none" spc="0" normalizeH="0" noProof="0" dirty="0" smtClean="0">
                <a:ln w="635"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kapalině</a:t>
            </a:r>
            <a:endParaRPr kumimoji="0" lang="cs-CZ" sz="5600" b="1" i="0" u="none" strike="noStrike" kern="1200" cap="none" spc="0" normalizeH="0" baseline="0" noProof="0" dirty="0">
              <a:ln w="635">
                <a:noFill/>
              </a:ln>
              <a:solidFill>
                <a:schemeClr val="accent3">
                  <a:lumMod val="7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Nadpis 3">
            <a:hlinkClick r:id="rId3" action="ppaction://hlinksldjump"/>
          </p:cNvPr>
          <p:cNvSpPr txBox="1">
            <a:spLocks/>
          </p:cNvSpPr>
          <p:nvPr/>
        </p:nvSpPr>
        <p:spPr>
          <a:xfrm>
            <a:off x="4572000" y="2060848"/>
            <a:ext cx="3384376" cy="864096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 vzduchu</a:t>
            </a:r>
            <a:endParaRPr kumimoji="0" lang="cs-CZ" sz="5600" b="1" i="0" u="none" strike="noStrike" kern="1200" cap="none" spc="0" normalizeH="0" baseline="0" noProof="0" dirty="0">
              <a:ln w="635">
                <a:noFill/>
              </a:ln>
              <a:solidFill>
                <a:schemeClr val="accent3">
                  <a:lumMod val="7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lačítko akce: Konec 8">
            <a:hlinkClick r:id="" action="ppaction://hlinkshowjump?jump=nextslide" highlightClick="1"/>
          </p:cNvPr>
          <p:cNvSpPr/>
          <p:nvPr/>
        </p:nvSpPr>
        <p:spPr>
          <a:xfrm>
            <a:off x="8028384" y="6021288"/>
            <a:ext cx="648072" cy="432048"/>
          </a:xfrm>
          <a:prstGeom prst="actionButtonEnd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4" grpId="0"/>
      <p:bldP spid="15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15008" y="0"/>
            <a:ext cx="4068960" cy="1124744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Prokaž znalosti</a:t>
            </a:r>
            <a:endParaRPr lang="cs-CZ" dirty="0"/>
          </a:p>
        </p:txBody>
      </p:sp>
      <p:sp>
        <p:nvSpPr>
          <p:cNvPr id="6" name="Zástupný symbol pro text 4"/>
          <p:cNvSpPr txBox="1">
            <a:spLocks/>
          </p:cNvSpPr>
          <p:nvPr/>
        </p:nvSpPr>
        <p:spPr>
          <a:xfrm>
            <a:off x="179512" y="2276872"/>
            <a:ext cx="4427984" cy="50405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Zástupný symbol pro text 4"/>
          <p:cNvSpPr txBox="1">
            <a:spLocks/>
          </p:cNvSpPr>
          <p:nvPr/>
        </p:nvSpPr>
        <p:spPr>
          <a:xfrm>
            <a:off x="179512" y="980728"/>
            <a:ext cx="5544616" cy="792088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4000" dirty="0" smtClean="0"/>
              <a:t> Ve vakuu se zvuk nešíří.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Nadpis 3">
            <a:hlinkClick r:id="rId3" action="ppaction://hlinksldjump"/>
          </p:cNvPr>
          <p:cNvSpPr txBox="1">
            <a:spLocks/>
          </p:cNvSpPr>
          <p:nvPr/>
        </p:nvSpPr>
        <p:spPr>
          <a:xfrm>
            <a:off x="539552" y="3140968"/>
            <a:ext cx="3384376" cy="864096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5600" b="1" dirty="0" smtClean="0">
                <a:ln w="635"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Pravda</a:t>
            </a:r>
            <a:endParaRPr kumimoji="0" lang="cs-CZ" sz="5600" b="1" i="0" u="none" strike="noStrike" kern="1200" cap="none" spc="0" normalizeH="0" baseline="0" noProof="0" dirty="0">
              <a:ln w="635">
                <a:noFill/>
              </a:ln>
              <a:solidFill>
                <a:schemeClr val="accent3">
                  <a:lumMod val="7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Nadpis 3">
            <a:hlinkClick r:id="rId4" action="ppaction://hlinksldjump"/>
          </p:cNvPr>
          <p:cNvSpPr txBox="1">
            <a:spLocks/>
          </p:cNvSpPr>
          <p:nvPr/>
        </p:nvSpPr>
        <p:spPr>
          <a:xfrm>
            <a:off x="4716016" y="3140968"/>
            <a:ext cx="3384376" cy="864096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5600" b="1" dirty="0" smtClean="0">
                <a:ln w="635"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Nepravda</a:t>
            </a:r>
            <a:endParaRPr kumimoji="0" lang="cs-CZ" sz="5600" b="1" i="0" u="none" strike="noStrike" kern="1200" cap="none" spc="0" normalizeH="0" baseline="0" noProof="0" dirty="0">
              <a:ln w="635">
                <a:noFill/>
              </a:ln>
              <a:solidFill>
                <a:schemeClr val="accent3">
                  <a:lumMod val="7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lačítko akce: Konec 8">
            <a:hlinkClick r:id="" action="ppaction://hlinkshowjump?jump=nextslide" highlightClick="1"/>
          </p:cNvPr>
          <p:cNvSpPr/>
          <p:nvPr/>
        </p:nvSpPr>
        <p:spPr>
          <a:xfrm>
            <a:off x="8028384" y="6021288"/>
            <a:ext cx="648072" cy="432048"/>
          </a:xfrm>
          <a:prstGeom prst="actionButtonEnd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build="p"/>
      <p:bldP spid="12" grpId="0"/>
      <p:bldP spid="14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15008" y="0"/>
            <a:ext cx="4068960" cy="1124744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Prokaž znalosti</a:t>
            </a:r>
            <a:endParaRPr lang="cs-CZ" dirty="0"/>
          </a:p>
        </p:txBody>
      </p:sp>
      <p:sp>
        <p:nvSpPr>
          <p:cNvPr id="6" name="Zástupný symbol pro text 4"/>
          <p:cNvSpPr txBox="1">
            <a:spLocks/>
          </p:cNvSpPr>
          <p:nvPr/>
        </p:nvSpPr>
        <p:spPr>
          <a:xfrm>
            <a:off x="179512" y="2276872"/>
            <a:ext cx="2808312" cy="50405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Zástupný symbol pro text 4"/>
          <p:cNvSpPr txBox="1">
            <a:spLocks/>
          </p:cNvSpPr>
          <p:nvPr/>
        </p:nvSpPr>
        <p:spPr>
          <a:xfrm>
            <a:off x="0" y="980728"/>
            <a:ext cx="4860032" cy="720080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Proč jsou</a:t>
            </a:r>
            <a:r>
              <a:rPr kumimoji="0" lang="cs-CZ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dveře vyčalouněny?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Nadpis 3">
            <a:hlinkClick r:id="rId3" action="ppaction://hlinksldjump"/>
          </p:cNvPr>
          <p:cNvSpPr txBox="1">
            <a:spLocks/>
          </p:cNvSpPr>
          <p:nvPr/>
        </p:nvSpPr>
        <p:spPr>
          <a:xfrm>
            <a:off x="179512" y="1916832"/>
            <a:ext cx="4392488" cy="864096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Krásný vzhled.</a:t>
            </a:r>
            <a:endParaRPr kumimoji="0" lang="cs-CZ" sz="5600" b="1" i="0" u="none" strike="noStrike" kern="1200" cap="none" spc="0" normalizeH="0" baseline="0" noProof="0" dirty="0">
              <a:ln w="635">
                <a:noFill/>
              </a:ln>
              <a:solidFill>
                <a:schemeClr val="accent3">
                  <a:lumMod val="7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Nadpis 3">
            <a:hlinkClick r:id="rId4" action="ppaction://hlinksldjump"/>
          </p:cNvPr>
          <p:cNvSpPr txBox="1">
            <a:spLocks/>
          </p:cNvSpPr>
          <p:nvPr/>
        </p:nvSpPr>
        <p:spPr>
          <a:xfrm>
            <a:off x="3347864" y="3356992"/>
            <a:ext cx="5184576" cy="864096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Zvuková izolace.</a:t>
            </a:r>
            <a:endParaRPr kumimoji="0" lang="cs-CZ" sz="5600" b="1" i="0" u="none" strike="noStrike" kern="1200" cap="none" spc="0" normalizeH="0" baseline="0" noProof="0" dirty="0">
              <a:ln w="635">
                <a:noFill/>
              </a:ln>
              <a:solidFill>
                <a:schemeClr val="accent3">
                  <a:lumMod val="7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Nadpis 3">
            <a:hlinkClick r:id="rId3" action="ppaction://hlinksldjump"/>
          </p:cNvPr>
          <p:cNvSpPr txBox="1">
            <a:spLocks/>
          </p:cNvSpPr>
          <p:nvPr/>
        </p:nvSpPr>
        <p:spPr>
          <a:xfrm>
            <a:off x="0" y="4869160"/>
            <a:ext cx="8064896" cy="864096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Odolné proti poškrábání.</a:t>
            </a:r>
            <a:endParaRPr kumimoji="0" lang="cs-CZ" sz="5600" b="1" i="0" u="none" strike="noStrike" kern="1200" cap="none" spc="0" normalizeH="0" baseline="0" noProof="0" dirty="0">
              <a:ln w="635">
                <a:noFill/>
              </a:ln>
              <a:solidFill>
                <a:schemeClr val="accent3">
                  <a:lumMod val="7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lačítko akce: Konec 8">
            <a:hlinkClick r:id="" action="ppaction://hlinkshowjump?jump=nextslide" highlightClick="1"/>
          </p:cNvPr>
          <p:cNvSpPr/>
          <p:nvPr/>
        </p:nvSpPr>
        <p:spPr>
          <a:xfrm>
            <a:off x="8028384" y="6021288"/>
            <a:ext cx="648072" cy="432048"/>
          </a:xfrm>
          <a:prstGeom prst="actionButtonEnd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build="p"/>
      <p:bldP spid="15" grpId="0"/>
      <p:bldP spid="16" grpId="0"/>
      <p:bldP spid="17" grpId="0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15008" y="0"/>
            <a:ext cx="4068960" cy="1124744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Prokaž znalosti</a:t>
            </a:r>
            <a:endParaRPr lang="cs-CZ" dirty="0"/>
          </a:p>
        </p:txBody>
      </p:sp>
      <p:sp>
        <p:nvSpPr>
          <p:cNvPr id="6" name="Zástupný symbol pro text 4"/>
          <p:cNvSpPr txBox="1">
            <a:spLocks/>
          </p:cNvSpPr>
          <p:nvPr/>
        </p:nvSpPr>
        <p:spPr>
          <a:xfrm>
            <a:off x="179512" y="2276872"/>
            <a:ext cx="4427984" cy="50405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Zástupný symbol pro text 4"/>
          <p:cNvSpPr txBox="1">
            <a:spLocks/>
          </p:cNvSpPr>
          <p:nvPr/>
        </p:nvSpPr>
        <p:spPr>
          <a:xfrm>
            <a:off x="0" y="980728"/>
            <a:ext cx="6156176" cy="720080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Jakou rychlostí se šíří zvuk vzduchem</a:t>
            </a:r>
            <a:r>
              <a:rPr kumimoji="0" lang="cs-CZ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?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Nadpis 3">
            <a:hlinkClick r:id="rId3" action="ppaction://hlinksldjump"/>
          </p:cNvPr>
          <p:cNvSpPr txBox="1">
            <a:spLocks/>
          </p:cNvSpPr>
          <p:nvPr/>
        </p:nvSpPr>
        <p:spPr>
          <a:xfrm>
            <a:off x="323528" y="1916832"/>
            <a:ext cx="2808312" cy="792088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5600" b="1" dirty="0" smtClean="0">
                <a:ln w="635"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330 m/s</a:t>
            </a:r>
            <a:endParaRPr kumimoji="0" lang="cs-CZ" sz="5600" b="1" i="0" u="none" strike="noStrike" kern="1200" cap="none" spc="0" normalizeH="0" baseline="0" noProof="0" dirty="0">
              <a:ln w="635">
                <a:noFill/>
              </a:ln>
              <a:solidFill>
                <a:schemeClr val="accent3">
                  <a:lumMod val="7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Nadpis 3">
            <a:hlinkClick r:id="rId4" action="ppaction://hlinksldjump"/>
          </p:cNvPr>
          <p:cNvSpPr txBox="1">
            <a:spLocks/>
          </p:cNvSpPr>
          <p:nvPr/>
        </p:nvSpPr>
        <p:spPr>
          <a:xfrm>
            <a:off x="2627784" y="3212976"/>
            <a:ext cx="2880320" cy="936104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5600" b="1" dirty="0" smtClean="0">
                <a:ln w="635"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3300 m/s</a:t>
            </a:r>
            <a:endParaRPr kumimoji="0" lang="cs-CZ" sz="5600" b="1" i="0" u="none" strike="noStrike" kern="1200" cap="none" spc="0" normalizeH="0" baseline="0" noProof="0" dirty="0">
              <a:ln w="635">
                <a:noFill/>
              </a:ln>
              <a:solidFill>
                <a:schemeClr val="accent3">
                  <a:lumMod val="7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Nadpis 3">
            <a:hlinkClick r:id="rId4" action="ppaction://hlinksldjump"/>
          </p:cNvPr>
          <p:cNvSpPr txBox="1">
            <a:spLocks/>
          </p:cNvSpPr>
          <p:nvPr/>
        </p:nvSpPr>
        <p:spPr>
          <a:xfrm>
            <a:off x="5508104" y="4653136"/>
            <a:ext cx="2304256" cy="864096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5600" b="1" dirty="0" smtClean="0">
                <a:ln w="635"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30 m/s</a:t>
            </a:r>
            <a:endParaRPr kumimoji="0" lang="cs-CZ" sz="5600" b="1" i="0" u="none" strike="noStrike" kern="1200" cap="none" spc="0" normalizeH="0" baseline="0" noProof="0" dirty="0">
              <a:ln w="635">
                <a:noFill/>
              </a:ln>
              <a:solidFill>
                <a:schemeClr val="accent3">
                  <a:lumMod val="7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lačítko akce: Konec 8">
            <a:hlinkClick r:id="" action="ppaction://hlinkshowjump?jump=nextslide" highlightClick="1"/>
          </p:cNvPr>
          <p:cNvSpPr/>
          <p:nvPr/>
        </p:nvSpPr>
        <p:spPr>
          <a:xfrm>
            <a:off x="8028384" y="6021288"/>
            <a:ext cx="648072" cy="432048"/>
          </a:xfrm>
          <a:prstGeom prst="actionButtonEnd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build="p"/>
      <p:bldP spid="15" grpId="0"/>
      <p:bldP spid="16" grpId="0"/>
      <p:bldP spid="17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699792" y="2924944"/>
            <a:ext cx="3852936" cy="980728"/>
          </a:xfrm>
        </p:spPr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  <p:sp>
        <p:nvSpPr>
          <p:cNvPr id="6" name="Zástupný symbol pro text 4"/>
          <p:cNvSpPr txBox="1">
            <a:spLocks/>
          </p:cNvSpPr>
          <p:nvPr/>
        </p:nvSpPr>
        <p:spPr>
          <a:xfrm>
            <a:off x="179512" y="2276872"/>
            <a:ext cx="4427984" cy="50405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15008" y="0"/>
            <a:ext cx="8928992" cy="1340768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6" name="Zástupný symbol pro text 4"/>
          <p:cNvSpPr txBox="1">
            <a:spLocks/>
          </p:cNvSpPr>
          <p:nvPr/>
        </p:nvSpPr>
        <p:spPr>
          <a:xfrm>
            <a:off x="179512" y="2276872"/>
            <a:ext cx="4427984" cy="50405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Zástupný symbol pro text 4"/>
          <p:cNvSpPr txBox="1">
            <a:spLocks/>
          </p:cNvSpPr>
          <p:nvPr/>
        </p:nvSpPr>
        <p:spPr>
          <a:xfrm>
            <a:off x="0" y="1628800"/>
            <a:ext cx="4932040" cy="720080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3200" b="1" dirty="0" smtClean="0"/>
              <a:t>   Klipart – Microsoft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text 4"/>
          <p:cNvSpPr txBox="1">
            <a:spLocks/>
          </p:cNvSpPr>
          <p:nvPr/>
        </p:nvSpPr>
        <p:spPr>
          <a:xfrm>
            <a:off x="0" y="3068960"/>
            <a:ext cx="4932040" cy="720080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3200" b="1" dirty="0" smtClean="0"/>
              <a:t>   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1988840"/>
            <a:ext cx="2771800" cy="980728"/>
          </a:xfrm>
        </p:spPr>
        <p:txBody>
          <a:bodyPr/>
          <a:lstStyle/>
          <a:p>
            <a:r>
              <a:rPr lang="cs-CZ" dirty="0" smtClean="0"/>
              <a:t>Výborně</a:t>
            </a:r>
            <a:endParaRPr lang="cs-CZ" dirty="0"/>
          </a:p>
        </p:txBody>
      </p:sp>
      <p:sp>
        <p:nvSpPr>
          <p:cNvPr id="6" name="Zástupný symbol pro text 4"/>
          <p:cNvSpPr txBox="1">
            <a:spLocks/>
          </p:cNvSpPr>
          <p:nvPr/>
        </p:nvSpPr>
        <p:spPr>
          <a:xfrm>
            <a:off x="179512" y="2276872"/>
            <a:ext cx="4427984" cy="50405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Veselý obličej 6"/>
          <p:cNvSpPr/>
          <p:nvPr/>
        </p:nvSpPr>
        <p:spPr>
          <a:xfrm>
            <a:off x="4283968" y="1628800"/>
            <a:ext cx="3312368" cy="2880320"/>
          </a:xfrm>
          <a:prstGeom prst="smileyFace">
            <a:avLst/>
          </a:prstGeom>
          <a:solidFill>
            <a:srgbClr val="FFC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Zpět nebo Předchozí 7">
            <a:hlinkClick r:id="" action="ppaction://hlinkshowjump?jump=lastslideviewed" highlightClick="1"/>
          </p:cNvPr>
          <p:cNvSpPr/>
          <p:nvPr/>
        </p:nvSpPr>
        <p:spPr>
          <a:xfrm>
            <a:off x="1403648" y="5013176"/>
            <a:ext cx="936104" cy="648072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4"/>
          <p:cNvSpPr txBox="1">
            <a:spLocks/>
          </p:cNvSpPr>
          <p:nvPr/>
        </p:nvSpPr>
        <p:spPr>
          <a:xfrm>
            <a:off x="179512" y="2276872"/>
            <a:ext cx="4427984" cy="50405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Veselý obličej 6"/>
          <p:cNvSpPr/>
          <p:nvPr/>
        </p:nvSpPr>
        <p:spPr>
          <a:xfrm>
            <a:off x="4283968" y="1628800"/>
            <a:ext cx="3312368" cy="2880320"/>
          </a:xfrm>
          <a:prstGeom prst="smileyFace">
            <a:avLst>
              <a:gd name="adj" fmla="val -4653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Zpět nebo Předchozí 7">
            <a:hlinkClick r:id="" action="ppaction://hlinkshowjump?jump=lastslideviewed" highlightClick="1"/>
          </p:cNvPr>
          <p:cNvSpPr/>
          <p:nvPr/>
        </p:nvSpPr>
        <p:spPr>
          <a:xfrm>
            <a:off x="1403648" y="5013176"/>
            <a:ext cx="936104" cy="648072"/>
          </a:xfrm>
          <a:prstGeom prst="actionButtonBackPrevious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advClick="0">
    <p:sndAc>
      <p:stSnd>
        <p:snd r:embed="rId3" name="explod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613</TotalTime>
  <Words>253</Words>
  <Application>Microsoft Office PowerPoint</Application>
  <PresentationFormat>Předvádění na obrazovce (4:3)</PresentationFormat>
  <Paragraphs>71</Paragraphs>
  <Slides>15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Snímek 2</vt:lpstr>
      <vt:lpstr>Odraz zvuku</vt:lpstr>
      <vt:lpstr>Odraz zvuku</vt:lpstr>
      <vt:lpstr>Odraz zvuku</vt:lpstr>
      <vt:lpstr>Odraz zvuku</vt:lpstr>
      <vt:lpstr>Snímek 7</vt:lpstr>
      <vt:lpstr>Prokaž znalosti</vt:lpstr>
      <vt:lpstr>Prokaž znalosti</vt:lpstr>
      <vt:lpstr>Prokaž znalosti</vt:lpstr>
      <vt:lpstr>Prokaž znalosti</vt:lpstr>
      <vt:lpstr>Konec</vt:lpstr>
      <vt:lpstr>Použité zdroje</vt:lpstr>
      <vt:lpstr>Výborně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venca</dc:creator>
  <cp:lastModifiedBy>Dum</cp:lastModifiedBy>
  <cp:revision>158</cp:revision>
  <dcterms:created xsi:type="dcterms:W3CDTF">2013-05-26T11:19:52Z</dcterms:created>
  <dcterms:modified xsi:type="dcterms:W3CDTF">2013-06-28T15:27:19Z</dcterms:modified>
</cp:coreProperties>
</file>