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4"/>
  </p:notesMasterIdLst>
  <p:sldIdLst>
    <p:sldId id="273" r:id="rId2"/>
    <p:sldId id="274" r:id="rId3"/>
    <p:sldId id="272" r:id="rId4"/>
    <p:sldId id="269" r:id="rId5"/>
    <p:sldId id="270" r:id="rId6"/>
    <p:sldId id="262" r:id="rId7"/>
    <p:sldId id="263" r:id="rId8"/>
    <p:sldId id="271" r:id="rId9"/>
    <p:sldId id="265" r:id="rId10"/>
    <p:sldId id="264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659A2A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5" autoAdjust="0"/>
    <p:restoredTop sz="94667" autoAdjust="0"/>
  </p:normalViewPr>
  <p:slideViewPr>
    <p:cSldViewPr>
      <p:cViewPr>
        <p:scale>
          <a:sx n="94" d="100"/>
          <a:sy n="94" d="100"/>
        </p:scale>
        <p:origin x="-474" y="-3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2C32BF-FCCB-46A2-8AF8-AAF04D4C7FD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E69EC2-40EF-466C-A6C4-60C7FD8356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64167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E69EC2-40EF-466C-A6C4-60C7FD835629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E69EC2-40EF-466C-A6C4-60C7FD835629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E69EC2-40EF-466C-A6C4-60C7FD835629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E69EC2-40EF-466C-A6C4-60C7FD835629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E69EC2-40EF-466C-A6C4-60C7FD835629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E69EC2-40EF-466C-A6C4-60C7FD835629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E69EC2-40EF-466C-A6C4-60C7FD835629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7.wmf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9.wmf"/><Relationship Id="rId7" Type="http://schemas.openxmlformats.org/officeDocument/2006/relationships/image" Target="../media/image4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2.wmf"/><Relationship Id="rId5" Type="http://schemas.openxmlformats.org/officeDocument/2006/relationships/image" Target="../media/image11.png"/><Relationship Id="rId10" Type="http://schemas.openxmlformats.org/officeDocument/2006/relationships/image" Target="../media/image15.jpeg"/><Relationship Id="rId4" Type="http://schemas.openxmlformats.org/officeDocument/2006/relationships/image" Target="../media/image10.wmf"/><Relationship Id="rId9" Type="http://schemas.openxmlformats.org/officeDocument/2006/relationships/image" Target="../media/image1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4" Type="http://schemas.openxmlformats.org/officeDocument/2006/relationships/slide" Target="slide1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4" Type="http://schemas.openxmlformats.org/officeDocument/2006/relationships/slide" Target="slide1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4" Type="http://schemas.openxmlformats.org/officeDocument/2006/relationships/slide" Target="slide1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32656"/>
            <a:ext cx="5800725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text 2"/>
          <p:cNvSpPr txBox="1">
            <a:spLocks/>
          </p:cNvSpPr>
          <p:nvPr/>
        </p:nvSpPr>
        <p:spPr>
          <a:xfrm>
            <a:off x="827584" y="2492896"/>
            <a:ext cx="7344816" cy="244827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400" dirty="0" smtClean="0"/>
              <a:t>VY_32_INOVACE_104_Fyzika_zvuk_III</a:t>
            </a:r>
          </a:p>
          <a:p>
            <a:pPr marL="0" indent="0">
              <a:buNone/>
            </a:pPr>
            <a:r>
              <a:rPr lang="cs-CZ" sz="2400" dirty="0" smtClean="0"/>
              <a:t>Mgr. Václav Černý</a:t>
            </a:r>
          </a:p>
          <a:p>
            <a:pPr marL="0" indent="0">
              <a:buNone/>
            </a:pPr>
            <a:r>
              <a:rPr lang="cs-CZ" sz="2400" dirty="0" smtClean="0"/>
              <a:t>ZŠ Speciální, Šafaříkova 991, Litvínov</a:t>
            </a:r>
          </a:p>
          <a:p>
            <a:pPr marL="0" indent="0">
              <a:buNone/>
            </a:pPr>
            <a:r>
              <a:rPr lang="cs-CZ" sz="2400" dirty="0" smtClean="0"/>
              <a:t>Číslo projektu: CZ.1.07/1.4.00/21.1535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07791796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612844"/>
            <a:ext cx="8496944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Anotace</a:t>
            </a:r>
            <a:r>
              <a:rPr lang="cs-CZ" dirty="0"/>
              <a:t>: žák získává základní informace </a:t>
            </a:r>
            <a:r>
              <a:rPr lang="cs-CZ" dirty="0" smtClean="0"/>
              <a:t>o </a:t>
            </a:r>
            <a:r>
              <a:rPr lang="cs-CZ" smtClean="0"/>
              <a:t>zdrojích zvuku </a:t>
            </a:r>
            <a:r>
              <a:rPr lang="cs-CZ" dirty="0" smtClean="0"/>
              <a:t>a vzniku zvuku. </a:t>
            </a:r>
          </a:p>
          <a:p>
            <a:r>
              <a:rPr lang="cs-CZ" dirty="0" smtClean="0"/>
              <a:t>	Získané základní </a:t>
            </a:r>
            <a:r>
              <a:rPr lang="cs-CZ" dirty="0"/>
              <a:t>poznatky jsou zároveň ověřeny.</a:t>
            </a:r>
          </a:p>
          <a:p>
            <a:endParaRPr lang="cs-CZ" dirty="0"/>
          </a:p>
          <a:p>
            <a:r>
              <a:rPr lang="cs-CZ" dirty="0"/>
              <a:t>Klíčová slova: </a:t>
            </a:r>
            <a:r>
              <a:rPr lang="cs-CZ" dirty="0" smtClean="0"/>
              <a:t>zvuk, hudební nástroje, chvění .</a:t>
            </a:r>
            <a:endParaRPr lang="cs-CZ" dirty="0"/>
          </a:p>
          <a:p>
            <a:endParaRPr lang="cs-CZ" dirty="0"/>
          </a:p>
          <a:p>
            <a:r>
              <a:rPr lang="cs-CZ" dirty="0"/>
              <a:t>Speciální vzdělávací potřeby: interaktivní tabule nebo PC.</a:t>
            </a:r>
          </a:p>
          <a:p>
            <a:endParaRPr lang="cs-CZ" dirty="0"/>
          </a:p>
          <a:p>
            <a:r>
              <a:rPr lang="cs-CZ" dirty="0"/>
              <a:t>Rozvíjení klíčových kompetencí: kompetence k učení, kompetence k řešení problémů.</a:t>
            </a:r>
          </a:p>
          <a:p>
            <a:endParaRPr lang="cs-CZ" dirty="0"/>
          </a:p>
          <a:p>
            <a:r>
              <a:rPr lang="cs-CZ" dirty="0"/>
              <a:t>Cílová skupina: </a:t>
            </a:r>
            <a:r>
              <a:rPr lang="cs-CZ" dirty="0" smtClean="0"/>
              <a:t>žák.</a:t>
            </a:r>
            <a:endParaRPr lang="cs-CZ" dirty="0"/>
          </a:p>
          <a:p>
            <a:endParaRPr lang="cs-CZ" dirty="0"/>
          </a:p>
          <a:p>
            <a:r>
              <a:rPr lang="cs-CZ" dirty="0"/>
              <a:t>Stupeň a typ vzdělávání: základní škola praktická, druhý </a:t>
            </a:r>
            <a:r>
              <a:rPr lang="cs-CZ" dirty="0" smtClean="0"/>
              <a:t>stupeň.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475756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0" y="0"/>
            <a:ext cx="4248472" cy="1052736"/>
          </a:xfrm>
        </p:spPr>
        <p:txBody>
          <a:bodyPr/>
          <a:lstStyle/>
          <a:p>
            <a:pPr algn="l"/>
            <a:r>
              <a:rPr lang="cs-CZ" dirty="0" smtClean="0"/>
              <a:t>Šíření zvuku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text 4"/>
          <p:cNvSpPr txBox="1">
            <a:spLocks/>
          </p:cNvSpPr>
          <p:nvPr/>
        </p:nvSpPr>
        <p:spPr>
          <a:xfrm>
            <a:off x="179512" y="4005064"/>
            <a:ext cx="5688632" cy="648072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6" name="Tlačítko akce: Konec 15">
            <a:hlinkClick r:id="" action="ppaction://hlinkshowjump?jump=nextslide" highlightClick="1"/>
          </p:cNvPr>
          <p:cNvSpPr/>
          <p:nvPr/>
        </p:nvSpPr>
        <p:spPr>
          <a:xfrm>
            <a:off x="8028384" y="6021288"/>
            <a:ext cx="648072" cy="432048"/>
          </a:xfrm>
          <a:prstGeom prst="actionButtonEnd">
            <a:avLst/>
          </a:prstGeom>
          <a:ln/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ástupný symbol pro text 4"/>
          <p:cNvSpPr txBox="1">
            <a:spLocks/>
          </p:cNvSpPr>
          <p:nvPr/>
        </p:nvSpPr>
        <p:spPr>
          <a:xfrm>
            <a:off x="251520" y="4077072"/>
            <a:ext cx="7488832" cy="936104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9" name="Zástupný symbol pro text 4"/>
          <p:cNvSpPr txBox="1">
            <a:spLocks/>
          </p:cNvSpPr>
          <p:nvPr/>
        </p:nvSpPr>
        <p:spPr>
          <a:xfrm>
            <a:off x="251520" y="2276872"/>
            <a:ext cx="5688632" cy="648072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1" name="Zástupný symbol pro text 4"/>
          <p:cNvSpPr txBox="1">
            <a:spLocks/>
          </p:cNvSpPr>
          <p:nvPr/>
        </p:nvSpPr>
        <p:spPr>
          <a:xfrm>
            <a:off x="179512" y="1159312"/>
            <a:ext cx="7848872" cy="576064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Zvuk se šíří ve všech látkách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7" name="Zástupný symbol pro text 4"/>
          <p:cNvSpPr txBox="1">
            <a:spLocks/>
          </p:cNvSpPr>
          <p:nvPr/>
        </p:nvSpPr>
        <p:spPr>
          <a:xfrm>
            <a:off x="195680" y="2237408"/>
            <a:ext cx="7848872" cy="576064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Pružnými a pevnými látkami se zvuk šíří lépe než </a:t>
            </a:r>
            <a:r>
              <a:rPr lang="cs-CZ" sz="2400" b="1" dirty="0" smtClean="0"/>
              <a:t>vzduchem.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2" name="Zástupný symbol pro text 4"/>
          <p:cNvSpPr txBox="1">
            <a:spLocks/>
          </p:cNvSpPr>
          <p:nvPr/>
        </p:nvSpPr>
        <p:spPr>
          <a:xfrm>
            <a:off x="174760" y="3590568"/>
            <a:ext cx="7848872" cy="576064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 kapalinách se šíří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zvuk lépe než vzduchem.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5368182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6" grpId="0" animBg="1"/>
      <p:bldP spid="21" grpId="0"/>
      <p:bldP spid="17" grpId="0"/>
      <p:bldP spid="2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0" y="0"/>
            <a:ext cx="4392488" cy="764704"/>
          </a:xfrm>
        </p:spPr>
        <p:txBody>
          <a:bodyPr/>
          <a:lstStyle/>
          <a:p>
            <a:r>
              <a:rPr lang="cs-CZ" dirty="0" smtClean="0"/>
              <a:t>Vznik zvuku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text 4"/>
          <p:cNvSpPr txBox="1">
            <a:spLocks/>
          </p:cNvSpPr>
          <p:nvPr/>
        </p:nvSpPr>
        <p:spPr>
          <a:xfrm>
            <a:off x="179512" y="4005064"/>
            <a:ext cx="5688632" cy="648072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8" name="Zástupný symbol pro text 4"/>
          <p:cNvSpPr txBox="1">
            <a:spLocks/>
          </p:cNvSpPr>
          <p:nvPr/>
        </p:nvSpPr>
        <p:spPr>
          <a:xfrm>
            <a:off x="251520" y="4077072"/>
            <a:ext cx="7488832" cy="936104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9" name="Zástupný symbol pro text 4"/>
          <p:cNvSpPr txBox="1">
            <a:spLocks/>
          </p:cNvSpPr>
          <p:nvPr/>
        </p:nvSpPr>
        <p:spPr>
          <a:xfrm>
            <a:off x="251520" y="2276872"/>
            <a:ext cx="5688632" cy="648072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0" name="Zástupný symbol pro text 4"/>
          <p:cNvSpPr txBox="1">
            <a:spLocks/>
          </p:cNvSpPr>
          <p:nvPr/>
        </p:nvSpPr>
        <p:spPr>
          <a:xfrm>
            <a:off x="331912" y="4157464"/>
            <a:ext cx="5688632" cy="648072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1" name="Zástupný symbol pro text 4"/>
          <p:cNvSpPr txBox="1">
            <a:spLocks/>
          </p:cNvSpPr>
          <p:nvPr/>
        </p:nvSpPr>
        <p:spPr>
          <a:xfrm>
            <a:off x="144880" y="836712"/>
            <a:ext cx="5616624" cy="576064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Zvuk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vzniká chvěním pružných těles: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7" name="Zástupný symbol pro text 4"/>
          <p:cNvSpPr txBox="1">
            <a:spLocks/>
          </p:cNvSpPr>
          <p:nvPr/>
        </p:nvSpPr>
        <p:spPr>
          <a:xfrm>
            <a:off x="251520" y="2132856"/>
            <a:ext cx="7848872" cy="576064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2" name="Zástupný symbol pro text 4"/>
          <p:cNvSpPr txBox="1">
            <a:spLocks/>
          </p:cNvSpPr>
          <p:nvPr/>
        </p:nvSpPr>
        <p:spPr>
          <a:xfrm>
            <a:off x="246584" y="5085184"/>
            <a:ext cx="5832648" cy="576064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2400" b="1" noProof="0" dirty="0" smtClean="0"/>
              <a:t>Lidský hlas vzniká chvěním hlasivek.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8" name="Zástupný symbol pro text 4"/>
          <p:cNvSpPr txBox="1">
            <a:spLocks/>
          </p:cNvSpPr>
          <p:nvPr/>
        </p:nvSpPr>
        <p:spPr>
          <a:xfrm>
            <a:off x="683568" y="4725144"/>
            <a:ext cx="1296144" cy="576064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Zástupný symbol pro text 4"/>
          <p:cNvSpPr txBox="1">
            <a:spLocks/>
          </p:cNvSpPr>
          <p:nvPr/>
        </p:nvSpPr>
        <p:spPr>
          <a:xfrm>
            <a:off x="3095836" y="1322294"/>
            <a:ext cx="2592288" cy="576064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Tx/>
              <a:buChar char="-"/>
              <a:tabLst/>
              <a:defRPr/>
            </a:pPr>
            <a:r>
              <a:rPr lang="cs-CZ" sz="2400" b="1" dirty="0" smtClean="0"/>
              <a:t>strun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Tx/>
              <a:buChar char="-"/>
              <a:tabLst/>
              <a:defRPr/>
            </a:pPr>
            <a:endParaRPr kumimoji="0" lang="cs-CZ" sz="2400" b="1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Tx/>
              <a:buChar char="-"/>
              <a:tabLst/>
              <a:defRPr/>
            </a:pP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Zástupný symbol pro text 4"/>
          <p:cNvSpPr txBox="1">
            <a:spLocks/>
          </p:cNvSpPr>
          <p:nvPr/>
        </p:nvSpPr>
        <p:spPr>
          <a:xfrm>
            <a:off x="2953192" y="2832784"/>
            <a:ext cx="2736304" cy="576064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Tx/>
              <a:buChar char="-"/>
              <a:tabLst/>
              <a:defRPr/>
            </a:pPr>
            <a:r>
              <a:rPr lang="cs-CZ" sz="2400" b="1" dirty="0" smtClean="0"/>
              <a:t>kovu či dřeva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Tx/>
              <a:buChar char="-"/>
              <a:tabLst/>
              <a:defRPr/>
            </a:pPr>
            <a:endParaRPr kumimoji="0" lang="cs-CZ" sz="2400" b="1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Tx/>
              <a:buChar char="-"/>
              <a:tabLst/>
              <a:defRPr/>
            </a:pP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3" name="Zástupný symbol pro text 4"/>
          <p:cNvSpPr txBox="1">
            <a:spLocks/>
          </p:cNvSpPr>
          <p:nvPr/>
        </p:nvSpPr>
        <p:spPr>
          <a:xfrm>
            <a:off x="3086956" y="3944940"/>
            <a:ext cx="1949898" cy="576064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Tx/>
              <a:buChar char="-"/>
              <a:tabLst/>
              <a:defRPr/>
            </a:pPr>
            <a:r>
              <a:rPr lang="cs-CZ" sz="2400" b="1" dirty="0" smtClean="0"/>
              <a:t>vzduchu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4" name="Obrázek 151" descr="C:\Users\administrator\AppData\Local\Microsoft\Windows\Temporary Internet Files\Content.IE5\WDFE8QG7\MC900390676[1].wmf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375187">
            <a:off x="5536519" y="3854831"/>
            <a:ext cx="1526677" cy="60526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C:\Users\administrator\AppData\Local\Microsoft\Windows\Temporary Internet Files\Content.IE5\D65OL5KZ\MC9003793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503075">
            <a:off x="5563538" y="2525054"/>
            <a:ext cx="1031389" cy="1191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istrator\AppData\Local\Microsoft\Windows\Temporary Internet Files\Content.IE5\BRWVQJJY\MP90038275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21364" y="1107174"/>
            <a:ext cx="1637576" cy="1169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istrator\AppData\Local\Microsoft\Windows\Temporary Internet Files\Content.IE5\8KHT7CVO\MC90028589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6498" y="4751680"/>
            <a:ext cx="1519418" cy="109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Tlačítko akce: Konec 24">
            <a:hlinkClick r:id="" action="ppaction://hlinkshowjump?jump=nextslide" highlightClick="1"/>
          </p:cNvPr>
          <p:cNvSpPr/>
          <p:nvPr/>
        </p:nvSpPr>
        <p:spPr>
          <a:xfrm>
            <a:off x="8028384" y="6021288"/>
            <a:ext cx="648072" cy="432048"/>
          </a:xfrm>
          <a:prstGeom prst="actionButtonEnd">
            <a:avLst/>
          </a:prstGeom>
          <a:ln/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1" grpId="0"/>
      <p:bldP spid="22" grpId="0"/>
      <p:bldP spid="14" grpId="0"/>
      <p:bldP spid="15" grpId="0"/>
      <p:bldP spid="23" grpId="0"/>
      <p:bldP spid="2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4365104"/>
            <a:ext cx="1401762" cy="1958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43608" y="0"/>
            <a:ext cx="6552728" cy="764704"/>
          </a:xfrm>
        </p:spPr>
        <p:txBody>
          <a:bodyPr>
            <a:normAutofit/>
          </a:bodyPr>
          <a:lstStyle/>
          <a:p>
            <a:r>
              <a:rPr lang="cs-CZ" sz="4400" dirty="0" smtClean="0"/>
              <a:t>Hudební nástroje </a:t>
            </a:r>
            <a:endParaRPr lang="cs-CZ" sz="4400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text 4"/>
          <p:cNvSpPr txBox="1">
            <a:spLocks/>
          </p:cNvSpPr>
          <p:nvPr/>
        </p:nvSpPr>
        <p:spPr>
          <a:xfrm>
            <a:off x="179512" y="4005064"/>
            <a:ext cx="5688632" cy="648072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8" name="Zástupný symbol pro text 4"/>
          <p:cNvSpPr txBox="1">
            <a:spLocks/>
          </p:cNvSpPr>
          <p:nvPr/>
        </p:nvSpPr>
        <p:spPr>
          <a:xfrm>
            <a:off x="251520" y="4077072"/>
            <a:ext cx="7488832" cy="936104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9" name="Zástupný symbol pro text 4"/>
          <p:cNvSpPr txBox="1">
            <a:spLocks/>
          </p:cNvSpPr>
          <p:nvPr/>
        </p:nvSpPr>
        <p:spPr>
          <a:xfrm>
            <a:off x="251520" y="2276872"/>
            <a:ext cx="5688632" cy="648072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0" name="Zástupný symbol pro text 4"/>
          <p:cNvSpPr txBox="1">
            <a:spLocks/>
          </p:cNvSpPr>
          <p:nvPr/>
        </p:nvSpPr>
        <p:spPr>
          <a:xfrm>
            <a:off x="331912" y="4157464"/>
            <a:ext cx="5688632" cy="648072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1" name="Zástupný symbol pro text 4"/>
          <p:cNvSpPr txBox="1">
            <a:spLocks/>
          </p:cNvSpPr>
          <p:nvPr/>
        </p:nvSpPr>
        <p:spPr>
          <a:xfrm>
            <a:off x="179512" y="836712"/>
            <a:ext cx="7704856" cy="648072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Hudební nástroje dělíme dle 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toho, 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jak  vzniká tón.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7" name="Zástupný symbol pro text 4"/>
          <p:cNvSpPr txBox="1">
            <a:spLocks/>
          </p:cNvSpPr>
          <p:nvPr/>
        </p:nvSpPr>
        <p:spPr>
          <a:xfrm>
            <a:off x="251520" y="2132856"/>
            <a:ext cx="7848872" cy="576064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2" name="Zástupný symbol pro text 4"/>
          <p:cNvSpPr txBox="1">
            <a:spLocks/>
          </p:cNvSpPr>
          <p:nvPr/>
        </p:nvSpPr>
        <p:spPr>
          <a:xfrm>
            <a:off x="179512" y="1988840"/>
            <a:ext cx="2664296" cy="576064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2400" b="1" noProof="0" dirty="0" smtClean="0"/>
              <a:t>Nástroje strunné 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8" name="Zástupný symbol pro text 4"/>
          <p:cNvSpPr txBox="1">
            <a:spLocks/>
          </p:cNvSpPr>
          <p:nvPr/>
        </p:nvSpPr>
        <p:spPr>
          <a:xfrm>
            <a:off x="683568" y="4725144"/>
            <a:ext cx="1296144" cy="576064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Zástupný symbol pro text 4"/>
          <p:cNvSpPr txBox="1">
            <a:spLocks/>
          </p:cNvSpPr>
          <p:nvPr/>
        </p:nvSpPr>
        <p:spPr>
          <a:xfrm>
            <a:off x="179512" y="2348880"/>
            <a:ext cx="4248472" cy="576064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b="1" noProof="0" dirty="0" smtClean="0"/>
              <a:t>(zvuk vzniká chvěním strun) </a:t>
            </a:r>
            <a:endParaRPr kumimoji="0" lang="cs-CZ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Zástupný symbol pro text 4"/>
          <p:cNvSpPr txBox="1">
            <a:spLocks/>
          </p:cNvSpPr>
          <p:nvPr/>
        </p:nvSpPr>
        <p:spPr>
          <a:xfrm>
            <a:off x="251520" y="3429000"/>
            <a:ext cx="2664296" cy="576064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2400" b="1" noProof="0" dirty="0" smtClean="0"/>
              <a:t>Nástroje dechové 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3" name="Zástupný symbol pro text 4"/>
          <p:cNvSpPr txBox="1">
            <a:spLocks/>
          </p:cNvSpPr>
          <p:nvPr/>
        </p:nvSpPr>
        <p:spPr>
          <a:xfrm>
            <a:off x="251520" y="3933056"/>
            <a:ext cx="4248472" cy="576064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b="1" noProof="0" dirty="0" smtClean="0"/>
              <a:t>(zvuk vzniká chvěním vzduchu) </a:t>
            </a:r>
            <a:endParaRPr kumimoji="0" lang="cs-CZ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4" name="Zástupný symbol pro text 4"/>
          <p:cNvSpPr txBox="1">
            <a:spLocks/>
          </p:cNvSpPr>
          <p:nvPr/>
        </p:nvSpPr>
        <p:spPr>
          <a:xfrm>
            <a:off x="251520" y="4941168"/>
            <a:ext cx="2664296" cy="576064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2400" b="1" noProof="0" dirty="0" smtClean="0"/>
              <a:t>Nástroje bicí 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5" name="Zástupný symbol pro text 4"/>
          <p:cNvSpPr txBox="1">
            <a:spLocks/>
          </p:cNvSpPr>
          <p:nvPr/>
        </p:nvSpPr>
        <p:spPr>
          <a:xfrm>
            <a:off x="251520" y="5589240"/>
            <a:ext cx="3168352" cy="576064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b="1" noProof="0" dirty="0" smtClean="0"/>
              <a:t>(zvuk vzniká chvěním kovu nebo dřeva) </a:t>
            </a:r>
            <a:endParaRPr kumimoji="0" lang="cs-CZ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6" name="Obrázek 144" descr="C:\Users\administrator\AppData\Local\Microsoft\Windows\Temporary Internet Files\Content.IE5\XW7UC535\MC900390674[1].wmf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268760"/>
            <a:ext cx="703709" cy="1728192"/>
          </a:xfrm>
          <a:prstGeom prst="rect">
            <a:avLst/>
          </a:prstGeom>
          <a:noFill/>
          <a:ln>
            <a:noFill/>
          </a:ln>
        </p:spPr>
      </p:pic>
      <p:pic>
        <p:nvPicPr>
          <p:cNvPr id="27" name="Obrázek 150" descr="C:\Users\administrator\AppData\Local\Microsoft\Windows\Temporary Internet Files\Content.IE5\AJGNQ1QY\MC900390660[1].wmf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340768"/>
            <a:ext cx="1540768" cy="1584176"/>
          </a:xfrm>
          <a:prstGeom prst="rect">
            <a:avLst/>
          </a:prstGeom>
          <a:noFill/>
          <a:ln>
            <a:noFill/>
          </a:ln>
        </p:spPr>
      </p:pic>
      <p:pic>
        <p:nvPicPr>
          <p:cNvPr id="30" name="Obrázek 145" descr="C:\Users\administrator\AppData\Local\Microsoft\Windows\Temporary Internet Files\Content.IE5\P75JDLVZ\MC900441302[1].png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980728"/>
            <a:ext cx="1591072" cy="1800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1" name="Obrázek 159" descr="C:\Users\administrator\AppData\Local\Microsoft\Windows\Temporary Internet Files\Content.IE5\AJGNQ1QY\MC900390666[1].wmf"/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852936"/>
            <a:ext cx="1008112" cy="1656184"/>
          </a:xfrm>
          <a:prstGeom prst="rect">
            <a:avLst/>
          </a:prstGeom>
          <a:noFill/>
          <a:ln>
            <a:noFill/>
          </a:ln>
        </p:spPr>
      </p:pic>
      <p:pic>
        <p:nvPicPr>
          <p:cNvPr id="32" name="Obrázek 151" descr="C:\Users\administrator\AppData\Local\Microsoft\Windows\Temporary Internet Files\Content.IE5\WDFE8QG7\MC900390676[1].wmf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3985237">
            <a:off x="4437083" y="3414400"/>
            <a:ext cx="1526677" cy="605265"/>
          </a:xfrm>
          <a:prstGeom prst="rect">
            <a:avLst/>
          </a:prstGeom>
          <a:noFill/>
          <a:ln>
            <a:noFill/>
          </a:ln>
        </p:spPr>
      </p:pic>
      <p:pic>
        <p:nvPicPr>
          <p:cNvPr id="33" name="Obrázek 160" descr="C:\Users\administrator\AppData\Local\Microsoft\Windows\Temporary Internet Files\Content.IE5\WDFE8QG7\MC900390668[1].wmf"/>
          <p:cNvPicPr/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636912"/>
            <a:ext cx="1224136" cy="1656184"/>
          </a:xfrm>
          <a:prstGeom prst="rect">
            <a:avLst/>
          </a:prstGeom>
          <a:noFill/>
          <a:ln>
            <a:noFill/>
          </a:ln>
        </p:spPr>
      </p:pic>
      <p:pic>
        <p:nvPicPr>
          <p:cNvPr id="34" name="Obrázek 164" descr="C:\Users\administrator\AppData\Local\Microsoft\Windows\Temporary Internet Files\Content.IE5\WWMYV8AK\MC900356439[1].wmf"/>
          <p:cNvPicPr/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653136"/>
            <a:ext cx="1657350" cy="1704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35" name="Obrázek 167" descr="C:\Users\administrator\AppData\Local\Microsoft\Windows\Temporary Internet Files\Content.IE5\P75JDLVZ\MP900385394[1].jpg"/>
          <p:cNvPicPr/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5085184"/>
            <a:ext cx="1827461" cy="1212418"/>
          </a:xfrm>
          <a:prstGeom prst="rect">
            <a:avLst/>
          </a:prstGeom>
          <a:noFill/>
          <a:ln>
            <a:noFill/>
          </a:ln>
        </p:spPr>
      </p:pic>
      <p:sp>
        <p:nvSpPr>
          <p:cNvPr id="36" name="Tlačítko akce: Konec 35">
            <a:hlinkClick r:id="" action="ppaction://hlinkshowjump?jump=nextslide" highlightClick="1"/>
          </p:cNvPr>
          <p:cNvSpPr/>
          <p:nvPr/>
        </p:nvSpPr>
        <p:spPr>
          <a:xfrm>
            <a:off x="8028384" y="6021288"/>
            <a:ext cx="648072" cy="432048"/>
          </a:xfrm>
          <a:prstGeom prst="actionButtonEnd">
            <a:avLst/>
          </a:prstGeom>
          <a:ln/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00"/>
                            </p:stCondLst>
                            <p:childTnLst>
                              <p:par>
                                <p:cTn id="5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000"/>
                            </p:stCondLst>
                            <p:childTnLst>
                              <p:par>
                                <p:cTn id="6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500"/>
                            </p:stCondLst>
                            <p:childTnLst>
                              <p:par>
                                <p:cTn id="8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000"/>
                            </p:stCondLst>
                            <p:childTnLst>
                              <p:par>
                                <p:cTn id="8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1" grpId="0"/>
      <p:bldP spid="22" grpId="0"/>
      <p:bldP spid="14" grpId="0"/>
      <p:bldP spid="15" grpId="0"/>
      <p:bldP spid="23" grpId="0"/>
      <p:bldP spid="24" grpId="0"/>
      <p:bldP spid="25" grpId="0"/>
      <p:bldP spid="3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5008" y="0"/>
            <a:ext cx="4068960" cy="1124744"/>
          </a:xfrm>
        </p:spPr>
        <p:txBody>
          <a:bodyPr/>
          <a:lstStyle/>
          <a:p>
            <a:pPr algn="l"/>
            <a:r>
              <a:rPr lang="cs-CZ" dirty="0" smtClean="0"/>
              <a:t>Prokaž znalosti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text 4"/>
          <p:cNvSpPr txBox="1">
            <a:spLocks/>
          </p:cNvSpPr>
          <p:nvPr/>
        </p:nvSpPr>
        <p:spPr>
          <a:xfrm>
            <a:off x="179512" y="1628800"/>
            <a:ext cx="6732240" cy="864096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2800" b="1" noProof="0" dirty="0" smtClean="0"/>
              <a:t>Hudební</a:t>
            </a:r>
            <a:r>
              <a:rPr lang="cs-CZ" sz="2400" b="1" noProof="0" dirty="0" smtClean="0"/>
              <a:t> nástroje vydávají hluky.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Nadpis 3">
            <a:hlinkClick r:id="rId3" action="ppaction://hlinksldjump"/>
          </p:cNvPr>
          <p:cNvSpPr txBox="1">
            <a:spLocks/>
          </p:cNvSpPr>
          <p:nvPr/>
        </p:nvSpPr>
        <p:spPr>
          <a:xfrm>
            <a:off x="971600" y="3429000"/>
            <a:ext cx="2664296" cy="864096"/>
          </a:xfrm>
          <a:prstGeom prst="rect">
            <a:avLst/>
          </a:prstGeom>
          <a:ln>
            <a:noFill/>
          </a:ln>
        </p:spPr>
        <p:txBody>
          <a:bodyPr vert="horz" lIns="0" tIns="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5600" b="1" noProof="0" dirty="0" smtClean="0">
                <a:ln w="635">
                  <a:noFill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Pravda</a:t>
            </a:r>
            <a:endParaRPr kumimoji="0" lang="cs-CZ" sz="5600" b="1" i="0" u="none" strike="noStrike" kern="1200" cap="none" spc="0" normalizeH="0" baseline="0" noProof="0" dirty="0">
              <a:ln w="635">
                <a:noFill/>
              </a:ln>
              <a:solidFill>
                <a:schemeClr val="accent3">
                  <a:lumMod val="50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Nadpis 3">
            <a:hlinkClick r:id="rId4" action="ppaction://hlinksldjump"/>
          </p:cNvPr>
          <p:cNvSpPr txBox="1">
            <a:spLocks/>
          </p:cNvSpPr>
          <p:nvPr/>
        </p:nvSpPr>
        <p:spPr>
          <a:xfrm>
            <a:off x="5004048" y="3429000"/>
            <a:ext cx="3384376" cy="864096"/>
          </a:xfrm>
          <a:prstGeom prst="rect">
            <a:avLst/>
          </a:prstGeom>
          <a:ln>
            <a:noFill/>
          </a:ln>
        </p:spPr>
        <p:txBody>
          <a:bodyPr vert="horz" lIns="0" tIns="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600" b="1" i="0" u="none" strike="noStrike" kern="1200" cap="none" spc="0" normalizeH="0" baseline="0" noProof="0" dirty="0" smtClean="0">
                <a:ln w="635">
                  <a:noFill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Nepravda</a:t>
            </a:r>
            <a:endParaRPr kumimoji="0" lang="cs-CZ" sz="5600" b="1" i="0" u="none" strike="noStrike" kern="1200" cap="none" spc="0" normalizeH="0" baseline="0" noProof="0" dirty="0">
              <a:ln w="635">
                <a:noFill/>
              </a:ln>
              <a:solidFill>
                <a:schemeClr val="accent3">
                  <a:lumMod val="50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2" name="Tlačítko akce: Konec 11">
            <a:hlinkClick r:id="" action="ppaction://hlinkshowjump?jump=nextslide" highlightClick="1"/>
          </p:cNvPr>
          <p:cNvSpPr/>
          <p:nvPr/>
        </p:nvSpPr>
        <p:spPr>
          <a:xfrm>
            <a:off x="8028384" y="6021288"/>
            <a:ext cx="648072" cy="432048"/>
          </a:xfrm>
          <a:prstGeom prst="actionButtonEnd">
            <a:avLst/>
          </a:prstGeom>
          <a:ln/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0"/>
      <p:bldP spid="9" grpId="0"/>
      <p:bldP spid="10" grpId="0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5008" y="0"/>
            <a:ext cx="4068960" cy="1124744"/>
          </a:xfrm>
        </p:spPr>
        <p:txBody>
          <a:bodyPr/>
          <a:lstStyle/>
          <a:p>
            <a:pPr algn="l"/>
            <a:r>
              <a:rPr lang="cs-CZ" dirty="0" smtClean="0"/>
              <a:t>Prokaž znalosti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text 4"/>
          <p:cNvSpPr txBox="1">
            <a:spLocks/>
          </p:cNvSpPr>
          <p:nvPr/>
        </p:nvSpPr>
        <p:spPr>
          <a:xfrm>
            <a:off x="-15592" y="1268760"/>
            <a:ext cx="7740352" cy="864096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4000" dirty="0" smtClean="0"/>
              <a:t> </a:t>
            </a:r>
            <a:r>
              <a:rPr lang="cs-CZ" sz="2800" dirty="0" smtClean="0"/>
              <a:t>Housle, </a:t>
            </a:r>
            <a:r>
              <a:rPr lang="cs-CZ" sz="2800" dirty="0" smtClean="0"/>
              <a:t>basa a </a:t>
            </a:r>
            <a:r>
              <a:rPr lang="cs-CZ" sz="2800" dirty="0" smtClean="0"/>
              <a:t>klavír patří mezi bicí nástroje. </a:t>
            </a:r>
            <a:endParaRPr kumimoji="0" lang="cs-CZ" sz="28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Nadpis 3">
            <a:hlinkClick r:id="rId3" action="ppaction://hlinksldjump"/>
          </p:cNvPr>
          <p:cNvSpPr txBox="1">
            <a:spLocks/>
          </p:cNvSpPr>
          <p:nvPr/>
        </p:nvSpPr>
        <p:spPr>
          <a:xfrm>
            <a:off x="684744" y="3068960"/>
            <a:ext cx="2448272" cy="864096"/>
          </a:xfrm>
          <a:prstGeom prst="rect">
            <a:avLst/>
          </a:prstGeom>
          <a:ln>
            <a:noFill/>
          </a:ln>
        </p:spPr>
        <p:txBody>
          <a:bodyPr vert="horz" lIns="0" tIns="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5600" b="1" dirty="0" smtClean="0">
                <a:ln w="635">
                  <a:noFill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Pravda</a:t>
            </a:r>
            <a:endParaRPr kumimoji="0" lang="cs-CZ" sz="5600" b="1" i="0" u="none" strike="noStrike" kern="1200" cap="none" spc="0" normalizeH="0" baseline="0" noProof="0" dirty="0">
              <a:ln w="635">
                <a:noFill/>
              </a:ln>
              <a:solidFill>
                <a:schemeClr val="accent3">
                  <a:lumMod val="50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Nadpis 3">
            <a:hlinkClick r:id="rId4" action="ppaction://hlinksldjump"/>
          </p:cNvPr>
          <p:cNvSpPr txBox="1">
            <a:spLocks/>
          </p:cNvSpPr>
          <p:nvPr/>
        </p:nvSpPr>
        <p:spPr>
          <a:xfrm>
            <a:off x="4211960" y="3212976"/>
            <a:ext cx="3024336" cy="864096"/>
          </a:xfrm>
          <a:prstGeom prst="rect">
            <a:avLst/>
          </a:prstGeom>
          <a:ln>
            <a:noFill/>
          </a:ln>
        </p:spPr>
        <p:txBody>
          <a:bodyPr vert="horz" lIns="0" tIns="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5600" b="1" dirty="0" smtClean="0">
                <a:ln w="635">
                  <a:noFill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N</a:t>
            </a:r>
            <a:r>
              <a:rPr lang="cs-CZ" sz="5600" b="1" noProof="0" dirty="0" err="1" smtClean="0">
                <a:ln w="635">
                  <a:noFill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epravda</a:t>
            </a:r>
            <a:endParaRPr kumimoji="0" lang="cs-CZ" sz="5600" b="1" i="0" u="none" strike="noStrike" kern="1200" cap="none" spc="0" normalizeH="0" baseline="0" noProof="0" dirty="0">
              <a:ln w="635">
                <a:noFill/>
              </a:ln>
              <a:solidFill>
                <a:schemeClr val="accent3">
                  <a:lumMod val="50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Tlačítko akce: Konec 7">
            <a:hlinkClick r:id="" action="ppaction://hlinkshowjump?jump=nextslide" highlightClick="1"/>
          </p:cNvPr>
          <p:cNvSpPr/>
          <p:nvPr/>
        </p:nvSpPr>
        <p:spPr>
          <a:xfrm>
            <a:off x="8028384" y="6021288"/>
            <a:ext cx="648072" cy="432048"/>
          </a:xfrm>
          <a:prstGeom prst="actionButtonEnd">
            <a:avLst/>
          </a:prstGeom>
          <a:ln/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0"/>
      <p:bldP spid="9" grpId="0"/>
      <p:bldP spid="10" grpId="0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5008" y="0"/>
            <a:ext cx="4068960" cy="1124744"/>
          </a:xfrm>
        </p:spPr>
        <p:txBody>
          <a:bodyPr/>
          <a:lstStyle/>
          <a:p>
            <a:pPr algn="l"/>
            <a:r>
              <a:rPr lang="cs-CZ" dirty="0" smtClean="0"/>
              <a:t>Prokaž znalosti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text 4"/>
          <p:cNvSpPr txBox="1">
            <a:spLocks/>
          </p:cNvSpPr>
          <p:nvPr/>
        </p:nvSpPr>
        <p:spPr>
          <a:xfrm>
            <a:off x="107504" y="1628800"/>
            <a:ext cx="8856984" cy="864096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4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Podle způsobu</a:t>
            </a:r>
            <a:r>
              <a:rPr kumimoji="0" lang="cs-CZ" sz="24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vzniku tónu dělíme hudební nástroje na 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bicí, dechové </a:t>
            </a:r>
            <a:r>
              <a:rPr kumimoji="0" lang="cs-CZ" sz="24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a…</a:t>
            </a:r>
            <a:endParaRPr kumimoji="0" lang="cs-CZ" sz="24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Nadpis 3">
            <a:hlinkClick r:id="rId3" action="ppaction://hlinksldjump"/>
          </p:cNvPr>
          <p:cNvSpPr txBox="1">
            <a:spLocks/>
          </p:cNvSpPr>
          <p:nvPr/>
        </p:nvSpPr>
        <p:spPr>
          <a:xfrm>
            <a:off x="242040" y="2678192"/>
            <a:ext cx="3312368" cy="864096"/>
          </a:xfrm>
          <a:prstGeom prst="rect">
            <a:avLst/>
          </a:prstGeom>
          <a:ln>
            <a:noFill/>
          </a:ln>
        </p:spPr>
        <p:txBody>
          <a:bodyPr vert="horz" lIns="0" tIns="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noProof="0" dirty="0" smtClean="0">
                <a:ln w="635">
                  <a:noFill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elektrické</a:t>
            </a:r>
            <a:endParaRPr kumimoji="0" lang="cs-CZ" sz="4400" b="1" i="0" u="none" strike="noStrike" kern="1200" cap="none" spc="0" normalizeH="0" baseline="0" noProof="0" dirty="0">
              <a:ln w="635">
                <a:noFill/>
              </a:ln>
              <a:solidFill>
                <a:schemeClr val="accent3">
                  <a:lumMod val="50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Nadpis 3">
            <a:hlinkClick r:id="rId4" action="ppaction://hlinksldjump"/>
          </p:cNvPr>
          <p:cNvSpPr txBox="1">
            <a:spLocks/>
          </p:cNvSpPr>
          <p:nvPr/>
        </p:nvSpPr>
        <p:spPr>
          <a:xfrm>
            <a:off x="5940152" y="4869160"/>
            <a:ext cx="2376264" cy="648072"/>
          </a:xfrm>
          <a:prstGeom prst="rect">
            <a:avLst/>
          </a:prstGeom>
          <a:ln>
            <a:noFill/>
          </a:ln>
        </p:spPr>
        <p:txBody>
          <a:bodyPr vert="horz" lIns="0" tIns="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dirty="0" smtClean="0">
                <a:ln w="635">
                  <a:noFill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strunné</a:t>
            </a:r>
            <a:endParaRPr kumimoji="0" lang="cs-CZ" sz="4400" b="1" i="0" u="none" strike="noStrike" kern="1200" cap="none" spc="0" normalizeH="0" baseline="0" noProof="0" dirty="0">
              <a:ln w="635">
                <a:noFill/>
              </a:ln>
              <a:solidFill>
                <a:schemeClr val="accent3">
                  <a:lumMod val="50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1" name="Nadpis 3">
            <a:hlinkClick r:id="rId3" action="ppaction://hlinksldjump"/>
          </p:cNvPr>
          <p:cNvSpPr txBox="1">
            <a:spLocks/>
          </p:cNvSpPr>
          <p:nvPr/>
        </p:nvSpPr>
        <p:spPr>
          <a:xfrm>
            <a:off x="2951312" y="3595360"/>
            <a:ext cx="3312368" cy="864096"/>
          </a:xfrm>
          <a:prstGeom prst="rect">
            <a:avLst/>
          </a:prstGeom>
          <a:ln>
            <a:noFill/>
          </a:ln>
        </p:spPr>
        <p:txBody>
          <a:bodyPr vert="horz" lIns="0" tIns="0" r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dirty="0" smtClean="0">
                <a:ln w="635">
                  <a:noFill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melodické</a:t>
            </a:r>
            <a:endParaRPr kumimoji="0" lang="cs-CZ" sz="4400" b="1" i="0" u="none" strike="noStrike" kern="1200" cap="none" spc="0" normalizeH="0" baseline="0" noProof="0" dirty="0">
              <a:ln w="635">
                <a:noFill/>
              </a:ln>
              <a:solidFill>
                <a:schemeClr val="accent3">
                  <a:lumMod val="50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4" name="Tlačítko akce: Konec 13">
            <a:hlinkClick r:id="" action="ppaction://hlinkshowjump?jump=nextslide" highlightClick="1"/>
          </p:cNvPr>
          <p:cNvSpPr/>
          <p:nvPr/>
        </p:nvSpPr>
        <p:spPr>
          <a:xfrm>
            <a:off x="8316416" y="6237312"/>
            <a:ext cx="648072" cy="432048"/>
          </a:xfrm>
          <a:prstGeom prst="actionButtonEnd">
            <a:avLst/>
          </a:prstGeom>
          <a:ln/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0"/>
      <p:bldP spid="9" grpId="0"/>
      <p:bldP spid="10" grpId="0"/>
      <p:bldP spid="11" grpId="0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699792" y="2924944"/>
            <a:ext cx="3852936" cy="980728"/>
          </a:xfrm>
        </p:spPr>
        <p:txBody>
          <a:bodyPr/>
          <a:lstStyle/>
          <a:p>
            <a:r>
              <a:rPr lang="cs-CZ" dirty="0" smtClean="0"/>
              <a:t>Konec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5008" y="0"/>
            <a:ext cx="8928992" cy="1340768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text 4"/>
          <p:cNvSpPr txBox="1">
            <a:spLocks/>
          </p:cNvSpPr>
          <p:nvPr/>
        </p:nvSpPr>
        <p:spPr>
          <a:xfrm>
            <a:off x="0" y="1628800"/>
            <a:ext cx="4932040" cy="720080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3200" b="1" dirty="0" smtClean="0"/>
              <a:t>   Klipart – Microsoft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text 4"/>
          <p:cNvSpPr txBox="1">
            <a:spLocks/>
          </p:cNvSpPr>
          <p:nvPr/>
        </p:nvSpPr>
        <p:spPr>
          <a:xfrm>
            <a:off x="0" y="3068960"/>
            <a:ext cx="4932040" cy="720080"/>
          </a:xfrm>
          <a:prstGeom prst="rect">
            <a:avLst/>
          </a:prstGeom>
        </p:spPr>
        <p:txBody>
          <a:bodyPr vert="horz" lIns="45720" rIns="4572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3200" b="1" dirty="0" smtClean="0"/>
              <a:t>   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1988840"/>
            <a:ext cx="2771800" cy="980728"/>
          </a:xfrm>
        </p:spPr>
        <p:txBody>
          <a:bodyPr/>
          <a:lstStyle/>
          <a:p>
            <a:r>
              <a:rPr lang="cs-CZ" dirty="0" smtClean="0"/>
              <a:t>Výborně</a:t>
            </a:r>
            <a:endParaRPr lang="cs-CZ" dirty="0"/>
          </a:p>
        </p:txBody>
      </p:sp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Veselý obličej 6"/>
          <p:cNvSpPr/>
          <p:nvPr/>
        </p:nvSpPr>
        <p:spPr>
          <a:xfrm>
            <a:off x="4283968" y="1628800"/>
            <a:ext cx="3312368" cy="2880320"/>
          </a:xfrm>
          <a:prstGeom prst="smileyFace">
            <a:avLst/>
          </a:prstGeom>
          <a:solidFill>
            <a:srgbClr val="FFC000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Zpět nebo Předchozí 7">
            <a:hlinkClick r:id="" action="ppaction://hlinkshowjump?jump=lastslideviewed" highlightClick="1"/>
          </p:cNvPr>
          <p:cNvSpPr/>
          <p:nvPr/>
        </p:nvSpPr>
        <p:spPr>
          <a:xfrm>
            <a:off x="1403648" y="5013176"/>
            <a:ext cx="936104" cy="648072"/>
          </a:xfrm>
          <a:prstGeom prst="actionButtonBackPrevious">
            <a:avLst/>
          </a:prstGeom>
          <a:solidFill>
            <a:srgbClr val="FFFF00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4"/>
          <p:cNvSpPr txBox="1">
            <a:spLocks/>
          </p:cNvSpPr>
          <p:nvPr/>
        </p:nvSpPr>
        <p:spPr>
          <a:xfrm>
            <a:off x="179512" y="2276872"/>
            <a:ext cx="4427984" cy="504056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Veselý obličej 6"/>
          <p:cNvSpPr/>
          <p:nvPr/>
        </p:nvSpPr>
        <p:spPr>
          <a:xfrm>
            <a:off x="4283968" y="1628800"/>
            <a:ext cx="3312368" cy="2880320"/>
          </a:xfrm>
          <a:prstGeom prst="smileyFace">
            <a:avLst>
              <a:gd name="adj" fmla="val -4653"/>
            </a:avLst>
          </a:prstGeom>
          <a:ln/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Zpět nebo Předchozí 7">
            <a:hlinkClick r:id="" action="ppaction://hlinkshowjump?jump=lastslideviewed" highlightClick="1"/>
          </p:cNvPr>
          <p:cNvSpPr/>
          <p:nvPr/>
        </p:nvSpPr>
        <p:spPr>
          <a:xfrm>
            <a:off x="1403648" y="5013176"/>
            <a:ext cx="936104" cy="648072"/>
          </a:xfrm>
          <a:prstGeom prst="actionButtonBackPrevious">
            <a:avLst/>
          </a:prstGeom>
          <a:ln/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>
    <p:sndAc>
      <p:stSnd>
        <p:snd r:embed="rId3" name="explode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316</TotalTime>
  <Words>173</Words>
  <Application>Microsoft Office PowerPoint</Application>
  <PresentationFormat>Předvádění na obrazovce (4:3)</PresentationFormat>
  <Paragraphs>59</Paragraphs>
  <Slides>12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Horizont</vt:lpstr>
      <vt:lpstr>Snímek 1</vt:lpstr>
      <vt:lpstr>Snímek 2</vt:lpstr>
      <vt:lpstr>Šíření zvuku</vt:lpstr>
      <vt:lpstr>Vznik zvuku</vt:lpstr>
      <vt:lpstr>Hudební nástroje </vt:lpstr>
      <vt:lpstr>Prokaž znalosti</vt:lpstr>
      <vt:lpstr>Prokaž znalosti</vt:lpstr>
      <vt:lpstr>Prokaž znalosti</vt:lpstr>
      <vt:lpstr>Konec</vt:lpstr>
      <vt:lpstr>Použité zdroje</vt:lpstr>
      <vt:lpstr>Výborně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venca</dc:creator>
  <cp:lastModifiedBy>Dum</cp:lastModifiedBy>
  <cp:revision>84</cp:revision>
  <dcterms:created xsi:type="dcterms:W3CDTF">2013-05-26T11:19:52Z</dcterms:created>
  <dcterms:modified xsi:type="dcterms:W3CDTF">2013-06-28T15:29:03Z</dcterms:modified>
</cp:coreProperties>
</file>