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4"/>
  </p:notesMasterIdLst>
  <p:sldIdLst>
    <p:sldId id="323" r:id="rId2"/>
    <p:sldId id="256" r:id="rId3"/>
    <p:sldId id="316" r:id="rId4"/>
    <p:sldId id="257" r:id="rId5"/>
    <p:sldId id="258" r:id="rId6"/>
    <p:sldId id="317" r:id="rId7"/>
    <p:sldId id="259" r:id="rId8"/>
    <p:sldId id="260" r:id="rId9"/>
    <p:sldId id="261" r:id="rId10"/>
    <p:sldId id="262" r:id="rId11"/>
    <p:sldId id="263" r:id="rId12"/>
    <p:sldId id="264" r:id="rId13"/>
    <p:sldId id="318" r:id="rId14"/>
    <p:sldId id="321" r:id="rId15"/>
    <p:sldId id="320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80" r:id="rId31"/>
    <p:sldId id="281" r:id="rId32"/>
    <p:sldId id="282" r:id="rId33"/>
    <p:sldId id="283" r:id="rId34"/>
    <p:sldId id="284" r:id="rId35"/>
    <p:sldId id="285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322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3" r:id="rId52"/>
    <p:sldId id="304" r:id="rId53"/>
    <p:sldId id="305" r:id="rId54"/>
    <p:sldId id="306" r:id="rId55"/>
    <p:sldId id="307" r:id="rId56"/>
    <p:sldId id="308" r:id="rId57"/>
    <p:sldId id="309" r:id="rId58"/>
    <p:sldId id="310" r:id="rId59"/>
    <p:sldId id="311" r:id="rId60"/>
    <p:sldId id="312" r:id="rId61"/>
    <p:sldId id="313" r:id="rId62"/>
    <p:sldId id="314" r:id="rId6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208" d="100"/>
          <a:sy n="208" d="100"/>
        </p:scale>
        <p:origin x="1962" y="3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440C59-04BE-4777-A402-FBE7AD74A547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F765DB-7E94-4F38-B035-2A4CEB44CFE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26430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F765DB-7E94-4F38-B035-2A4CEB44CFEB}" type="slidenum">
              <a:rPr lang="cs-CZ" smtClean="0"/>
              <a:pPr/>
              <a:t>17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F765DB-7E94-4F38-B035-2A4CEB44CFEB}" type="slidenum">
              <a:rPr lang="cs-CZ" smtClean="0"/>
              <a:pPr/>
              <a:t>37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F765DB-7E94-4F38-B035-2A4CEB44CFEB}" type="slidenum">
              <a:rPr lang="cs-CZ" smtClean="0"/>
              <a:pPr/>
              <a:t>39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ČR</a:t>
            </a:r>
            <a:r>
              <a:rPr lang="cs-CZ" baseline="0" dirty="0" smtClean="0"/>
              <a:t> NEREGULUJE CENY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F765DB-7E94-4F38-B035-2A4CEB44CFEB}" type="slidenum">
              <a:rPr lang="cs-CZ" smtClean="0"/>
              <a:pPr/>
              <a:t>51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CBEAF-AF7B-46F7-99D0-FEE70EC0EF1F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E81A3-E6A1-42BD-9A25-5EF2336185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CBEAF-AF7B-46F7-99D0-FEE70EC0EF1F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E81A3-E6A1-42BD-9A25-5EF2336185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CBEAF-AF7B-46F7-99D0-FEE70EC0EF1F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E81A3-E6A1-42BD-9A25-5EF2336185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CBEAF-AF7B-46F7-99D0-FEE70EC0EF1F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E81A3-E6A1-42BD-9A25-5EF2336185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CBEAF-AF7B-46F7-99D0-FEE70EC0EF1F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E81A3-E6A1-42BD-9A25-5EF2336185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CBEAF-AF7B-46F7-99D0-FEE70EC0EF1F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E81A3-E6A1-42BD-9A25-5EF2336185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CBEAF-AF7B-46F7-99D0-FEE70EC0EF1F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E81A3-E6A1-42BD-9A25-5EF2336185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CBEAF-AF7B-46F7-99D0-FEE70EC0EF1F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E81A3-E6A1-42BD-9A25-5EF2336185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CBEAF-AF7B-46F7-99D0-FEE70EC0EF1F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35E81A3-E6A1-42BD-9A25-5EF2336185F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CBEAF-AF7B-46F7-99D0-FEE70EC0EF1F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E81A3-E6A1-42BD-9A25-5EF2336185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CBEAF-AF7B-46F7-99D0-FEE70EC0EF1F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E81A3-E6A1-42BD-9A25-5EF2336185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9ECBEAF-AF7B-46F7-99D0-FEE70EC0EF1F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35E81A3-E6A1-42BD-9A25-5EF2336185F7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nb.cz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budovanistatu.cz/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verejnydluh.cz/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psv.cz/cs/1158" TargetMode="Externa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69434054"/>
              </p:ext>
            </p:extLst>
          </p:nvPr>
        </p:nvGraphicFramePr>
        <p:xfrm>
          <a:off x="3222625" y="1393825"/>
          <a:ext cx="3032125" cy="4568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Dokument" r:id="rId3" imgW="5901230" imgH="8893399" progId="Word.Document.12">
                  <p:embed/>
                </p:oleObj>
              </mc:Choice>
              <mc:Fallback>
                <p:oleObj name="Dokument" r:id="rId3" imgW="5901230" imgH="889339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222625" y="1393825"/>
                        <a:ext cx="3032125" cy="45688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29975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HOSPODÁŘSKÁ  POLITIKA</a:t>
            </a:r>
            <a:endParaRPr lang="cs-CZ" dirty="0"/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SUBJEKTY, NÁSTROJE, DRUHY A CÍLE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SUBJEKTY HOSPODÁŘSKÉ POLITIKY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772816"/>
            <a:ext cx="8229600" cy="4389120"/>
          </a:xfrm>
        </p:spPr>
        <p:txBody>
          <a:bodyPr/>
          <a:lstStyle/>
          <a:p>
            <a:r>
              <a:rPr lang="cs-CZ" dirty="0" smtClean="0"/>
              <a:t>Parlament ČR  - Poslanecká sněmovna a Senát</a:t>
            </a:r>
          </a:p>
          <a:p>
            <a:r>
              <a:rPr lang="cs-CZ" dirty="0" smtClean="0">
                <a:hlinkClick r:id="" action="ppaction://hlinkshowjump?jump=nextslide"/>
              </a:rPr>
              <a:t>Je nejvyšší   ……………… orgán, to znamená, že</a:t>
            </a:r>
          </a:p>
          <a:p>
            <a:pPr>
              <a:buNone/>
            </a:pPr>
            <a:r>
              <a:rPr lang="cs-CZ" dirty="0" smtClean="0">
                <a:hlinkClick r:id="" action="ppaction://hlinkshowjump?jump=nextslide"/>
              </a:rPr>
              <a:t>    projednává a ………………… zákony</a:t>
            </a:r>
            <a:endParaRPr lang="cs-CZ" dirty="0" smtClean="0"/>
          </a:p>
          <a:p>
            <a:r>
              <a:rPr lang="cs-CZ" dirty="0" smtClean="0">
                <a:hlinkClick r:id="" action="ppaction://hlinkshowjump?jump=nextslide"/>
              </a:rPr>
              <a:t>Kolik členů má PS?</a:t>
            </a:r>
            <a:endParaRPr lang="cs-CZ" dirty="0" smtClean="0"/>
          </a:p>
          <a:p>
            <a:r>
              <a:rPr lang="cs-CZ" dirty="0" smtClean="0">
                <a:hlinkClick r:id="" action="ppaction://hlinkshowjump?jump=nextslide"/>
              </a:rPr>
              <a:t>Kolik máme senátorů?</a:t>
            </a:r>
            <a:endParaRPr lang="cs-CZ" dirty="0" smtClean="0"/>
          </a:p>
          <a:p>
            <a:r>
              <a:rPr lang="cs-CZ" dirty="0" smtClean="0">
                <a:hlinkClick r:id="" action="ppaction://hlinkshowjump?jump=nextslide"/>
              </a:rPr>
              <a:t>Kdo musí zákon ještě podepsat?</a:t>
            </a:r>
            <a:endParaRPr lang="cs-CZ" dirty="0" smtClean="0"/>
          </a:p>
          <a:p>
            <a:r>
              <a:rPr lang="cs-CZ" dirty="0" smtClean="0">
                <a:hlinkClick r:id="" action="ppaction://hlinkshowjump?jump=nextslide"/>
              </a:rPr>
              <a:t>Kde je zákon zveřejněn?</a:t>
            </a:r>
            <a:endParaRPr lang="cs-CZ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SUBJEKTY HOSPODÁŘSKÉ POLITIKY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Parlament ČR  - Poslanecká sněmovna a Senát</a:t>
            </a:r>
          </a:p>
          <a:p>
            <a:r>
              <a:rPr lang="cs-CZ" dirty="0" smtClean="0">
                <a:hlinkClick r:id="" action="ppaction://hlinkshowjump?jump=previousslide"/>
              </a:rPr>
              <a:t>Je nejvyšší </a:t>
            </a:r>
            <a:r>
              <a:rPr lang="cs-CZ" dirty="0" smtClean="0">
                <a:solidFill>
                  <a:srgbClr val="FF0000"/>
                </a:solidFill>
                <a:hlinkClick r:id="" action="ppaction://hlinkshowjump?jump=previousslide"/>
              </a:rPr>
              <a:t>zákonodárný</a:t>
            </a:r>
            <a:r>
              <a:rPr lang="cs-CZ" dirty="0" smtClean="0">
                <a:hlinkClick r:id="" action="ppaction://hlinkshowjump?jump=previousslide"/>
              </a:rPr>
              <a:t> orgán, to znamená, že</a:t>
            </a:r>
          </a:p>
          <a:p>
            <a:r>
              <a:rPr lang="cs-CZ" dirty="0" smtClean="0">
                <a:hlinkClick r:id="" action="ppaction://hlinkshowjump?jump=previousslide"/>
              </a:rPr>
              <a:t>projednává a </a:t>
            </a:r>
            <a:r>
              <a:rPr lang="cs-CZ" dirty="0" smtClean="0">
                <a:solidFill>
                  <a:srgbClr val="FF0000"/>
                </a:solidFill>
                <a:hlinkClick r:id="" action="ppaction://hlinkshowjump?jump=previousslide"/>
              </a:rPr>
              <a:t>schvaluje </a:t>
            </a:r>
            <a:r>
              <a:rPr lang="cs-CZ" dirty="0" smtClean="0">
                <a:hlinkClick r:id="" action="ppaction://hlinkshowjump?jump=previousslide"/>
              </a:rPr>
              <a:t>zákony</a:t>
            </a:r>
            <a:endParaRPr lang="cs-CZ" dirty="0" smtClean="0"/>
          </a:p>
          <a:p>
            <a:r>
              <a:rPr lang="cs-CZ" dirty="0" smtClean="0"/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  <a:p>
            <a:r>
              <a:rPr lang="cs-CZ" dirty="0" smtClean="0">
                <a:hlinkClick r:id="" action="ppaction://hlinkshowjump?jump=previousslide"/>
              </a:rPr>
              <a:t>Kolik máme senátorů?</a:t>
            </a:r>
            <a:r>
              <a:rPr lang="cs-CZ" dirty="0" smtClean="0">
                <a:solidFill>
                  <a:srgbClr val="FF0000"/>
                </a:solidFill>
                <a:hlinkClick r:id="" action="ppaction://hlinkshowjump?jump=previousslide"/>
              </a:rPr>
              <a:t> 81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hlinkClick r:id="" action="ppaction://hlinkshowjump?jump=previousslide"/>
              </a:rPr>
              <a:t>Kdo musí zákon ještě podepsat?  </a:t>
            </a:r>
            <a:r>
              <a:rPr lang="cs-CZ" dirty="0" smtClean="0">
                <a:solidFill>
                  <a:srgbClr val="FF0000"/>
                </a:solidFill>
                <a:hlinkClick r:id="" action="ppaction://hlinkshowjump?jump=previousslide"/>
              </a:rPr>
              <a:t>Prezident ČR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/>
              <a:t>Kde je zákon zveřejněn?  </a:t>
            </a:r>
            <a:r>
              <a:rPr lang="cs-CZ" dirty="0" smtClean="0">
                <a:solidFill>
                  <a:srgbClr val="FF0000"/>
                </a:solidFill>
              </a:rPr>
              <a:t>Ve Sbírce zákonů ČR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SUBJEKTY HOSPODÁŘSKÉ POLITIKY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Vláda ČR</a:t>
            </a:r>
          </a:p>
          <a:p>
            <a:r>
              <a:rPr lang="cs-CZ" dirty="0" smtClean="0"/>
              <a:t>Tvoří ji jednotliví  ……………….., kteří mají na starosti svůj rezort.</a:t>
            </a:r>
          </a:p>
          <a:p>
            <a:r>
              <a:rPr lang="cs-CZ" dirty="0" smtClean="0"/>
              <a:t>Jmenujte příklady ministerstev?</a:t>
            </a:r>
          </a:p>
          <a:p>
            <a:r>
              <a:rPr lang="cs-CZ" dirty="0" smtClean="0"/>
              <a:t>Vláda je nejvyšší  ………….. orgán.</a:t>
            </a:r>
          </a:p>
          <a:p>
            <a:r>
              <a:rPr lang="cs-CZ" dirty="0" smtClean="0"/>
              <a:t> </a:t>
            </a:r>
            <a:r>
              <a:rPr lang="cs-CZ" b="1" dirty="0" smtClean="0"/>
              <a:t>Tvoří hospodářskou politiku</a:t>
            </a:r>
          </a:p>
          <a:p>
            <a:r>
              <a:rPr lang="cs-CZ" b="1" dirty="0" smtClean="0"/>
              <a:t>Navrhuje zákony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SUBJEKTY HOSPODÁŘSKÉ POLITIKY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Vláda ČR</a:t>
            </a:r>
          </a:p>
          <a:p>
            <a:r>
              <a:rPr lang="cs-CZ" dirty="0" smtClean="0"/>
              <a:t>Tvoří ji jednotliví </a:t>
            </a:r>
            <a:r>
              <a:rPr lang="cs-CZ" dirty="0" smtClean="0">
                <a:solidFill>
                  <a:srgbClr val="FF0000"/>
                </a:solidFill>
              </a:rPr>
              <a:t>ministři</a:t>
            </a:r>
            <a:r>
              <a:rPr lang="cs-CZ" dirty="0" smtClean="0"/>
              <a:t>, kteří mají na starosti svůj rezort.</a:t>
            </a:r>
          </a:p>
          <a:p>
            <a:r>
              <a:rPr lang="cs-CZ" dirty="0" smtClean="0"/>
              <a:t>Jmenujte příklady ministerstev? </a:t>
            </a:r>
            <a:r>
              <a:rPr lang="cs-CZ" dirty="0" smtClean="0">
                <a:solidFill>
                  <a:srgbClr val="FF0000"/>
                </a:solidFill>
              </a:rPr>
              <a:t>MŠMT, MPSV, MF</a:t>
            </a:r>
          </a:p>
          <a:p>
            <a:r>
              <a:rPr lang="cs-CZ" dirty="0" smtClean="0"/>
              <a:t>Vláda je nejvyšší </a:t>
            </a:r>
            <a:r>
              <a:rPr lang="cs-CZ" dirty="0" smtClean="0">
                <a:solidFill>
                  <a:srgbClr val="FF0000"/>
                </a:solidFill>
              </a:rPr>
              <a:t>výkonný</a:t>
            </a:r>
            <a:r>
              <a:rPr lang="cs-CZ" dirty="0" smtClean="0"/>
              <a:t> orgán.</a:t>
            </a:r>
          </a:p>
          <a:p>
            <a:r>
              <a:rPr lang="cs-CZ" dirty="0" smtClean="0"/>
              <a:t> </a:t>
            </a:r>
            <a:r>
              <a:rPr lang="cs-CZ" b="1" dirty="0" smtClean="0"/>
              <a:t>Tvoří hospodářskou politiku</a:t>
            </a:r>
          </a:p>
          <a:p>
            <a:r>
              <a:rPr lang="cs-CZ" b="1" dirty="0" smtClean="0"/>
              <a:t>Navrhuje zákony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SUBJEKTY HOSPODÁŘSKÉ POLITIKY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ČNB – centrální banka ČR</a:t>
            </a:r>
          </a:p>
          <a:p>
            <a:r>
              <a:rPr lang="cs-CZ" b="1" dirty="0" smtClean="0"/>
              <a:t>Řídí se Ústavou ČR</a:t>
            </a:r>
          </a:p>
          <a:p>
            <a:r>
              <a:rPr lang="cs-CZ" b="1" dirty="0" smtClean="0"/>
              <a:t>Zajišťuje stabilitu měny</a:t>
            </a:r>
          </a:p>
          <a:p>
            <a:r>
              <a:rPr lang="cs-CZ" b="1" dirty="0" smtClean="0"/>
              <a:t>Reguluje množství peněz na trhu</a:t>
            </a:r>
          </a:p>
          <a:p>
            <a:pPr>
              <a:buNone/>
            </a:pPr>
            <a:r>
              <a:rPr lang="cs-CZ" b="1" dirty="0" smtClean="0"/>
              <a:t>    „hlídá inflaci“</a:t>
            </a:r>
          </a:p>
        </p:txBody>
      </p:sp>
      <p:sp>
        <p:nvSpPr>
          <p:cNvPr id="4" name="Slunce 3">
            <a:hlinkClick r:id="rId2"/>
          </p:cNvPr>
          <p:cNvSpPr/>
          <p:nvPr/>
        </p:nvSpPr>
        <p:spPr>
          <a:xfrm>
            <a:off x="6444208" y="5157192"/>
            <a:ext cx="914400" cy="914400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SUBJEKTY HOSPODÁŘSKÉ POLITIKY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Krajské a obecní úřady</a:t>
            </a:r>
          </a:p>
          <a:p>
            <a:r>
              <a:rPr lang="cs-CZ" dirty="0" smtClean="0"/>
              <a:t>Zabezpečují místní rozvoj – Program rozvoje na čtyřleté období</a:t>
            </a:r>
          </a:p>
          <a:p>
            <a:r>
              <a:rPr lang="cs-CZ" dirty="0" smtClean="0"/>
              <a:t>Aplikují hospodářskou politiku státu na konkrétním území kraje, obce</a:t>
            </a:r>
          </a:p>
          <a:p>
            <a:r>
              <a:rPr lang="cs-CZ" dirty="0" smtClean="0"/>
              <a:t>Co znamená slovo aplikují?</a:t>
            </a:r>
          </a:p>
          <a:p>
            <a:r>
              <a:rPr lang="cs-CZ" dirty="0" smtClean="0">
                <a:solidFill>
                  <a:srgbClr val="92D050"/>
                </a:solidFill>
              </a:rPr>
              <a:t>POUŽÍVAJÍ</a:t>
            </a:r>
            <a:endParaRPr lang="cs-CZ" dirty="0">
              <a:solidFill>
                <a:srgbClr val="92D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SUBJEKTY HOSPODÁŘSKÉ POLITIKY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Hospodářská komora ČR = dobrovolné sdružení podnikatelů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poskytuje poradenství podnikatelům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podílí se na tvorbě ekonomických zákonů</a:t>
            </a:r>
            <a:endParaRPr lang="cs-CZ" dirty="0"/>
          </a:p>
        </p:txBody>
      </p:sp>
      <p:pic>
        <p:nvPicPr>
          <p:cNvPr id="1027" name="Picture 3" descr="C:\Users\jirousovalida\AppData\Local\Microsoft\Windows\Temporary Internet Files\Content.IE5\3624HBAS\MP90044251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94444" y="3933056"/>
            <a:ext cx="1949963" cy="29249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SUBJEKTY HOSPODÁŘSKÉ POLITIKY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/>
              <a:t>Rada hospodářské a sociální dohody – </a:t>
            </a:r>
            <a:r>
              <a:rPr lang="cs-CZ" b="1" dirty="0" err="1" smtClean="0"/>
              <a:t>tripartia</a:t>
            </a:r>
            <a:r>
              <a:rPr lang="cs-CZ" b="1" dirty="0" smtClean="0"/>
              <a:t> = společný orgán zástupců odborů, vlády a podnikatelů.</a:t>
            </a:r>
          </a:p>
          <a:p>
            <a:r>
              <a:rPr lang="cs-CZ" dirty="0" smtClean="0"/>
              <a:t>Projednává zákony a předpisy, které se týkají podnikání a zaměstnanosti</a:t>
            </a:r>
          </a:p>
          <a:p>
            <a:r>
              <a:rPr lang="cs-CZ" dirty="0" smtClean="0"/>
              <a:t>Co to je sociální smír?</a:t>
            </a:r>
          </a:p>
          <a:p>
            <a:endParaRPr lang="cs-CZ" dirty="0" smtClean="0">
              <a:solidFill>
                <a:srgbClr val="92D050"/>
              </a:solidFill>
            </a:endParaRPr>
          </a:p>
          <a:p>
            <a:r>
              <a:rPr lang="cs-CZ" dirty="0" smtClean="0">
                <a:solidFill>
                  <a:srgbClr val="92D050"/>
                </a:solidFill>
              </a:rPr>
              <a:t>SMÍR MEZI ZAMĚSTNAVATELI A ZAMĚSTNANCI</a:t>
            </a:r>
          </a:p>
          <a:p>
            <a:r>
              <a:rPr lang="cs-CZ" dirty="0" smtClean="0"/>
              <a:t>Kdo projednává a navrhuje zvýšení minimální mzdy?</a:t>
            </a:r>
          </a:p>
          <a:p>
            <a:r>
              <a:rPr lang="cs-CZ" dirty="0" smtClean="0">
                <a:solidFill>
                  <a:srgbClr val="92D050"/>
                </a:solidFill>
              </a:rPr>
              <a:t>TRIPARTITA</a:t>
            </a:r>
            <a:endParaRPr lang="cs-CZ" dirty="0">
              <a:solidFill>
                <a:srgbClr val="92D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NÁSTROJE HOSPODÁŘSKÉ POLITIKY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PŘÍMÉ  - přikazují, zakazují</a:t>
            </a:r>
          </a:p>
          <a:p>
            <a:r>
              <a:rPr lang="cs-CZ" dirty="0" smtClean="0"/>
              <a:t>Zákony</a:t>
            </a:r>
          </a:p>
          <a:p>
            <a:r>
              <a:rPr lang="cs-CZ" dirty="0" smtClean="0"/>
              <a:t>Sankce – vysvětlete tento pojem.</a:t>
            </a:r>
          </a:p>
          <a:p>
            <a:r>
              <a:rPr lang="cs-CZ" dirty="0" smtClean="0">
                <a:solidFill>
                  <a:srgbClr val="92D050"/>
                </a:solidFill>
              </a:rPr>
              <a:t>POSTIHY</a:t>
            </a:r>
          </a:p>
          <a:p>
            <a:r>
              <a:rPr lang="cs-CZ" dirty="0" smtClean="0"/>
              <a:t>Které zákony se v ČR nejčastěji mění?</a:t>
            </a:r>
          </a:p>
          <a:p>
            <a:r>
              <a:rPr lang="cs-CZ" b="1" dirty="0" smtClean="0">
                <a:solidFill>
                  <a:srgbClr val="92D050"/>
                </a:solidFill>
              </a:rPr>
              <a:t>DAŇOVÉ ZÁKONY   např. od 1.1.2013 DPH 21 % a </a:t>
            </a:r>
          </a:p>
          <a:p>
            <a:pPr>
              <a:buNone/>
            </a:pPr>
            <a:r>
              <a:rPr lang="cs-CZ" b="1" dirty="0" smtClean="0">
                <a:solidFill>
                  <a:srgbClr val="92D050"/>
                </a:solidFill>
              </a:rPr>
              <a:t>    15 %.</a:t>
            </a:r>
            <a:endParaRPr lang="cs-CZ" b="1" dirty="0">
              <a:solidFill>
                <a:srgbClr val="92D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NÁSTROJE HOSPODÁŘSKÉ POLITIKY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NEPŘÍMÉ</a:t>
            </a:r>
          </a:p>
          <a:p>
            <a:r>
              <a:rPr lang="cs-CZ" dirty="0" smtClean="0"/>
              <a:t>Daně</a:t>
            </a:r>
          </a:p>
          <a:p>
            <a:r>
              <a:rPr lang="cs-CZ" dirty="0" smtClean="0"/>
              <a:t>Dotace</a:t>
            </a:r>
          </a:p>
          <a:p>
            <a:r>
              <a:rPr lang="cs-CZ" dirty="0" smtClean="0"/>
              <a:t>Sociální dávky</a:t>
            </a:r>
          </a:p>
          <a:p>
            <a:r>
              <a:rPr lang="cs-CZ" dirty="0" smtClean="0"/>
              <a:t>Úrokové míry</a:t>
            </a:r>
          </a:p>
          <a:p>
            <a:r>
              <a:rPr lang="cs-CZ" dirty="0" smtClean="0"/>
              <a:t>Vyberte si jeden pojem a uveďte příklad z praxe – komu stát pomáhá?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CÍLE HOSPODÁŘSKÉ POLITIKY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1. ZAJIŠTĚNÍ STABILITY EKONOMIKY</a:t>
            </a:r>
          </a:p>
          <a:p>
            <a:r>
              <a:rPr lang="cs-CZ" dirty="0" smtClean="0"/>
              <a:t>VYROVNANÁ PLATEBNÍ BILANCE STÁTU – JE TO BILANCE PLATEB DO ZAHRANIČÍ A PŘÍJMŮ ZE</a:t>
            </a:r>
          </a:p>
          <a:p>
            <a:pPr>
              <a:buNone/>
            </a:pPr>
            <a:r>
              <a:rPr lang="cs-CZ" dirty="0" smtClean="0"/>
              <a:t>    ZAHRANIČÍ, PASIVNÍ ZATĚŽUJE STÁT</a:t>
            </a:r>
          </a:p>
          <a:p>
            <a:r>
              <a:rPr lang="cs-CZ" dirty="0" smtClean="0"/>
              <a:t>UDRŽENÍ /ZVÝŠENÍ/ STAU ZÁSOB ZLATA</a:t>
            </a:r>
          </a:p>
          <a:p>
            <a:r>
              <a:rPr lang="cs-CZ" dirty="0" smtClean="0"/>
              <a:t>UDRŽENÍ NÍZKÉHO % NEZAMĚSTNANOSTI</a:t>
            </a:r>
          </a:p>
          <a:p>
            <a:r>
              <a:rPr lang="cs-CZ" dirty="0" smtClean="0"/>
              <a:t>UDRŽENÍ NÍZKÉHO % INFACE            </a:t>
            </a:r>
          </a:p>
          <a:p>
            <a:r>
              <a:rPr lang="cs-CZ" dirty="0" smtClean="0"/>
              <a:t>VYLOUČENÍ NEPŘÍZNIVÝCH SOCIÁLNÍCH   DOPADŮ</a:t>
            </a:r>
          </a:p>
          <a:p>
            <a:r>
              <a:rPr lang="cs-CZ" dirty="0" smtClean="0"/>
              <a:t>2. ZAJIŠTĚNÍ RŮSTU EKONOMIKY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0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SUBJEKTY HOSPODÁŘSKÉ POLITIKY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Vláda ČR</a:t>
            </a:r>
          </a:p>
          <a:p>
            <a:r>
              <a:rPr lang="cs-CZ" dirty="0" smtClean="0"/>
              <a:t>Tvoří ji jednotliví  ……………….., kteří mají na starosti svůj rezort.</a:t>
            </a:r>
          </a:p>
          <a:p>
            <a:r>
              <a:rPr lang="cs-CZ" dirty="0" smtClean="0"/>
              <a:t>Jmenujte příklady ministerstev?</a:t>
            </a:r>
          </a:p>
          <a:p>
            <a:r>
              <a:rPr lang="cs-CZ" dirty="0" smtClean="0"/>
              <a:t>Vláda je nejvyšší  ………….. orgán.</a:t>
            </a:r>
          </a:p>
          <a:p>
            <a:r>
              <a:rPr lang="cs-CZ" dirty="0" smtClean="0"/>
              <a:t> </a:t>
            </a:r>
            <a:r>
              <a:rPr lang="cs-CZ" b="1" dirty="0" smtClean="0"/>
              <a:t>Tvoří hospodářskou politiku</a:t>
            </a:r>
          </a:p>
          <a:p>
            <a:r>
              <a:rPr lang="cs-CZ" b="1" dirty="0" smtClean="0"/>
              <a:t>Navrhuje zákony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jirousovalida\AppData\Local\Microsoft\Windows\Temporary Internet Files\Content.IE5\H9S7LX1J\MP90036265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43200" y="2209800"/>
            <a:ext cx="3657600" cy="243840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  STÁT V TRŽNÍM HOSPODÁŘSTVÍ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</a:t>
            </a:r>
            <a:r>
              <a:rPr lang="cs-CZ" b="1" dirty="0" smtClean="0"/>
              <a:t>/ NA STRANĚ POPTÁVKY – STÁTNÍ ZAKÁZKY</a:t>
            </a:r>
          </a:p>
          <a:p>
            <a:r>
              <a:rPr lang="cs-CZ" b="1" dirty="0" smtClean="0"/>
              <a:t>2/ NA STRANĚ NABÍDKY – ANTIMONOPOLNÍ A SOCIÁLNÍ FUNKCE</a:t>
            </a:r>
          </a:p>
          <a:p>
            <a:r>
              <a:rPr lang="cs-CZ" b="1" dirty="0" smtClean="0"/>
              <a:t>3/ STÁT POMOCÍ HOSPODÁŘSKÉ LEGISLATIVY VYTVÁŘÍ EKONOMICKÉ PROSTŘEDÍ, OVLIVŇUJE CHOVÁNÍ VŠECH EKONOMICKÝCH SUBJEKTŮ</a:t>
            </a:r>
          </a:p>
          <a:p>
            <a:r>
              <a:rPr lang="cs-CZ" b="1" dirty="0" smtClean="0"/>
              <a:t>4/ STÁT MUSÍ BÝT OCHRÁNCEM ZÁJMŮ CELÉ SPOLEČNOSTI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DRUHY HOSPODÁŘSKÉ POLITIKY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1/ Rozpočtová /fiskální/ politika</a:t>
            </a:r>
          </a:p>
          <a:p>
            <a:r>
              <a:rPr lang="cs-CZ" dirty="0" smtClean="0"/>
              <a:t>2/ Měnová politika</a:t>
            </a:r>
          </a:p>
          <a:p>
            <a:r>
              <a:rPr lang="cs-CZ" dirty="0" smtClean="0"/>
              <a:t>3/ Cenová politika</a:t>
            </a:r>
          </a:p>
          <a:p>
            <a:r>
              <a:rPr lang="cs-CZ" dirty="0" smtClean="0"/>
              <a:t>4/ Sociální politika</a:t>
            </a:r>
          </a:p>
          <a:p>
            <a:r>
              <a:rPr lang="cs-CZ" dirty="0" smtClean="0"/>
              <a:t>5/ Vnější hospodářská politika</a:t>
            </a:r>
          </a:p>
          <a:p>
            <a:r>
              <a:rPr lang="cs-CZ" dirty="0" smtClean="0"/>
              <a:t>6/ Právní systém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1/ ROZPOČTOVÁ POLITIKA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Rozhodování, kolik peněz a jak stát získá a jak je užije.</a:t>
            </a:r>
          </a:p>
          <a:p>
            <a:r>
              <a:rPr lang="cs-CZ" dirty="0" smtClean="0"/>
              <a:t>Fiskální politika státu je spojena s tvorbou a přerozdělováním finančních prostředků prostřednictvím soustavy rozpočtů. </a:t>
            </a:r>
          </a:p>
          <a:p>
            <a:r>
              <a:rPr lang="cs-CZ" dirty="0" smtClean="0"/>
              <a:t>Př. Rozpočty obecní, krajské, státní, rodinné, podnikové,rozpočty škol atd.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1/ ROZPOČTOVÁ POLITIKA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STÁTNÍ ROZPOČET – centralizovaný fond finančních prostředků, které vytvářejí všechny ekonomické subjekty státu, rozdělují jej státní orgány. Stát tak pomocí příjmů a výdajů ze státního rozpočtu přerozděluje finanční prostředky tam, kam společnost potřebuje.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1/ ROZPOČTOVÁ POLITIKA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STÁTNÍ ROZPOČET TVOŘÍ </a:t>
            </a:r>
          </a:p>
          <a:p>
            <a:r>
              <a:rPr lang="cs-CZ" dirty="0" smtClean="0"/>
              <a:t>PŘÍJMY               A              VÝDAJE</a:t>
            </a:r>
          </a:p>
          <a:p>
            <a:endParaRPr lang="cs-CZ" dirty="0"/>
          </a:p>
          <a:p>
            <a:r>
              <a:rPr lang="cs-CZ" dirty="0" smtClean="0"/>
              <a:t>Státní rozpočet se sestavuje na jeden rok, navrhuje ho vláda /červenec*/ a schvaluje Parlament ČR</a:t>
            </a:r>
          </a:p>
          <a:p>
            <a:r>
              <a:rPr lang="cs-CZ" dirty="0" smtClean="0"/>
              <a:t>* to je ideální, ale realita je mnohdy jiná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1/ ROZPOČTOVÁ POLITIKA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SCHVÁLENÝ ROZPOČET MÁ PODOBU ZÁKONA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1/ ROZPOČTOVÁ POLITIKA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Podle vztahu příjmů a výdajů SR rozlišujeme:</a:t>
            </a:r>
          </a:p>
          <a:p>
            <a:r>
              <a:rPr lang="cs-CZ" dirty="0" smtClean="0"/>
              <a:t>Vyrovnaný rozpočet    P     V</a:t>
            </a:r>
          </a:p>
          <a:p>
            <a:r>
              <a:rPr lang="cs-CZ" dirty="0" smtClean="0"/>
              <a:t>Přebytkový rozpočet   P     V</a:t>
            </a:r>
          </a:p>
          <a:p>
            <a:r>
              <a:rPr lang="cs-CZ" dirty="0" smtClean="0"/>
              <a:t>Schodkový rozpočet    P     V</a:t>
            </a:r>
          </a:p>
          <a:p>
            <a:r>
              <a:rPr lang="cs-CZ" dirty="0" smtClean="0"/>
              <a:t>DOPLŇTE ZNAMÉNKA</a:t>
            </a:r>
            <a:endParaRPr lang="cs-CZ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1/ ROZPOČTOVÁ POLITIKA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VYROVANÝ ROZPOČET – bývá v praxi výjimečně</a:t>
            </a:r>
          </a:p>
          <a:p>
            <a:r>
              <a:rPr lang="cs-CZ" dirty="0" smtClean="0"/>
              <a:t>Proč?</a:t>
            </a:r>
          </a:p>
          <a:p>
            <a:endParaRPr lang="cs-CZ" dirty="0" smtClean="0"/>
          </a:p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budovanistatu.cz</a:t>
            </a:r>
            <a:r>
              <a:rPr lang="cs-CZ" dirty="0" smtClean="0">
                <a:hlinkClick r:id="rId2"/>
              </a:rPr>
              <a:t>/</a:t>
            </a:r>
            <a:endParaRPr lang="cs-CZ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1/ ROZPOČTOVÁ POLITIKA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PŘEBYTKOVÝ  ROZPOČET </a:t>
            </a:r>
          </a:p>
          <a:p>
            <a:r>
              <a:rPr lang="cs-CZ" dirty="0" smtClean="0"/>
              <a:t>Stát z ekonomiky stahuje víc peněz, vytváří rezervy pro období krizí, ale nepodporuje rozvoj ekonomiky, stát může tlumit ekonomiku v období expanze /růstu/.</a:t>
            </a:r>
          </a:p>
          <a:p>
            <a:r>
              <a:rPr lang="cs-CZ" dirty="0" smtClean="0"/>
              <a:t>RESTRIKTIVNÍ FISKÁLNÍ EKONOMIKA</a:t>
            </a:r>
            <a:endParaRPr lang="cs-CZ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1/ ROZPOČTOVÁ POLITIKA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SCHODKOVÝ ROZPOČET – DEFICITNÍ</a:t>
            </a:r>
          </a:p>
          <a:p>
            <a:r>
              <a:rPr lang="cs-CZ" dirty="0" smtClean="0"/>
              <a:t>Je výsledkem expanzivní fiskální politiky</a:t>
            </a:r>
          </a:p>
          <a:p>
            <a:r>
              <a:rPr lang="cs-CZ" dirty="0" smtClean="0"/>
              <a:t>Stát vydává víc peněz než získává, tím může podpořit  ………………………., ale vzniká deficit státního rozpočtu.</a:t>
            </a:r>
          </a:p>
          <a:p>
            <a:r>
              <a:rPr lang="cs-CZ" dirty="0" smtClean="0"/>
              <a:t>Zadlužuje se stát a budoucí generace</a:t>
            </a:r>
            <a:endParaRPr lang="cs-CZ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1/ ROZPOČTOVÁ POLITIKA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Možnosti krytí deficitu státního rozpočtu</a:t>
            </a:r>
          </a:p>
          <a:p>
            <a:r>
              <a:rPr lang="cs-CZ" b="1" dirty="0" smtClean="0"/>
              <a:t>Jste ministr financí a hledáte další peníze.</a:t>
            </a:r>
          </a:p>
          <a:p>
            <a:r>
              <a:rPr lang="cs-CZ" b="1" dirty="0" smtClean="0"/>
              <a:t>Navrhněte</a:t>
            </a:r>
            <a:endParaRPr lang="cs-CZ" b="1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1/ ROZPOČTOVÁ POLITIKA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Zvyšování daní</a:t>
            </a:r>
          </a:p>
          <a:p>
            <a:r>
              <a:rPr lang="cs-CZ" dirty="0" smtClean="0"/>
              <a:t>Emise nových peněz – způsobí inflaci</a:t>
            </a:r>
          </a:p>
          <a:p>
            <a:r>
              <a:rPr lang="cs-CZ" dirty="0" smtClean="0"/>
              <a:t>Emise obligací, státních pokladničních poukázek</a:t>
            </a:r>
          </a:p>
          <a:p>
            <a:r>
              <a:rPr lang="cs-CZ" dirty="0" smtClean="0"/>
              <a:t>Úvěry ze zahraničí</a:t>
            </a:r>
            <a:endParaRPr lang="cs-CZ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1/ ROZPOČTOVÁ POLITIKA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Napište, jaký rozpočet je vhodný pro zdravou ekonomiku?</a:t>
            </a:r>
            <a:endParaRPr lang="cs-CZ" dirty="0"/>
          </a:p>
        </p:txBody>
      </p:sp>
      <p:pic>
        <p:nvPicPr>
          <p:cNvPr id="2050" name="Picture 2" descr="C:\Documents and Settings\jirousoval\Local Settings\Temporary Internet Files\Content.IE5\0CC8B9KD\MP90040680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4076678"/>
            <a:ext cx="7631832" cy="50859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1/ ROZPOČTOVÁ POLITIKA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STÁTNÍ DLUH – úvěry na krytí deficitu státního rozpočtu</a:t>
            </a:r>
          </a:p>
          <a:p>
            <a:endParaRPr lang="cs-CZ" dirty="0"/>
          </a:p>
          <a:p>
            <a:r>
              <a:rPr lang="cs-CZ" dirty="0" smtClean="0"/>
              <a:t>VEŘEJNÝ DLUH – zahrnuje dluhy celé soustavy veřejných dluhů</a:t>
            </a:r>
            <a:endParaRPr lang="cs-CZ" dirty="0"/>
          </a:p>
        </p:txBody>
      </p:sp>
      <p:sp>
        <p:nvSpPr>
          <p:cNvPr id="4" name="Slunce 3">
            <a:hlinkClick r:id="rId2"/>
          </p:cNvPr>
          <p:cNvSpPr/>
          <p:nvPr/>
        </p:nvSpPr>
        <p:spPr>
          <a:xfrm rot="6829203">
            <a:off x="4573686" y="4006749"/>
            <a:ext cx="914400" cy="914400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1/ ROZPOČTOVÁ POLITIKA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http://budovanistatu.cz/</a:t>
            </a:r>
            <a:endParaRPr lang="cs-CZ" dirty="0"/>
          </a:p>
        </p:txBody>
      </p:sp>
      <p:pic>
        <p:nvPicPr>
          <p:cNvPr id="1026" name="Picture 2" descr="C:\Documents and Settings\jirousoval\Local Settings\Temporary Internet Files\Content.IE5\BQUBHRGC\MC90044193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30637" y="2536825"/>
            <a:ext cx="1482725" cy="17843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1/ ROZPOČTOVÁ POLITIKA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PŘÍJMY STÁTNÍHO ROZPOČTU</a:t>
            </a:r>
          </a:p>
          <a:p>
            <a:r>
              <a:rPr lang="cs-CZ" dirty="0" smtClean="0"/>
              <a:t>1/ DANĚ – PŘÍMÉ</a:t>
            </a:r>
          </a:p>
          <a:p>
            <a:r>
              <a:rPr lang="cs-CZ" dirty="0" smtClean="0"/>
              <a:t>POPLATNÍK JE PLÁTCEM</a:t>
            </a:r>
          </a:p>
          <a:p>
            <a:r>
              <a:rPr lang="cs-CZ" dirty="0" smtClean="0"/>
              <a:t>POPLATNÍK – FO, PO, Z JEJICH PŘÍJMŮ JE DAŇ PLACENA</a:t>
            </a:r>
          </a:p>
          <a:p>
            <a:r>
              <a:rPr lang="cs-CZ" dirty="0" smtClean="0"/>
              <a:t>PLÁTCE – FO, PO, KTERÁ MÁ ZE ZÁKONA POVINNOST ODVÉST DAŇ STÁTU - FÚ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1/ ROZPOČTOVÁ POLITIKA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DANĚ PŘÍMÉ</a:t>
            </a:r>
          </a:p>
          <a:p>
            <a:r>
              <a:rPr lang="cs-CZ" dirty="0" smtClean="0"/>
              <a:t>DAŇ Z PŘÍJMU</a:t>
            </a:r>
          </a:p>
          <a:p>
            <a:r>
              <a:rPr lang="cs-CZ" dirty="0" smtClean="0"/>
              <a:t>DAŇ Z NEMOVITOSTI /OÚ/</a:t>
            </a:r>
          </a:p>
          <a:p>
            <a:r>
              <a:rPr lang="cs-CZ" dirty="0" smtClean="0"/>
              <a:t>DAŇ DĚDICKÁ, DAROVACÍ A Z PŘEVODU NEMOVITOSTÍ</a:t>
            </a:r>
          </a:p>
          <a:p>
            <a:r>
              <a:rPr lang="cs-CZ" dirty="0" smtClean="0"/>
              <a:t>DAŇ SILNIČNÍ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1/ ROZPOČTOVÁ POLITIKA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DANĚ NEPŘÍMÉ – platíme při každém nákupu zboží a služeb</a:t>
            </a:r>
          </a:p>
          <a:p>
            <a:r>
              <a:rPr lang="cs-CZ" dirty="0" smtClean="0"/>
              <a:t>DAŇ Z PŘIDANÉ HODNOTY</a:t>
            </a:r>
          </a:p>
          <a:p>
            <a:r>
              <a:rPr lang="cs-CZ" dirty="0" smtClean="0"/>
              <a:t>DAŇ SPOTŘEBNÍ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1/ ROZPOČTOVÁ POLITIKA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????????????????????????????????????????????</a:t>
            </a:r>
          </a:p>
          <a:p>
            <a:r>
              <a:rPr lang="cs-CZ" dirty="0" smtClean="0"/>
              <a:t>Jaká je sazba DPH v ČR?</a:t>
            </a:r>
          </a:p>
          <a:p>
            <a:r>
              <a:rPr lang="cs-CZ" dirty="0" smtClean="0"/>
              <a:t>Jaká změna </a:t>
            </a:r>
            <a:r>
              <a:rPr lang="cs-CZ" dirty="0" err="1" smtClean="0"/>
              <a:t>nástala</a:t>
            </a:r>
            <a:r>
              <a:rPr lang="cs-CZ" dirty="0" smtClean="0"/>
              <a:t> v roce 2013?</a:t>
            </a:r>
          </a:p>
          <a:p>
            <a:r>
              <a:rPr lang="cs-CZ" dirty="0" smtClean="0"/>
              <a:t>Spotřební daň je selektivní./není u všech zboží/</a:t>
            </a:r>
          </a:p>
          <a:p>
            <a:r>
              <a:rPr lang="cs-CZ" dirty="0" smtClean="0"/>
              <a:t>U kterých zboží a proč ji platíme?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1/ ROZPOČTOVÁ POLITIKA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Od 1.1.2008 jsou vybírány nové daně.</a:t>
            </a:r>
          </a:p>
          <a:p>
            <a:r>
              <a:rPr lang="cs-CZ" dirty="0" smtClean="0"/>
              <a:t>DAŇ ZE ZEMNÍHO PLYNU</a:t>
            </a:r>
          </a:p>
          <a:p>
            <a:r>
              <a:rPr lang="cs-CZ" dirty="0" smtClean="0"/>
              <a:t>DAŇ Z PEVNÝCH PALIV</a:t>
            </a:r>
          </a:p>
          <a:p>
            <a:r>
              <a:rPr lang="cs-CZ" dirty="0" smtClean="0"/>
              <a:t>DAŇ Z ELEKTŘINY</a:t>
            </a:r>
          </a:p>
          <a:p>
            <a:endParaRPr lang="cs-CZ" dirty="0" smtClean="0"/>
          </a:p>
          <a:p>
            <a:r>
              <a:rPr lang="cs-CZ" dirty="0" smtClean="0"/>
              <a:t>K jakým účelům budou tyto peníze použity?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1/ ROZPOČTOVÁ POLITIKA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PŘÍJMY STÁTNÍHO ROZPOČTU</a:t>
            </a:r>
          </a:p>
          <a:p>
            <a:r>
              <a:rPr lang="cs-CZ" dirty="0" smtClean="0"/>
              <a:t>CLA</a:t>
            </a:r>
          </a:p>
          <a:p>
            <a:r>
              <a:rPr lang="cs-CZ" dirty="0" smtClean="0"/>
              <a:t>SOCIÁLNÍ POJIŠTĚNÍ – platí zaměstnanec a zaměstnavatel, OSVČ</a:t>
            </a:r>
          </a:p>
          <a:p>
            <a:r>
              <a:rPr lang="cs-CZ" dirty="0" smtClean="0"/>
              <a:t>PŘÍJMY Z ROZPOČTU EU</a:t>
            </a:r>
          </a:p>
          <a:p>
            <a:r>
              <a:rPr lang="cs-CZ" dirty="0" smtClean="0"/>
              <a:t>OSTATNÍ – POPLATKY, PŘÍJMY ROZPOČTOVÝCH ORGANIZCÍ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1/ ROZPOČTOVÁ POLITIKA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VÝDAJE STÁTNÍHO ROZPOČTU</a:t>
            </a:r>
          </a:p>
          <a:p>
            <a:r>
              <a:rPr lang="cs-CZ" dirty="0" smtClean="0"/>
              <a:t>1/ SOCIÁLNÍ PLATBY OBYVATELSTVU</a:t>
            </a:r>
          </a:p>
          <a:p>
            <a:r>
              <a:rPr lang="cs-CZ" dirty="0" smtClean="0"/>
              <a:t>2/ STÁTNÍ SPRÁVA</a:t>
            </a:r>
          </a:p>
          <a:p>
            <a:r>
              <a:rPr lang="cs-CZ" dirty="0" smtClean="0"/>
              <a:t>3/ VEŘEJNÁ SPOTŘEBA STÁTU – ARMÁDA, POLICIE, ŠKOLSTVÍ</a:t>
            </a:r>
          </a:p>
          <a:p>
            <a:r>
              <a:rPr lang="cs-CZ" dirty="0" smtClean="0"/>
              <a:t>4/ STÁTNÍ ZAKÁZKY</a:t>
            </a:r>
          </a:p>
          <a:p>
            <a:r>
              <a:rPr lang="cs-CZ" dirty="0" smtClean="0"/>
              <a:t>5/ INVESTICE DO ŽIVOTNÍHO PROSTŘEDÍ</a:t>
            </a:r>
          </a:p>
          <a:p>
            <a:r>
              <a:rPr lang="cs-CZ" dirty="0" smtClean="0"/>
              <a:t>6/ ODVODY DO ROZPOČTU EU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2/ MĚNOVÁ POLITIKA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VYTVÁŘÍ JI CENTRÁLNÍ BANKA </a:t>
            </a:r>
            <a:r>
              <a:rPr lang="cs-CZ" b="1" dirty="0" smtClean="0"/>
              <a:t>– ČNB</a:t>
            </a:r>
          </a:p>
          <a:p>
            <a:r>
              <a:rPr lang="cs-CZ" b="1" dirty="0" smtClean="0"/>
              <a:t>CÍL  - udržet stabilitu měny, tedy nízkou inflaci</a:t>
            </a:r>
            <a:endParaRPr lang="cs-CZ" b="1" dirty="0"/>
          </a:p>
        </p:txBody>
      </p:sp>
      <p:pic>
        <p:nvPicPr>
          <p:cNvPr id="3074" name="Picture 2" descr="C:\Documents and Settings\jirousoval\Local Settings\Temporary Internet Files\Content.IE5\K6AD0DJD\MP90042368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0796" y="2996952"/>
            <a:ext cx="3853505" cy="386104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2/ MĚNOVÁ POLITIKA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INFLACE  je způsobena tím, že se do oběhu dostane víc peněz, než odpovídá výkonnosti ekonomiky.</a:t>
            </a:r>
          </a:p>
          <a:p>
            <a:r>
              <a:rPr lang="cs-CZ" dirty="0" smtClean="0"/>
              <a:t>ČNB PROTO REGULUJE MNOŽSTVÍ PENĚZ V OBĚHU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2/ MĚNOVÁ POLITIKA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RESTRIKTIVNÍ POLITIKA ČNB</a:t>
            </a:r>
          </a:p>
          <a:p>
            <a:r>
              <a:rPr lang="cs-CZ" dirty="0" smtClean="0"/>
              <a:t>- VŽDY, KDYŽ ROZSTE MÍRA INFLACE</a:t>
            </a:r>
          </a:p>
          <a:p>
            <a:r>
              <a:rPr lang="cs-CZ" dirty="0" smtClean="0"/>
              <a:t>- ČNB STAHUJE PENÍZE Z OBĚHU</a:t>
            </a:r>
          </a:p>
          <a:p>
            <a:r>
              <a:rPr lang="cs-CZ" dirty="0" smtClean="0"/>
              <a:t>- ČNB OMEZUJE ÚVĚROVÁNÍ</a:t>
            </a:r>
          </a:p>
          <a:p>
            <a:r>
              <a:rPr lang="cs-CZ" dirty="0" smtClean="0"/>
              <a:t>Jak?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2/ MĚNOVÁ POLITIKA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EXPANZIVNÍ MĚNOVÁ POLITIKA</a:t>
            </a:r>
          </a:p>
          <a:p>
            <a:r>
              <a:rPr lang="cs-CZ" dirty="0" smtClean="0"/>
              <a:t>- nastupuje v období recese</a:t>
            </a:r>
          </a:p>
          <a:p>
            <a:r>
              <a:rPr lang="cs-CZ" dirty="0" smtClean="0"/>
              <a:t>- ČNB zvyšuje množství peněz v oběhu</a:t>
            </a:r>
          </a:p>
          <a:p>
            <a:r>
              <a:rPr lang="cs-CZ" dirty="0" smtClean="0"/>
              <a:t>- ČNB zpřístupňuje úvěry</a:t>
            </a:r>
          </a:p>
          <a:p>
            <a:r>
              <a:rPr lang="cs-CZ" dirty="0" smtClean="0"/>
              <a:t>Jak?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2/ MĚNOVÁ POLITIKA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NÁSTROJE MĚNOVÉ POLITIKY</a:t>
            </a:r>
          </a:p>
          <a:p>
            <a:r>
              <a:rPr lang="cs-CZ" dirty="0" smtClean="0"/>
              <a:t>1/ DISKONTNÍ SAZBA – úrok, za který si komerční /obchodní/ banky ukládají peníze u ČNB  na jednu noc.</a:t>
            </a:r>
          </a:p>
          <a:p>
            <a:r>
              <a:rPr lang="cs-CZ" dirty="0" smtClean="0"/>
              <a:t>Je to dolní sazba úrokových sazeb pro vklady.</a:t>
            </a:r>
            <a:endParaRPr lang="cs-CZ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2/ MĚNOVÁ POLITIKA MONETÁRNÍ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NÁSTROJE MĚNOVÉ POLITIKY</a:t>
            </a:r>
          </a:p>
          <a:p>
            <a:r>
              <a:rPr lang="cs-CZ" dirty="0" smtClean="0"/>
              <a:t>2/ REPO SAZBA  - je úroková sazba ČNB pro termínované operace s cennými papíry /akciemi/.</a:t>
            </a:r>
          </a:p>
          <a:p>
            <a:r>
              <a:rPr lang="cs-CZ" dirty="0" smtClean="0"/>
              <a:t>Banky ukládají u ČNB volné prostředky – nejčastěji na 14 dní. Za to dostanou cenné papíry. Po 14 dnech se peníze a cenné papíry vrátí zpět - </a:t>
            </a:r>
            <a:r>
              <a:rPr lang="cs-CZ" b="1" dirty="0" smtClean="0">
                <a:solidFill>
                  <a:srgbClr val="FF0000"/>
                </a:solidFill>
              </a:rPr>
              <a:t>banka zaplatí úrok, který je dán </a:t>
            </a:r>
            <a:r>
              <a:rPr lang="cs-CZ" b="1" dirty="0" err="1" smtClean="0">
                <a:solidFill>
                  <a:srgbClr val="FF0000"/>
                </a:solidFill>
              </a:rPr>
              <a:t>repo</a:t>
            </a:r>
            <a:r>
              <a:rPr lang="cs-CZ" b="1" dirty="0" smtClean="0">
                <a:solidFill>
                  <a:srgbClr val="FF0000"/>
                </a:solidFill>
              </a:rPr>
              <a:t> sazbou</a:t>
            </a:r>
            <a:endParaRPr lang="cs-CZ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2/ MĚNOVÁ POLITIKA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NÁSTROJE MĚNOVÉ POLITIKY</a:t>
            </a:r>
          </a:p>
          <a:p>
            <a:r>
              <a:rPr lang="cs-CZ" dirty="0" smtClean="0"/>
              <a:t>3/ POVINNÉ MINIMÁLNÍ REZERVY – obchodní banky si musí u ČNB ukládat část svých prostředků, která je daná % z jejich závazků. </a:t>
            </a:r>
            <a:r>
              <a:rPr lang="cs-CZ" dirty="0" smtClean="0">
                <a:solidFill>
                  <a:srgbClr val="FF0000"/>
                </a:solidFill>
              </a:rPr>
              <a:t>Zvýšením tohoto % banka stahuje peníze z oběhu.</a:t>
            </a:r>
          </a:p>
          <a:p>
            <a:r>
              <a:rPr lang="cs-CZ" dirty="0" smtClean="0"/>
              <a:t>4/ OPERACE NA VOLNÉM TRHU – nákup a prodej cenných papírů – povodňových, vánočních dluhopisů. Reguluje tím množství peněz v oběhu, ale získává i finanční prostředky na krytí schodku státního rozpočtu.</a:t>
            </a:r>
            <a:endParaRPr lang="cs-CZ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???????????????????????????????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Co to je státní závěrečný účet?</a:t>
            </a:r>
          </a:p>
          <a:p>
            <a:r>
              <a:rPr lang="cs-CZ" dirty="0" smtClean="0"/>
              <a:t>Jak nazýváme opakovaný deficit státního rozpočtu?</a:t>
            </a:r>
          </a:p>
          <a:p>
            <a:r>
              <a:rPr lang="cs-CZ" dirty="0" smtClean="0"/>
              <a:t>Čím se zabývá fiskální politika?</a:t>
            </a:r>
          </a:p>
          <a:p>
            <a:r>
              <a:rPr lang="cs-CZ" dirty="0" smtClean="0"/>
              <a:t>Které dva typy monetární politiky může ČNB provádět? Co je jejich podstatou?</a:t>
            </a:r>
          </a:p>
          <a:p>
            <a:r>
              <a:rPr lang="cs-CZ" dirty="0" smtClean="0"/>
              <a:t>Co to je státní rozpočet?</a:t>
            </a:r>
            <a:endParaRPr lang="cs-CZ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ODPOVĚDI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1/ SKUTEČNÝ VÝSLEDEK ROZPOČTOVÉHO HOSPODAŘENÍ, SCHVALUJE HO PARLAMENT</a:t>
            </a:r>
          </a:p>
          <a:p>
            <a:r>
              <a:rPr lang="cs-CZ" dirty="0" smtClean="0"/>
              <a:t>2/ STÁTNÍ DLUH</a:t>
            </a:r>
          </a:p>
          <a:p>
            <a:r>
              <a:rPr lang="cs-CZ" dirty="0" smtClean="0"/>
              <a:t>3/ FISKÁLNÍ POLITIKA  - TVORBA A ROZDĚLOVÁNÍ FINANČNÍCH PROSTŘEDKŮ PROSTŘEDNICTVÍM SOUSTAVY ROZPOČTŮ</a:t>
            </a:r>
            <a:endParaRPr lang="cs-CZ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ODPOVĚDI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4/ EXPANZIVNÍ – zvyšování nabídky peněz</a:t>
            </a:r>
          </a:p>
          <a:p>
            <a:r>
              <a:rPr lang="cs-CZ" dirty="0" smtClean="0"/>
              <a:t>     RESTRIKTIVNÍ – snižuje se nabídka peněz</a:t>
            </a:r>
          </a:p>
          <a:p>
            <a:r>
              <a:rPr lang="cs-CZ" dirty="0" smtClean="0"/>
              <a:t>5/ Centralizovaný fond finančních prostředků, vytvářený všemi ekonomickými subjekty státu. Stát tak pomocí příjmů a výdajů přerozděluje finanční prostředky tam, kde je </a:t>
            </a:r>
            <a:r>
              <a:rPr lang="cs-CZ" smtClean="0"/>
              <a:t>společnost potřebuje.</a:t>
            </a:r>
            <a:endParaRPr lang="cs-CZ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3/ CENOVÁ POLITIKA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= REGULOVÁNÍ CEN ZBOŽÍ A SLUŽEB</a:t>
            </a:r>
          </a:p>
          <a:p>
            <a:r>
              <a:rPr lang="cs-CZ" dirty="0" smtClean="0"/>
              <a:t>V 90. letech při transformaci ekonomiky, při přechodu od pevných cen na tržní.</a:t>
            </a:r>
          </a:p>
          <a:p>
            <a:endParaRPr lang="cs-CZ" dirty="0" smtClean="0"/>
          </a:p>
          <a:p>
            <a:r>
              <a:rPr lang="cs-CZ" dirty="0" smtClean="0">
                <a:hlinkClick r:id="" action="ppaction://hlinkshowjump?jump=nextslide"/>
              </a:rPr>
              <a:t>CO TO JE TRANSFORMACE?</a:t>
            </a:r>
            <a:endParaRPr lang="cs-CZ" dirty="0"/>
          </a:p>
        </p:txBody>
      </p:sp>
      <p:pic>
        <p:nvPicPr>
          <p:cNvPr id="5123" name="Picture 3" descr="C:\Documents and Settings\jirousoval\Local Settings\Temporary Internet Files\Content.IE5\0CC8B9KD\MC90043988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3789040"/>
            <a:ext cx="3002632" cy="268464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3/ CENOVÁ POLITIKA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TRANSFORMACE –</a:t>
            </a:r>
          </a:p>
          <a:p>
            <a:r>
              <a:rPr lang="cs-CZ" dirty="0" smtClean="0"/>
              <a:t>PŘECHOD OD PŘÍKAZOVÉ EKONOMIKY/CENTRÁLNĚ PLÁNOVANÉ/ </a:t>
            </a:r>
          </a:p>
          <a:p>
            <a:r>
              <a:rPr lang="cs-CZ" dirty="0" smtClean="0"/>
              <a:t>K TRŽNÍ EKONOMICE</a:t>
            </a:r>
          </a:p>
          <a:p>
            <a:r>
              <a:rPr lang="cs-CZ" dirty="0" smtClean="0"/>
              <a:t>SOUKROMÉ VLASTNICTVÍ ROVNOPRÁVNÉ S OSTATNÍMI FORMAMI VLASTNICTVÍ</a:t>
            </a:r>
            <a:endParaRPr lang="cs-CZ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3/ CENOVÁ POLITIKA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POSLEDNÍ REGULOVANÉ CENY V ČR – </a:t>
            </a:r>
          </a:p>
          <a:p>
            <a:r>
              <a:rPr lang="cs-CZ" dirty="0" smtClean="0"/>
              <a:t>NÁJEMNÉ</a:t>
            </a:r>
          </a:p>
          <a:p>
            <a:r>
              <a:rPr lang="cs-CZ" dirty="0" smtClean="0"/>
              <a:t>PLYN</a:t>
            </a:r>
          </a:p>
          <a:p>
            <a:r>
              <a:rPr lang="cs-CZ" dirty="0" smtClean="0"/>
              <a:t>POŠTOVNÍ </a:t>
            </a:r>
          </a:p>
          <a:p>
            <a:r>
              <a:rPr lang="cs-CZ" dirty="0" smtClean="0"/>
              <a:t>POPLATKY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7170" name="Picture 2" descr="C:\Documents and Settings\jirousoval\Local Settings\Temporary Internet Files\Content.IE5\M1PM89HP\MP90042781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784" y="3140968"/>
            <a:ext cx="5004216" cy="3334841"/>
          </a:xfrm>
          <a:prstGeom prst="ellipse">
            <a:avLst/>
          </a:prstGeom>
          <a:noFill/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jirousoval\Local Settings\Temporary Internet Files\Content.IE5\BQUBHRGC\MP90039940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3" y="548680"/>
            <a:ext cx="6930771" cy="5544616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3/ CENOVÁ POLITIKA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EVROPSKÁ  UNIE</a:t>
            </a:r>
          </a:p>
          <a:p>
            <a:r>
              <a:rPr lang="cs-CZ" dirty="0" smtClean="0"/>
              <a:t>dotuje některé ceny – zemědělství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PŘEDPOKLAD – něco obdobného snad bude i u nás</a:t>
            </a:r>
            <a:endParaRPr lang="cs-CZ"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Documents and Settings\jirousoval\Local Settings\Temporary Internet Files\Content.IE5\K6AD0DJD\MP90036265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43200" y="1052736"/>
            <a:ext cx="5393196" cy="3595464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3/ CENOVÁ POLITIKA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b="1" dirty="0" smtClean="0"/>
              <a:t>ČR NEREGULUJE CENY</a:t>
            </a:r>
            <a:endParaRPr lang="cs-CZ" b="1" dirty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4/ SOCIÁLNÍ POLITIKA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KDO SE V ČR ZABÝVÁ SOCIÁLNÍ POLITIKOU?</a:t>
            </a:r>
          </a:p>
          <a:p>
            <a:endParaRPr lang="cs-CZ" dirty="0" smtClean="0"/>
          </a:p>
          <a:p>
            <a:r>
              <a:rPr lang="cs-CZ" dirty="0" smtClean="0"/>
              <a:t>KAŽDOROČNĚ VELKÉ ZMĚNY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http://WWW.MPSV.</a:t>
            </a:r>
            <a:endParaRPr lang="cs-CZ" dirty="0"/>
          </a:p>
        </p:txBody>
      </p:sp>
      <p:sp>
        <p:nvSpPr>
          <p:cNvPr id="4" name="Veselý obličej 3"/>
          <p:cNvSpPr/>
          <p:nvPr/>
        </p:nvSpPr>
        <p:spPr>
          <a:xfrm>
            <a:off x="1115616" y="3717032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4/ SOCIÁLNÍ POLITIKA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MINISTERSTVO PRÁCE A SOCIÁLNÍCH VĚCÍ MÁ HLAVNÍ ÚLOHU V SOCIÁLNÍ POLITICE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PŘI DEFICITNÍM STÁTNÍM ROZPOČTU SE I V TÉTO KAPITOLE SR ŠETŘÍ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10242" name="Picture 2" descr="C:\Documents and Settings\jirousoval\Local Settings\Temporary Internet Files\Content.IE5\0CC8B9KD\MC90034942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71773" y="2837840"/>
            <a:ext cx="1800454" cy="1182319"/>
          </a:xfrm>
          <a:prstGeom prst="roundRect">
            <a:avLst/>
          </a:prstGeom>
          <a:noFill/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4/ SOCIÁLNÍ POLITIKA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ZAHRNUJE TYTO OBLASTI:</a:t>
            </a:r>
            <a:endParaRPr lang="cs-CZ" dirty="0"/>
          </a:p>
        </p:txBody>
      </p:sp>
      <p:sp>
        <p:nvSpPr>
          <p:cNvPr id="4" name="Šipka doprava 3"/>
          <p:cNvSpPr/>
          <p:nvPr/>
        </p:nvSpPr>
        <p:spPr>
          <a:xfrm>
            <a:off x="755576" y="292494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266" name="Picture 2" descr="C:\Documents and Settings\jirousoval\Local Settings\Temporary Internet Files\Content.IE5\0CC8B9KD\MP90044828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2816932"/>
            <a:ext cx="5220072" cy="78301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4/ SOCIÁLNÍ POLITIKA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STÁTNÍ SOCIÁLNÍ PODPORA</a:t>
            </a:r>
          </a:p>
          <a:p>
            <a:r>
              <a:rPr lang="cs-CZ" dirty="0" smtClean="0"/>
              <a:t>- žádosti vyřizují úřady práce podle místa bydliště žadatele od 1.1.2012</a:t>
            </a:r>
          </a:p>
          <a:p>
            <a:r>
              <a:rPr lang="cs-CZ" dirty="0" smtClean="0"/>
              <a:t>- dávky se čerpají prostřednictvím  sociální karty –         zatím dobrovolně </a:t>
            </a:r>
          </a:p>
          <a:p>
            <a:r>
              <a:rPr lang="cs-CZ" dirty="0" smtClean="0"/>
              <a:t>Povinně s-karta jako prevence zneužití </a:t>
            </a:r>
            <a:endParaRPr lang="cs-CZ" dirty="0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jirousoval\Local Settings\Temporary Internet Files\Content.IE5\M1PM89HP\MP90044841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4/ SOCIÁLNÍ POLITIKA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STÁTNÍ SOCIÁLNÍ PODPORA  -  DÁVKA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PŘÍDAVEK NA DÍTĚ</a:t>
            </a:r>
          </a:p>
          <a:p>
            <a:endParaRPr lang="cs-CZ" dirty="0" smtClean="0">
              <a:solidFill>
                <a:srgbClr val="FF0000"/>
              </a:solidFill>
            </a:endParaRPr>
          </a:p>
          <a:p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RODINÁM S PŘÍJMEM NIŽŠÍ NEŽ 2,4 NÁSOBEK ŽIVOTNÍHO MINIMA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4/ SOCIÁLNÍ POLITIKA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ŽIVOTNÍ MINIMUM JE MINIMÁLNÍ, STÁTEM UZNANÁ ČÁSTKA POTŘEBNÁ NA ÚHRADU ŽIVOTNÍCH NÁKLADŮ, POD KTEROU NASTÁVÁ STAV HMOTNÉ </a:t>
            </a:r>
          </a:p>
          <a:p>
            <a:r>
              <a:rPr lang="cs-CZ" dirty="0" smtClean="0"/>
              <a:t>NOUZE.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14338" name="Picture 2" descr="C:\Documents and Settings\jirousoval\Local Settings\Temporary Internet Files\Content.IE5\0CC8B9KD\MC90044188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3429000"/>
            <a:ext cx="3673184" cy="29523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4/ SOCIÁLNÍ POLITIKA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PŘÍDAVEK NA DÍTĚ JE POSKYTOVÁN VE TŘECH VÝŠÍCH PODLE VĚKU DÍTĚTE.</a:t>
            </a:r>
          </a:p>
          <a:p>
            <a:r>
              <a:rPr lang="cs-CZ" dirty="0" smtClean="0"/>
              <a:t>Věk nezaopatřeného dítěte       Přídavek v Kč/měsíčně</a:t>
            </a:r>
          </a:p>
          <a:p>
            <a:r>
              <a:rPr lang="cs-CZ" dirty="0" smtClean="0"/>
              <a:t>Do 6 let                                                   500 Kč</a:t>
            </a:r>
          </a:p>
          <a:p>
            <a:r>
              <a:rPr lang="cs-CZ" dirty="0" smtClean="0"/>
              <a:t>6 – 15 let                                                  610 Kč</a:t>
            </a:r>
          </a:p>
          <a:p>
            <a:r>
              <a:rPr lang="cs-CZ" dirty="0" smtClean="0"/>
              <a:t>15 – 26 let                                                700 Kč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4/ SOCIÁLNÍ POLITIKA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ŽIVOTNÍ MINIMUM</a:t>
            </a:r>
            <a:endParaRPr lang="cs-CZ" dirty="0"/>
          </a:p>
        </p:txBody>
      </p:sp>
      <p:sp>
        <p:nvSpPr>
          <p:cNvPr id="5" name="Výbuch 2 4"/>
          <p:cNvSpPr/>
          <p:nvPr/>
        </p:nvSpPr>
        <p:spPr>
          <a:xfrm>
            <a:off x="-1260648" y="5949280"/>
            <a:ext cx="2880320" cy="288032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buch 2 5">
            <a:hlinkClick r:id="rId2"/>
          </p:cNvPr>
          <p:cNvSpPr/>
          <p:nvPr/>
        </p:nvSpPr>
        <p:spPr>
          <a:xfrm>
            <a:off x="4283968" y="2924944"/>
            <a:ext cx="3240360" cy="2354560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jirousoval\Local Settings\Temporary Internet Files\Content.IE5\M1PM89HP\MP90043931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320612"/>
            <a:ext cx="7632848" cy="5287883"/>
          </a:xfrm>
          <a:prstGeom prst="ellipse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4/ SOCIÁLNÍ POLITIKA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STÁTNÍ SOCIÁLNÍ PODPORA</a:t>
            </a:r>
          </a:p>
          <a:p>
            <a:r>
              <a:rPr lang="cs-CZ" b="1" dirty="0" smtClean="0"/>
              <a:t>DÁVKA -  </a:t>
            </a:r>
            <a:r>
              <a:rPr lang="cs-CZ" b="1" dirty="0" smtClean="0">
                <a:solidFill>
                  <a:srgbClr val="FF0000"/>
                </a:solidFill>
              </a:rPr>
              <a:t>RODIČOVSKÝ PŘÍSPĚVEK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NÁROK - </a:t>
            </a:r>
            <a:r>
              <a:rPr lang="cs-CZ" b="1" dirty="0" smtClean="0">
                <a:solidFill>
                  <a:srgbClr val="002060"/>
                </a:solidFill>
              </a:rPr>
              <a:t>má rodič, který se celý kalendářní měsíc osobně, celodenně a řádně pečuje o dítě, které je nejmladší v rodině.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ČÁSTKA -  220.000 Kč</a:t>
            </a:r>
            <a:r>
              <a:rPr lang="cs-CZ" b="1" dirty="0" smtClean="0">
                <a:solidFill>
                  <a:srgbClr val="002060"/>
                </a:solidFill>
              </a:rPr>
              <a:t> – rodič může stanovit dobu vyplácení, maximálně do 4 let věku dítěte.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MAXIMUM MĚSÍČNĚ – 11.500 Kč</a:t>
            </a:r>
            <a:endParaRPr lang="cs-CZ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4/ SOCIÁLNÍ POLITIKA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STÁTNÍ SOCIÁLNÍ PODPORA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NÁROK </a:t>
            </a:r>
          </a:p>
          <a:p>
            <a:r>
              <a:rPr lang="cs-CZ" dirty="0" smtClean="0"/>
              <a:t>Dítě mladší 2 let navštěvuje jesle nebo jiné zařízení maximálně 46 hodin za měsíc.</a:t>
            </a:r>
          </a:p>
          <a:p>
            <a:r>
              <a:rPr lang="cs-CZ" dirty="0" smtClean="0"/>
              <a:t>Dítě starší 2 let může neomezeně.</a:t>
            </a:r>
          </a:p>
          <a:p>
            <a:r>
              <a:rPr lang="cs-CZ" dirty="0" smtClean="0"/>
              <a:t>Příjmy rodiče nejsou sledovány.</a:t>
            </a:r>
          </a:p>
          <a:p>
            <a:r>
              <a:rPr lang="cs-CZ" dirty="0" smtClean="0"/>
              <a:t>Rodič může zlepšovat sociální situaci rodiny výdělečnou činností, ale v té době musí zajistit péči o dítě jinou zletilou osobou.</a:t>
            </a: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jirousoval\Local Settings\Temporary Internet Files\Content.IE5\M1PM89HP\MP90044839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2420888"/>
            <a:ext cx="6084168" cy="4056112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4/ SOCIÁLNÍ POLITIKA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STÁTNÍ SOCIÁLNÍ PODPORA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DÁVKA  -  </a:t>
            </a:r>
            <a:r>
              <a:rPr lang="cs-CZ" b="1" dirty="0" smtClean="0">
                <a:solidFill>
                  <a:srgbClr val="FF0000"/>
                </a:solidFill>
              </a:rPr>
              <a:t>PORODNÉ</a:t>
            </a:r>
          </a:p>
          <a:p>
            <a:r>
              <a:rPr lang="cs-CZ" dirty="0" smtClean="0"/>
              <a:t>Jednorázová dávka přispívající na náklady souvisejícími s narozením</a:t>
            </a:r>
          </a:p>
          <a:p>
            <a:r>
              <a:rPr lang="cs-CZ" dirty="0" smtClean="0"/>
              <a:t>dítěte. </a:t>
            </a:r>
          </a:p>
          <a:p>
            <a:r>
              <a:rPr lang="cs-CZ" dirty="0" smtClean="0"/>
              <a:t>Částka – 13.000</a:t>
            </a:r>
          </a:p>
          <a:p>
            <a:r>
              <a:rPr lang="cs-CZ" dirty="0" smtClean="0"/>
              <a:t>U prvního </a:t>
            </a:r>
            <a:r>
              <a:rPr lang="cs-CZ" dirty="0" err="1" smtClean="0"/>
              <a:t>naro</a:t>
            </a:r>
            <a:r>
              <a:rPr lang="cs-CZ" smtClean="0"/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endParaRPr lang="cs-CZ" dirty="0" smtClean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631</TotalTime>
  <Words>1909</Words>
  <Application>Microsoft Office PowerPoint</Application>
  <PresentationFormat>Předvádění na obrazovce (4:3)</PresentationFormat>
  <Paragraphs>337</Paragraphs>
  <Slides>62</Slides>
  <Notes>4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62</vt:i4>
      </vt:variant>
    </vt:vector>
  </HeadingPairs>
  <TitlesOfParts>
    <vt:vector size="64" baseType="lpstr">
      <vt:lpstr>Tok</vt:lpstr>
      <vt:lpstr>Microsoft Word Document</vt:lpstr>
      <vt:lpstr>Prezentace aplikace PowerPoint</vt:lpstr>
      <vt:lpstr>HOSPODÁŘSKÁ  POLITIKA</vt:lpstr>
      <vt:lpstr>SUBJEKTY HOSPODÁŘSKÉ POLITIKY</vt:lpstr>
      <vt:lpstr>SUBJEKTY HOSPODÁŘSKÉ POLITIKY</vt:lpstr>
      <vt:lpstr>SUBJEKTY HOSPODÁŘSKÉ POLITIKY</vt:lpstr>
      <vt:lpstr>SUBJEKTY HOSPODÁŘSKÉ POLITIKY</vt:lpstr>
      <vt:lpstr>SUBJEKTY HOSPODÁŘSKÉ POLITIKY</vt:lpstr>
      <vt:lpstr>SUBJEKTY HOSPODÁŘSKÉ POLITIKY</vt:lpstr>
      <vt:lpstr>SUBJEKTY HOSPODÁŘSKÉ POLITIKY</vt:lpstr>
      <vt:lpstr>SUBJEKTY HOSPODÁŘSKÉ POLITIKY</vt:lpstr>
      <vt:lpstr>NÁSTROJE HOSPODÁŘSKÉ POLITIKY</vt:lpstr>
      <vt:lpstr>NÁSTROJE HOSPODÁŘSKÉ POLITIKY</vt:lpstr>
      <vt:lpstr>  CÍLE HOSPODÁŘSKÉ POLITIKY</vt:lpstr>
      <vt:lpstr>SUBJEKTY HOSPODÁŘSKÉ POLITIKY</vt:lpstr>
      <vt:lpstr>  STÁT V TRŽNÍM HOSPODÁŘSTVÍ</vt:lpstr>
      <vt:lpstr>DRUHY HOSPODÁŘSKÉ POLITIKY</vt:lpstr>
      <vt:lpstr>1/ ROZPOČTOVÁ POLITIKA</vt:lpstr>
      <vt:lpstr>1/ ROZPOČTOVÁ POLITIKA</vt:lpstr>
      <vt:lpstr>1/ ROZPOČTOVÁ POLITIKA</vt:lpstr>
      <vt:lpstr>1/ ROZPOČTOVÁ POLITIKA</vt:lpstr>
      <vt:lpstr>1/ ROZPOČTOVÁ POLITIKA</vt:lpstr>
      <vt:lpstr>1/ ROZPOČTOVÁ POLITIKA</vt:lpstr>
      <vt:lpstr>1/ ROZPOČTOVÁ POLITIKA</vt:lpstr>
      <vt:lpstr>1/ ROZPOČTOVÁ POLITIKA</vt:lpstr>
      <vt:lpstr>1/ ROZPOČTOVÁ POLITIKA</vt:lpstr>
      <vt:lpstr>1/ ROZPOČTOVÁ POLITIKA</vt:lpstr>
      <vt:lpstr>1/ ROZPOČTOVÁ POLITIKA</vt:lpstr>
      <vt:lpstr>1/ ROZPOČTOVÁ POLITIKA</vt:lpstr>
      <vt:lpstr>1/ ROZPOČTOVÁ POLITIKA</vt:lpstr>
      <vt:lpstr>1/ ROZPOČTOVÁ POLITIKA</vt:lpstr>
      <vt:lpstr>1/ ROZPOČTOVÁ POLITIKA</vt:lpstr>
      <vt:lpstr>1/ ROZPOČTOVÁ POLITIKA</vt:lpstr>
      <vt:lpstr>1/ ROZPOČTOVÁ POLITIKA</vt:lpstr>
      <vt:lpstr>1/ ROZPOČTOVÁ POLITIKA</vt:lpstr>
      <vt:lpstr>1/ ROZPOČTOVÁ POLITIKA</vt:lpstr>
      <vt:lpstr>1/ ROZPOČTOVÁ POLITIKA</vt:lpstr>
      <vt:lpstr>2/ MĚNOVÁ POLITIKA</vt:lpstr>
      <vt:lpstr>2/ MĚNOVÁ POLITIKA</vt:lpstr>
      <vt:lpstr>2/ MĚNOVÁ POLITIKA</vt:lpstr>
      <vt:lpstr>2/ MĚNOVÁ POLITIKA</vt:lpstr>
      <vt:lpstr>2/ MĚNOVÁ POLITIKA</vt:lpstr>
      <vt:lpstr>2/ MĚNOVÁ POLITIKA MONETÁRNÍ</vt:lpstr>
      <vt:lpstr>2/ MĚNOVÁ POLITIKA </vt:lpstr>
      <vt:lpstr>???????????????????????????????</vt:lpstr>
      <vt:lpstr>ODPOVĚDI</vt:lpstr>
      <vt:lpstr>ODPOVĚDI</vt:lpstr>
      <vt:lpstr>3/ CENOVÁ POLITIKA</vt:lpstr>
      <vt:lpstr>3/ CENOVÁ POLITIKA</vt:lpstr>
      <vt:lpstr>  3/ CENOVÁ POLITIKA</vt:lpstr>
      <vt:lpstr>  3/ CENOVÁ POLITIKA</vt:lpstr>
      <vt:lpstr> 3/ CENOVÁ POLITIKA</vt:lpstr>
      <vt:lpstr>    4/ SOCIÁLNÍ POLITIKA</vt:lpstr>
      <vt:lpstr>   4/ SOCIÁLNÍ POLITIKA</vt:lpstr>
      <vt:lpstr>   4/ SOCIÁLNÍ POLITIKA</vt:lpstr>
      <vt:lpstr>     4/ SOCIÁLNÍ POLITIKA</vt:lpstr>
      <vt:lpstr>   4/ SOCIÁLNÍ POLITIKA</vt:lpstr>
      <vt:lpstr>   4/ SOCIÁLNÍ POLITIKA</vt:lpstr>
      <vt:lpstr>  4/ SOCIÁLNÍ POLITIKA</vt:lpstr>
      <vt:lpstr>   4/ SOCIÁLNÍ POLITIKA</vt:lpstr>
      <vt:lpstr>   4/ SOCIÁLNÍ POLITIKA</vt:lpstr>
      <vt:lpstr>    4/ SOCIÁLNÍ POLITIKA</vt:lpstr>
      <vt:lpstr>   4/ SOCIÁLNÍ POLITIKA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HOSPODÁŘSKÁ  POLITIKA</dc:title>
  <dc:creator>jirousoval</dc:creator>
  <cp:lastModifiedBy>Lída Jiroušová</cp:lastModifiedBy>
  <cp:revision>81</cp:revision>
  <dcterms:created xsi:type="dcterms:W3CDTF">2012-12-06T08:32:38Z</dcterms:created>
  <dcterms:modified xsi:type="dcterms:W3CDTF">2013-06-28T13:46:19Z</dcterms:modified>
</cp:coreProperties>
</file>