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3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4" autoAdjust="0"/>
    <p:restoredTop sz="94605" autoAdjust="0"/>
  </p:normalViewPr>
  <p:slideViewPr>
    <p:cSldViewPr>
      <p:cViewPr>
        <p:scale>
          <a:sx n="40" d="100"/>
          <a:sy n="40" d="100"/>
        </p:scale>
        <p:origin x="-1536" y="-37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CAFAC-53B6-4E45-909F-C61DE889462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46DD89-242B-43E8-8E80-766E16263E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954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6DD89-242B-43E8-8E80-766E16263E9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652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Ukázat na jednotkové kružnici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6DD89-242B-43E8-8E80-766E16263E9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746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25A33D-0FA2-4AE4-9C46-605E51D86274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552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32B5D7-D27F-4069-BE26-42A65817823A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919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FB7FE-ECF0-4264-ABDB-875171700037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479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10E7-81E6-413B-93FE-BB5A13F27F6B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221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B7E6C-3EEE-47E9-A8A9-5392B73C4E81}" type="datetime1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9575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97BB3-4044-4336-81A6-BD1D81DCCB6C}" type="datetime1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150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9ED6C-954D-4FF4-B052-5FFA0FC97E3C}" type="datetime1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496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3058C-F0EF-4E07-B600-A7CC58F644BF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55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F6445-651E-4E30-9B34-10A9FE717576}" type="datetime1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590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4890E-F658-4362-828D-684E15EE6C01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35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2722-F461-4B59-9DBA-ECAA564DA16D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205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5BBD4-E6CA-462D-98AF-BE8E688ABD59}" type="datetime1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204F7-5B3E-49C2-8BBA-1D773C680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617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881657"/>
              </p:ext>
            </p:extLst>
          </p:nvPr>
        </p:nvGraphicFramePr>
        <p:xfrm>
          <a:off x="2195736" y="138594"/>
          <a:ext cx="4826950" cy="67194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209423" progId="Word.Document.12">
                  <p:embed/>
                </p:oleObj>
              </mc:Choice>
              <mc:Fallback>
                <p:oleObj name="Dokument" r:id="rId3" imgW="5895909" imgH="82094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95736" y="138594"/>
                        <a:ext cx="4826950" cy="67194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2476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353021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 2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824428"/>
            <a:ext cx="38677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rientovaný úhel - </a:t>
            </a:r>
            <a:r>
              <a:rPr lang="cs-CZ" sz="2400" b="1" i="1" dirty="0" smtClean="0">
                <a:solidFill>
                  <a:srgbClr val="0000FF"/>
                </a:solidFill>
              </a:rPr>
              <a:t>definice</a:t>
            </a:r>
            <a:endParaRPr lang="cs-CZ" sz="2400" b="1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94" y="1286093"/>
            <a:ext cx="46482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627784" y="3286343"/>
            <a:ext cx="21498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9900"/>
                </a:solidFill>
              </a:rPr>
              <a:t>+ kladná orientace</a:t>
            </a:r>
            <a:endParaRPr lang="cs-CZ" sz="2000" b="1" dirty="0">
              <a:solidFill>
                <a:srgbClr val="0099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69973" y="5027386"/>
            <a:ext cx="22427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- </a:t>
            </a:r>
            <a:r>
              <a:rPr lang="cs-CZ" sz="2000" b="1" dirty="0">
                <a:solidFill>
                  <a:srgbClr val="FF0000"/>
                </a:solidFill>
              </a:rPr>
              <a:t>z</a:t>
            </a:r>
            <a:r>
              <a:rPr lang="cs-CZ" sz="2000" b="1" dirty="0" smtClean="0">
                <a:solidFill>
                  <a:srgbClr val="FF0000"/>
                </a:solidFill>
              </a:rPr>
              <a:t>áporná orientace</a:t>
            </a:r>
            <a:endParaRPr lang="cs-CZ" sz="20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650781" y="4658054"/>
                <a:ext cx="27429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0" smtClean="0">
                        <a:solidFill>
                          <a:srgbClr val="0000FF"/>
                        </a:solidFill>
                        <a:latin typeface="Cambria Math"/>
                        <a:ea typeface="Cambria Math" pitchFamily="18" charset="0"/>
                      </a:rPr>
                      <m:t>↦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rgbClr val="0000FF"/>
                        </a:solidFill>
                        <a:latin typeface="Cambria Math"/>
                        <a:ea typeface="Cambria Math" pitchFamily="18" charset="0"/>
                      </a:rPr>
                      <m:t>VA</m:t>
                    </m:r>
                    <m:r>
                      <a:rPr lang="cs-CZ" b="0" i="0" smtClean="0">
                        <a:solidFill>
                          <a:srgbClr val="0000FF"/>
                        </a:solidFill>
                        <a:latin typeface="Cambria Math"/>
                        <a:ea typeface="Cambria Math" pitchFamily="18" charset="0"/>
                      </a:rPr>
                      <m:t> …</m:t>
                    </m:r>
                  </m:oMath>
                </a14:m>
                <a:r>
                  <a:rPr lang="cs-CZ" dirty="0">
                    <a:ea typeface="Cambria Math" pitchFamily="18" charset="0"/>
                  </a:rPr>
                  <a:t> počáteční rameno</a:t>
                </a:r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0781" y="4658054"/>
                <a:ext cx="2742995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197" r="-889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179512" y="1913737"/>
                <a:ext cx="260513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i="0" smtClean="0">
                        <a:solidFill>
                          <a:srgbClr val="0000FF"/>
                        </a:solidFill>
                        <a:latin typeface="Cambria Math"/>
                        <a:ea typeface="Cambria Math" pitchFamily="18" charset="0"/>
                      </a:rPr>
                      <m:t>↦</m:t>
                    </m:r>
                    <m:r>
                      <m:rPr>
                        <m:sty m:val="p"/>
                      </m:rPr>
                      <a:rPr lang="cs-CZ" b="0" i="0" smtClean="0">
                        <a:solidFill>
                          <a:srgbClr val="0000FF"/>
                        </a:solidFill>
                        <a:latin typeface="Cambria Math"/>
                        <a:ea typeface="Cambria Math" pitchFamily="18" charset="0"/>
                      </a:rPr>
                      <m:t>VB</m:t>
                    </m:r>
                  </m:oMath>
                </a14:m>
                <a:r>
                  <a:rPr lang="cs-CZ" dirty="0">
                    <a:solidFill>
                      <a:srgbClr val="0000FF"/>
                    </a:solidFill>
                    <a:ea typeface="Cambria Math" pitchFamily="18" charset="0"/>
                  </a:rPr>
                  <a:t>  </a:t>
                </a:r>
                <a:r>
                  <a:rPr lang="cs-CZ" dirty="0">
                    <a:ea typeface="Cambria Math" pitchFamily="18" charset="0"/>
                  </a:rPr>
                  <a:t>… koncové rameno</a:t>
                </a:r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1913737"/>
                <a:ext cx="2605137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8197" r="-1168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644008" y="2215606"/>
                <a:ext cx="3240360" cy="47416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𝐴𝑉𝐵</m:t>
                          </m:r>
                        </m:e>
                      </m:acc>
                      <m:r>
                        <a:rPr lang="cs-CZ" sz="24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↦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𝑉𝐴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;↦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𝑉𝐵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2215606"/>
                <a:ext cx="3240360" cy="474169"/>
              </a:xfrm>
              <a:prstGeom prst="rect">
                <a:avLst/>
              </a:prstGeom>
              <a:blipFill rotWithShape="1">
                <a:blip r:embed="rId6"/>
                <a:stretch>
                  <a:fillRect t="-37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35" name="Přímá spojnice se šipkou 1034"/>
          <p:cNvCxnSpPr/>
          <p:nvPr/>
        </p:nvCxnSpPr>
        <p:spPr>
          <a:xfrm flipH="1">
            <a:off x="5004048" y="2689582"/>
            <a:ext cx="1326399" cy="13874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Přímá spojnice se šipkou 1041"/>
          <p:cNvCxnSpPr/>
          <p:nvPr/>
        </p:nvCxnSpPr>
        <p:spPr>
          <a:xfrm flipH="1" flipV="1">
            <a:off x="3275856" y="1628801"/>
            <a:ext cx="4032448" cy="6374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76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798297"/>
            <a:ext cx="5479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rientovaný úhel – </a:t>
            </a:r>
            <a:r>
              <a:rPr lang="cs-CZ" sz="2400" b="1" i="1" dirty="0" smtClean="0">
                <a:solidFill>
                  <a:srgbClr val="0000FF"/>
                </a:solidFill>
              </a:rPr>
              <a:t>jednotková kružnice</a:t>
            </a:r>
            <a:endParaRPr lang="cs-CZ" sz="24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29" y="1146711"/>
            <a:ext cx="6264696" cy="553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981749" y="1887552"/>
                <a:ext cx="158889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1" i="1" smtClean="0">
                          <a:latin typeface="Cambria Math"/>
                        </a:rPr>
                        <m:t>𝒌</m:t>
                      </m:r>
                      <m:r>
                        <a:rPr lang="cs-CZ" sz="2400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4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400" b="1" i="1" smtClean="0">
                              <a:latin typeface="Cambria Math"/>
                            </a:rPr>
                            <m:t>𝑺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2400" b="1" i="1" smtClean="0"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1749" y="1887552"/>
                <a:ext cx="1588897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/>
          <p:cNvSpPr txBox="1"/>
          <p:nvPr/>
        </p:nvSpPr>
        <p:spPr>
          <a:xfrm>
            <a:off x="5494408" y="5069215"/>
            <a:ext cx="2551724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0000FF"/>
                </a:solidFill>
              </a:rPr>
              <a:t>I, II, III, IV </a:t>
            </a:r>
            <a:r>
              <a:rPr lang="cs-CZ" sz="2000" b="1" dirty="0" smtClean="0"/>
              <a:t>… kvadranty</a:t>
            </a:r>
            <a:endParaRPr lang="cs-CZ" sz="2000" b="1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331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9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807095"/>
            <a:ext cx="4920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rientovaný úhel – </a:t>
            </a:r>
            <a:r>
              <a:rPr lang="cs-CZ" sz="2400" b="1" i="1" dirty="0" smtClean="0">
                <a:solidFill>
                  <a:srgbClr val="0000FF"/>
                </a:solidFill>
              </a:rPr>
              <a:t>oblouková míra</a:t>
            </a:r>
            <a:endParaRPr lang="cs-CZ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12" y="1268760"/>
            <a:ext cx="6480720" cy="5020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13978" y="4625926"/>
            <a:ext cx="3357737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b="1" dirty="0" smtClean="0"/>
              <a:t>= délka oblouku, který úhel</a:t>
            </a:r>
            <a:br>
              <a:rPr lang="cs-CZ" b="1" dirty="0" smtClean="0"/>
            </a:br>
            <a:r>
              <a:rPr lang="cs-CZ" b="1" dirty="0" smtClean="0"/>
              <a:t>vytíná na jednotkové kružnici</a:t>
            </a:r>
            <a:br>
              <a:rPr lang="cs-CZ" b="1" dirty="0" smtClean="0"/>
            </a:br>
            <a:r>
              <a:rPr lang="cs-CZ" b="1" dirty="0" smtClean="0"/>
              <a:t>se středem ve vrcholu oblouku</a:t>
            </a:r>
            <a:endParaRPr lang="cs-CZ" b="1" dirty="0"/>
          </a:p>
        </p:txBody>
      </p:sp>
      <p:sp>
        <p:nvSpPr>
          <p:cNvPr id="9" name="Obdélník 8"/>
          <p:cNvSpPr/>
          <p:nvPr/>
        </p:nvSpPr>
        <p:spPr>
          <a:xfrm>
            <a:off x="5213978" y="5827872"/>
            <a:ext cx="3369527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jednotka v SI:  </a:t>
            </a:r>
            <a:r>
              <a:rPr lang="cs-CZ" sz="2400" b="1" dirty="0" smtClean="0"/>
              <a:t>radián (rad)</a:t>
            </a:r>
            <a:endParaRPr lang="cs-CZ" b="1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4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2780928"/>
            <a:ext cx="15776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99FF"/>
                </a:solidFill>
              </a:rPr>
              <a:t>a … oblouk</a:t>
            </a:r>
            <a:endParaRPr lang="cs-CZ" sz="2400" b="1" dirty="0">
              <a:solidFill>
                <a:srgbClr val="009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04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836645"/>
            <a:ext cx="3761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rientovaný úhel – </a:t>
            </a:r>
            <a:r>
              <a:rPr lang="cs-CZ" sz="2400" b="1" i="1" dirty="0" smtClean="0">
                <a:solidFill>
                  <a:srgbClr val="0000FF"/>
                </a:solidFill>
              </a:rPr>
              <a:t>radián</a:t>
            </a:r>
            <a:endParaRPr lang="cs-CZ" sz="2400" b="1" dirty="0"/>
          </a:p>
        </p:txBody>
      </p:sp>
      <p:sp>
        <p:nvSpPr>
          <p:cNvPr id="2" name="Obdélník 1"/>
          <p:cNvSpPr/>
          <p:nvPr/>
        </p:nvSpPr>
        <p:spPr>
          <a:xfrm>
            <a:off x="583494" y="1558533"/>
            <a:ext cx="4572000" cy="64633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b="1" dirty="0">
                <a:latin typeface="+mj-lt"/>
              </a:rPr>
              <a:t>1 radián je středový </a:t>
            </a:r>
            <a:r>
              <a:rPr lang="cs-CZ" b="1" dirty="0" smtClean="0">
                <a:latin typeface="+mj-lt"/>
              </a:rPr>
              <a:t>úhel, </a:t>
            </a:r>
            <a:r>
              <a:rPr lang="cs-CZ" b="1" dirty="0">
                <a:latin typeface="+mj-lt"/>
              </a:rPr>
              <a:t>který na kružnici s poloměrem </a:t>
            </a:r>
            <a:r>
              <a:rPr lang="cs-CZ" b="1" i="1" dirty="0">
                <a:latin typeface="+mj-lt"/>
              </a:rPr>
              <a:t>r </a:t>
            </a:r>
            <a:r>
              <a:rPr lang="cs-CZ" b="1" dirty="0">
                <a:latin typeface="+mj-lt"/>
              </a:rPr>
              <a:t>vytkne oblouk o délce </a:t>
            </a:r>
            <a:r>
              <a:rPr lang="cs-CZ" b="1" i="1" dirty="0">
                <a:latin typeface="+mj-lt"/>
              </a:rPr>
              <a:t>r</a:t>
            </a:r>
            <a:r>
              <a:rPr lang="cs-CZ" b="1" dirty="0">
                <a:latin typeface="+mj-lt"/>
              </a:rPr>
              <a:t>.</a:t>
            </a:r>
            <a:endParaRPr lang="cs-CZ" dirty="0">
              <a:latin typeface="+mj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23" y="2365731"/>
            <a:ext cx="4157743" cy="3790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4712284" y="3224500"/>
                <a:ext cx="440038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/>
                  <a:t>Úhlu 360° přísluší na jednotkové kružnici</a:t>
                </a:r>
                <a:br>
                  <a:rPr lang="cs-CZ" b="1" dirty="0" smtClean="0"/>
                </a:br>
                <a:r>
                  <a:rPr lang="cs-CZ" b="1" dirty="0" smtClean="0"/>
                  <a:t>oblouk o délce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</a:rPr>
                      <m:t>𝐨</m:t>
                    </m:r>
                    <m:r>
                      <a:rPr lang="cs-CZ" b="1" i="1" smtClean="0">
                        <a:latin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𝝅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𝒓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𝝅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𝟏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𝝅</m:t>
                    </m:r>
                  </m:oMath>
                </a14:m>
                <a:endParaRPr lang="cs-CZ" b="1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2284" y="3224500"/>
                <a:ext cx="4400381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1108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196113" y="4005064"/>
                <a:ext cx="2929456" cy="889795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pPr/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2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𝜋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𝑟𝑎𝑑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…  360</m:t>
                    </m:r>
                  </m:oMath>
                </a14:m>
                <a:r>
                  <a:rPr lang="cs-CZ" dirty="0" smtClean="0"/>
                  <a:t>°</a:t>
                </a:r>
                <a:r>
                  <a:rPr lang="cs-CZ" dirty="0"/>
                  <a:t/>
                </a:r>
                <a:br>
                  <a:rPr lang="cs-CZ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</m:t>
                      </m:r>
                      <m:r>
                        <a:rPr lang="cs-CZ" b="0" i="1" smtClean="0">
                          <a:latin typeface="Cambria Math"/>
                        </a:rPr>
                        <m:t>𝑟𝑎𝑑</m:t>
                      </m:r>
                      <m:r>
                        <a:rPr lang="cs-CZ" b="0" i="1" smtClean="0">
                          <a:latin typeface="Cambria Math"/>
                        </a:rPr>
                        <m:t> …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360°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≈57°17´45´´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6113" y="4005064"/>
                <a:ext cx="2929456" cy="88979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807048" y="2394208"/>
                <a:ext cx="13484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𝟓𝟕</m:t>
                      </m:r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𝟏𝟕</m:t>
                      </m:r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𝟒𝟓</m:t>
                      </m:r>
                      <m:r>
                        <a:rPr lang="cs-CZ" b="1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</a:rPr>
                        <m:t>´´</m:t>
                      </m:r>
                    </m:oMath>
                  </m:oMathPara>
                </a14:m>
                <a:endParaRPr lang="cs-CZ" b="1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048" y="2394208"/>
                <a:ext cx="134844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20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 build="p" animBg="1" autoUpdateAnimBg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475656" cy="81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213522"/>
            <a:ext cx="6051657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850500"/>
            <a:ext cx="2638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/>
              <a:t>o</a:t>
            </a:r>
            <a:r>
              <a:rPr lang="cs-CZ" sz="2400" b="1" dirty="0" smtClean="0"/>
              <a:t>rientovaný úhel</a:t>
            </a:r>
            <a:endParaRPr lang="cs-CZ" sz="2400" b="1" dirty="0"/>
          </a:p>
        </p:txBody>
      </p:sp>
      <p:pic>
        <p:nvPicPr>
          <p:cNvPr id="6" name="Picture 1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32" y="1700808"/>
            <a:ext cx="720080" cy="118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1765647"/>
            <a:ext cx="9216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0000FF"/>
                </a:solidFill>
              </a:rPr>
              <a:t>tahák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3322892"/>
                  </p:ext>
                </p:extLst>
              </p:nvPr>
            </p:nvGraphicFramePr>
            <p:xfrm>
              <a:off x="711904" y="3212976"/>
              <a:ext cx="7776864" cy="1368152"/>
            </p:xfrm>
            <a:graphic>
              <a:graphicData uri="http://schemas.openxmlformats.org/drawingml/2006/table">
                <a:tbl>
                  <a:tblPr>
                    <a:effectLst/>
                    <a:tableStyleId>{93296810-A885-4BE3-A3E7-6D5BEEA58F35}</a:tableStyleId>
                  </a:tblPr>
                  <a:tblGrid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</a:tblGrid>
                  <a:tr h="75542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°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45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60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90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120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135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150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180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210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225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240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270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300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315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330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360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6127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rad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𝟓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1" i="1" smtClean="0">
                                    <a:latin typeface="Cambria Math"/>
                                    <a:ea typeface="Cambria Math"/>
                                  </a:rPr>
                                  <m:t>𝝅</m:t>
                                </m:r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𝟕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𝟓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𝟓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𝟑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𝟕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𝟒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200" b="1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𝟏𝟏</m:t>
                                    </m:r>
                                    <m:r>
                                      <a:rPr lang="cs-CZ" sz="1200" b="1" i="1" smtClean="0">
                                        <a:latin typeface="Cambria Math"/>
                                        <a:ea typeface="Cambria Math"/>
                                      </a:rPr>
                                      <m:t>𝝅</m:t>
                                    </m:r>
                                  </m:num>
                                  <m:den>
                                    <m:r>
                                      <a:rPr lang="cs-CZ" sz="1200" b="1" i="1" smtClean="0">
                                        <a:latin typeface="Cambria Math"/>
                                      </a:rPr>
                                      <m:t>𝟔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b="1" i="1" smtClean="0">
                                    <a:latin typeface="Cambria Math"/>
                                  </a:rPr>
                                  <m:t>𝟐</m:t>
                                </m:r>
                                <m:r>
                                  <a:rPr lang="cs-CZ" sz="1200" b="1" i="1" smtClean="0">
                                    <a:latin typeface="Cambria Math"/>
                                    <a:ea typeface="Cambria Math"/>
                                  </a:rPr>
                                  <m:t>𝝅</m:t>
                                </m:r>
                              </m:oMath>
                            </m:oMathPara>
                          </a14:m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0" name="Tabulka 9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23322892"/>
                  </p:ext>
                </p:extLst>
              </p:nvPr>
            </p:nvGraphicFramePr>
            <p:xfrm>
              <a:off x="711904" y="3212976"/>
              <a:ext cx="7776864" cy="1368152"/>
            </p:xfrm>
            <a:graphic>
              <a:graphicData uri="http://schemas.openxmlformats.org/drawingml/2006/table">
                <a:tbl>
                  <a:tblPr>
                    <a:effectLst/>
                    <a:tableStyleId>{93296810-A885-4BE3-A3E7-6D5BEEA58F35}</a:tableStyleId>
                  </a:tblPr>
                  <a:tblGrid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  <a:gridCol w="432048"/>
                  </a:tblGrid>
                  <a:tr h="75542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°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45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60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90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120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135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150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180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210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225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240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270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300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315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330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360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</a:tr>
                  <a:tr h="6127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rad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b="1" dirty="0" smtClean="0"/>
                            <a:t>0</a:t>
                          </a:r>
                          <a:endParaRPr lang="cs-CZ" sz="1200" b="1" dirty="0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201408" t="-124000" r="-1497183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301408" t="-124000" r="-1397183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407143" t="-124000" r="-1317143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500000" t="-124000" r="-11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600000" t="-124000" r="-10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700000" t="-124000" r="-9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800000" t="-124000" r="-8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900000" t="-124000" r="-7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000000" t="-124000" r="-6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100000" t="-124000" r="-5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200000" t="-124000" r="-498592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18571" t="-124000" r="-405714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398592" t="-124000" r="-300000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498592" t="-124000" r="-200000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598592" t="-124000" r="-100000" b="-1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FF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5"/>
                          <a:stretch>
                            <a:fillRect l="-1698592" t="-124000" b="-100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204F7-5B3E-49C2-8BBA-1D773C680D8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50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2149</TotalTime>
  <Words>235</Words>
  <Application>Microsoft Office PowerPoint</Application>
  <PresentationFormat>Předvádění na obrazovce (4:3)</PresentationFormat>
  <Paragraphs>70</Paragraphs>
  <Slides>6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40</cp:revision>
  <dcterms:created xsi:type="dcterms:W3CDTF">2013-02-03T08:52:24Z</dcterms:created>
  <dcterms:modified xsi:type="dcterms:W3CDTF">2013-06-28T16:33:53Z</dcterms:modified>
</cp:coreProperties>
</file>