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2"/>
  </p:notesMasterIdLst>
  <p:sldIdLst>
    <p:sldId id="275" r:id="rId2"/>
    <p:sldId id="276" r:id="rId3"/>
    <p:sldId id="256" r:id="rId4"/>
    <p:sldId id="293" r:id="rId5"/>
    <p:sldId id="292" r:id="rId6"/>
    <p:sldId id="286" r:id="rId7"/>
    <p:sldId id="294" r:id="rId8"/>
    <p:sldId id="296" r:id="rId9"/>
    <p:sldId id="297" r:id="rId10"/>
    <p:sldId id="298" r:id="rId11"/>
    <p:sldId id="295" r:id="rId12"/>
    <p:sldId id="299" r:id="rId13"/>
    <p:sldId id="300" r:id="rId14"/>
    <p:sldId id="301" r:id="rId15"/>
    <p:sldId id="302" r:id="rId16"/>
    <p:sldId id="303" r:id="rId17"/>
    <p:sldId id="305" r:id="rId18"/>
    <p:sldId id="306" r:id="rId19"/>
    <p:sldId id="304" r:id="rId20"/>
    <p:sldId id="279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66"/>
    <a:srgbClr val="0000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624" y="-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74" d="100"/>
          <a:sy n="74" d="100"/>
        </p:scale>
        <p:origin x="-2866" y="-86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38F447-E2E0-49E6-954F-D21C024F143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1906C2-6F2C-459F-91A0-CBCE70E897F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BD0BDA-84E8-4EA2-A262-7771A55455AB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BD0BDA-84E8-4EA2-A262-7771A55455AB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BD0BDA-84E8-4EA2-A262-7771A55455AB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BD0BDA-84E8-4EA2-A262-7771A55455AB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BD0BDA-84E8-4EA2-A262-7771A55455AB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BD0BDA-84E8-4EA2-A262-7771A55455AB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BD0BDA-84E8-4EA2-A262-7771A55455AB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BD0BDA-84E8-4EA2-A262-7771A55455AB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BD0BDA-84E8-4EA2-A262-7771A55455AB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BD0BDA-84E8-4EA2-A262-7771A55455AB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BD0BDA-84E8-4EA2-A262-7771A55455AB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9EBD0BDA-84E8-4EA2-A262-7771A55455AB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F18E5BAB-388A-4847-A34E-ECB8D5C6A40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211791256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Jiří Soška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VY_32_Inovace_Výtvarná výchova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ŠABLONY: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Vv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_14/3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Alfons Mucha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9.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3/2013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4" name="Obrázek 3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764704"/>
            <a:ext cx="74168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endParaRPr lang="cs-CZ" dirty="0" smtClean="0"/>
          </a:p>
          <a:p>
            <a:r>
              <a:rPr lang="cs-CZ" dirty="0" smtClean="0"/>
              <a:t>Prezentace slouží k teoretickému seznámení žáků </a:t>
            </a:r>
            <a:r>
              <a:rPr lang="cs-CZ" dirty="0" err="1" smtClean="0"/>
              <a:t>II.stupně</a:t>
            </a:r>
            <a:r>
              <a:rPr lang="cs-CZ" dirty="0" smtClean="0"/>
              <a:t> s uměleckou tvorbou představitele secesní tvorby – Alfonsem Muchou.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1403648" y="1484784"/>
            <a:ext cx="7406640" cy="2880320"/>
          </a:xfr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noAutofit/>
          </a:bodyPr>
          <a:lstStyle/>
          <a:p>
            <a:pPr algn="ctr"/>
            <a:r>
              <a:rPr lang="cs-CZ" sz="8000" b="1" dirty="0" smtClean="0"/>
              <a:t>ALFONS  MUCHA</a:t>
            </a:r>
            <a:endParaRPr lang="cs-CZ" sz="9600" b="1" dirty="0"/>
          </a:p>
        </p:txBody>
      </p:sp>
      <p:pic>
        <p:nvPicPr>
          <p:cNvPr id="12292" name="Picture 4" descr="http://upload.wikimedia.org/wikipedia/commons/d/da/Alfons_Mucha_signature_from_letter.jpg?uselang=c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6" y="5157191"/>
            <a:ext cx="2232248" cy="1054499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 descr="http://upload.wikimedia.org/wikipedia/commons/2/29/Alfons_Mucha_LOC_3c05828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332656"/>
            <a:ext cx="4633701" cy="5760640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3" name="TextovéPole 2"/>
          <p:cNvSpPr txBox="1"/>
          <p:nvPr/>
        </p:nvSpPr>
        <p:spPr>
          <a:xfrm>
            <a:off x="3347864" y="6165304"/>
            <a:ext cx="3672408" cy="461665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1860  -  1939</a:t>
            </a:r>
            <a:endParaRPr lang="cs-CZ" sz="2400" b="1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4" name="Picture 2" descr="http://upload.wikimedia.org/wikipedia/commons/1/19/%D0%A0%D0%BE%D1%81%D0%BF%D0%B8%D1%81%D1%8C_%D0%90%D0%BB%D1%8C%D1%84%D0%BE%D0%BD%D1%81%D0%B0_%D0%9C%D1%83%D1%85%D0%B8.jpg?uselang=c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96336" y="6093296"/>
            <a:ext cx="910168" cy="5760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44624"/>
            <a:ext cx="6768752" cy="6740307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ALFONS  MUCHA</a:t>
            </a:r>
          </a:p>
          <a:p>
            <a:endParaRPr lang="cs-CZ" sz="2400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91680" y="720977"/>
            <a:ext cx="6192688" cy="830997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český malíř a designér období </a:t>
            </a:r>
            <a:r>
              <a:rPr lang="cs-CZ" sz="2400" b="1" u="sng" dirty="0" err="1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Art</a:t>
            </a:r>
            <a:r>
              <a:rPr lang="cs-CZ" sz="2400" b="1" u="sng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</a:t>
            </a:r>
            <a:r>
              <a:rPr lang="cs-CZ" sz="2400" b="1" u="sng" dirty="0" err="1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nouveau</a:t>
            </a:r>
            <a:endParaRPr lang="cs-CZ" sz="2400" b="1" u="sng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91680" y="4869160"/>
            <a:ext cx="6192688" cy="46166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studoval na Slovanském gymnáziu v Brně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91680" y="1916832"/>
            <a:ext cx="6192688" cy="46166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narodil se v </a:t>
            </a:r>
            <a:r>
              <a:rPr lang="cs-CZ" sz="2400" b="1" u="sng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Ivančicích</a:t>
            </a:r>
          </a:p>
        </p:txBody>
      </p:sp>
      <p:pic>
        <p:nvPicPr>
          <p:cNvPr id="11266" name="Picture 2" descr="http://upload.wikimedia.org/wikipedia/commons/7/7c/Ivan%C4%8Dice_-_celkov%C3%BD_pohled_na_Palack%C3%A9ho_n%C3%A1m%C4%9Bst%C3%AD_od_v%C3%BDchodu.jpg"/>
          <p:cNvPicPr>
            <a:picLocks noChangeAspect="1" noChangeArrowheads="1"/>
          </p:cNvPicPr>
          <p:nvPr/>
        </p:nvPicPr>
        <p:blipFill>
          <a:blip r:embed="rId2" cstate="print"/>
          <a:srcRect t="8219" b="18652"/>
          <a:stretch>
            <a:fillRect/>
          </a:stretch>
        </p:blipFill>
        <p:spPr bwMode="auto">
          <a:xfrm>
            <a:off x="2411760" y="2564904"/>
            <a:ext cx="4392488" cy="2142272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8" name="TextovéPole 7"/>
          <p:cNvSpPr txBox="1"/>
          <p:nvPr/>
        </p:nvSpPr>
        <p:spPr>
          <a:xfrm>
            <a:off x="1691680" y="5766355"/>
            <a:ext cx="6192688" cy="830997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přivydělával jako 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chrámový zpěvák </a:t>
            </a:r>
          </a:p>
          <a:p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      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v petrovském chlapeckém sboru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475656" y="116632"/>
            <a:ext cx="7200800" cy="6370975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91680" y="404664"/>
            <a:ext cx="6552728" cy="830997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neuspěl u přijímacích zkoušek na pražskou  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  Akademii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610245" y="141505"/>
            <a:ext cx="56166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b="1" u="sng" dirty="0" smtClean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b="1" u="sng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691680" y="1517883"/>
            <a:ext cx="6552728" cy="46166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pracoval jako 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písař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u ivančického soudu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691680" y="2247255"/>
            <a:ext cx="6552728" cy="1200329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maloval 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dekorace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a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 plakáty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, navrhoval 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  pozvánky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pro ochotnická divadelní 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  představení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1691680" y="3740839"/>
            <a:ext cx="6552728" cy="830997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roku 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1879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odchází do 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Vídně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pracovat jako 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  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malíř divadelních dekorací 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691680" y="4902259"/>
            <a:ext cx="6552728" cy="830997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1885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odešel na 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akademii výtvarných umění 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  do 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Mnichova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116632"/>
            <a:ext cx="7200800" cy="6370975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91680" y="404664"/>
            <a:ext cx="6552728" cy="461665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</a:t>
            </a:r>
            <a:r>
              <a:rPr lang="pl-PL" sz="2400" b="1" dirty="0" smtClean="0">
                <a:solidFill>
                  <a:schemeClr val="bg2">
                    <a:lumMod val="25000"/>
                  </a:schemeClr>
                </a:solidFill>
              </a:rPr>
              <a:t>o dva roky později do </a:t>
            </a:r>
            <a:r>
              <a:rPr lang="pl-PL" sz="2400" b="1" dirty="0" smtClean="0">
                <a:solidFill>
                  <a:schemeClr val="bg2">
                    <a:lumMod val="50000"/>
                  </a:schemeClr>
                </a:solidFill>
              </a:rPr>
              <a:t>Paříže</a:t>
            </a:r>
            <a:endParaRPr lang="cs-CZ" sz="2400" b="1" dirty="0" smtClean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91680" y="1196752"/>
            <a:ext cx="6552728" cy="1200329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k osudovému zlomu v jeho kariéře došlo roku 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1894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, když získal 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objednávku na plakát 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pro </a:t>
            </a:r>
            <a:r>
              <a:rPr lang="cs-CZ" sz="2400" b="1" u="sng" dirty="0" err="1" smtClean="0">
                <a:solidFill>
                  <a:schemeClr val="bg2">
                    <a:lumMod val="50000"/>
                  </a:schemeClr>
                </a:solidFill>
              </a:rPr>
              <a:t>Sarah</a:t>
            </a:r>
            <a:r>
              <a:rPr lang="cs-CZ" sz="2400" b="1" u="sng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2400" b="1" u="sng" dirty="0" err="1" smtClean="0">
                <a:solidFill>
                  <a:schemeClr val="bg2">
                    <a:lumMod val="50000"/>
                  </a:schemeClr>
                </a:solidFill>
              </a:rPr>
              <a:t>Bernhardtovou</a:t>
            </a:r>
            <a:endParaRPr lang="cs-CZ" sz="2400" b="1" u="sng" dirty="0" smtClean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9" name="Picture 2" descr="http://upload.wikimedia.org/wikipedia/commons/4/46/Bernhardt-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78980" y="2492895"/>
            <a:ext cx="2769284" cy="3888433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30728" name="Picture 8" descr="File:Alfons Mucha - 1896 - La Dame aux Camélias - Sarah Bernhard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2492896"/>
            <a:ext cx="1458162" cy="3888432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355976" y="275164"/>
            <a:ext cx="3240360" cy="1569660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pl-PL" sz="2400" b="1" dirty="0" smtClean="0">
                <a:solidFill>
                  <a:schemeClr val="bg2">
                    <a:lumMod val="25000"/>
                  </a:schemeClr>
                </a:solidFill>
              </a:rPr>
              <a:t>plakát z roku </a:t>
            </a:r>
            <a:r>
              <a:rPr lang="pl-PL" sz="2400" b="1" dirty="0" smtClean="0">
                <a:solidFill>
                  <a:schemeClr val="bg2">
                    <a:lumMod val="50000"/>
                  </a:schemeClr>
                </a:solidFill>
              </a:rPr>
              <a:t>1909</a:t>
            </a:r>
            <a:r>
              <a:rPr lang="pl-PL" sz="2400" b="1" dirty="0" smtClean="0">
                <a:solidFill>
                  <a:schemeClr val="bg2">
                    <a:lumMod val="25000"/>
                  </a:schemeClr>
                </a:solidFill>
              </a:rPr>
              <a:t> zobrazující </a:t>
            </a:r>
            <a:r>
              <a:rPr lang="pl-PL" sz="2400" b="1" dirty="0" smtClean="0">
                <a:solidFill>
                  <a:schemeClr val="bg2">
                    <a:lumMod val="50000"/>
                  </a:schemeClr>
                </a:solidFill>
              </a:rPr>
              <a:t>Maude Adamsovou</a:t>
            </a:r>
            <a:r>
              <a:rPr lang="pl-PL" sz="2400" b="1" dirty="0" smtClean="0">
                <a:solidFill>
                  <a:schemeClr val="bg2">
                    <a:lumMod val="25000"/>
                  </a:schemeClr>
                </a:solidFill>
              </a:rPr>
              <a:t> jako Johanku z Arku</a:t>
            </a:r>
            <a:endParaRPr lang="cs-CZ" sz="2400" b="1" dirty="0" smtClean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31746" name="Picture 2" descr="http://upload.wikimedia.org/wikipedia/commons/7/7c/Mucha-Maud_Adams_as_Joan_of_Arc-190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260648"/>
            <a:ext cx="2160240" cy="6034270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 descr="http://upload.wikimedia.org/wikipedia/commons/5/54/Alphonse_Mucha_-_Zodiac.jpg?uselang=c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354606"/>
            <a:ext cx="4248472" cy="5954714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 descr="http://upload.wikimedia.org/wikipedia/commons/9/9c/Alfons_mucha_obraz_1.jpg?uselang=c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4484217" cy="5976664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75656" y="154369"/>
            <a:ext cx="7200800" cy="6514991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91680" y="260648"/>
            <a:ext cx="6552728" cy="1200329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 1906 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odjel do 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Spojených států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, aby si vydělal 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  na realizaci svého velkého snu - </a:t>
            </a:r>
            <a:r>
              <a:rPr lang="cs-CZ" sz="2400" b="1" u="sng" dirty="0" smtClean="0">
                <a:solidFill>
                  <a:schemeClr val="bg2">
                    <a:lumMod val="50000"/>
                  </a:schemeClr>
                </a:solidFill>
              </a:rPr>
              <a:t>Slovanské 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</a:p>
          <a:p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     </a:t>
            </a:r>
            <a:r>
              <a:rPr lang="cs-CZ" sz="2400" b="1" u="sng" dirty="0" smtClean="0">
                <a:solidFill>
                  <a:schemeClr val="bg2">
                    <a:lumMod val="50000"/>
                  </a:schemeClr>
                </a:solidFill>
              </a:rPr>
              <a:t>epopeje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691680" y="1628800"/>
            <a:ext cx="6552728" cy="830997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byl uvítán jako 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největší dekorativní umělec    </a:t>
            </a:r>
          </a:p>
          <a:p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     světa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- přesto se toužil vrátit do vlasti </a:t>
            </a:r>
          </a:p>
        </p:txBody>
      </p:sp>
      <p:pic>
        <p:nvPicPr>
          <p:cNvPr id="29700" name="Picture 4" descr="http://upload.wikimedia.org/wikipedia/commons/e/e3/Alfons_Mucha_at_work_on_Slav_Epic.jpg?uselang=c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70745" y="2564904"/>
            <a:ext cx="4981575" cy="3914776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75656" y="154369"/>
            <a:ext cx="7200800" cy="6514991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91680" y="260648"/>
            <a:ext cx="6552728" cy="1200329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 1906 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odjel do 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Spojených států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, aby si vydělal 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  na realizaci svého velkého snu - </a:t>
            </a:r>
            <a:r>
              <a:rPr lang="cs-CZ" sz="2400" b="1" u="sng" dirty="0" smtClean="0">
                <a:solidFill>
                  <a:schemeClr val="bg2">
                    <a:lumMod val="50000"/>
                  </a:schemeClr>
                </a:solidFill>
              </a:rPr>
              <a:t>Slovanské 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</a:p>
          <a:p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     </a:t>
            </a:r>
            <a:r>
              <a:rPr lang="cs-CZ" sz="2400" b="1" u="sng" dirty="0" smtClean="0">
                <a:solidFill>
                  <a:schemeClr val="bg2">
                    <a:lumMod val="50000"/>
                  </a:schemeClr>
                </a:solidFill>
              </a:rPr>
              <a:t>epopeje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691680" y="1628800"/>
            <a:ext cx="6552728" cy="830997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byl uvítán jako 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největší dekorativní umělec    </a:t>
            </a:r>
          </a:p>
          <a:p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     světa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- přesto se toužil vrátit do vlasti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475656" y="154369"/>
            <a:ext cx="7200800" cy="6514991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endParaRPr lang="cs-CZ" sz="2400" b="1" u="sng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691680" y="260648"/>
            <a:ext cx="6552728" cy="830997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</a:t>
            </a:r>
            <a:r>
              <a:rPr lang="cs-CZ" sz="2400" b="1" u="sng" dirty="0" smtClean="0">
                <a:solidFill>
                  <a:schemeClr val="bg2">
                    <a:lumMod val="50000"/>
                  </a:schemeClr>
                </a:solidFill>
              </a:rPr>
              <a:t>Slovanská epopej 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je cyklus dvaceti 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  </a:t>
            </a:r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velkoformátových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obrazů</a:t>
            </a:r>
            <a:endParaRPr lang="cs-CZ" sz="2400" b="1" u="sng" dirty="0" smtClean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691680" y="1628800"/>
            <a:ext cx="6552728" cy="830997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shrnuje dějiny Čechů a dalších slovanských 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  národů</a:t>
            </a:r>
          </a:p>
        </p:txBody>
      </p:sp>
      <p:pic>
        <p:nvPicPr>
          <p:cNvPr id="34818" name="Picture 2" descr="http://upload.wikimedia.org/wikipedia/commons/d/d1/Slave_Epic_poster_-_Alfons_Much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2708920"/>
            <a:ext cx="1728192" cy="3826711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34820" name="Picture 4" descr="http://upload.wikimedia.org/wikipedia/commons/4/44/Mucha_Slovanska_epopej_Veletrzni_palac_Praha_626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2708920"/>
            <a:ext cx="4534762" cy="3024336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13" name="Obdélník 12"/>
          <p:cNvSpPr/>
          <p:nvPr/>
        </p:nvSpPr>
        <p:spPr>
          <a:xfrm>
            <a:off x="3419872" y="5733256"/>
            <a:ext cx="504056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plakát zvoucí na výstavu Slovanské epopeje v Brně v roce 1930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8" grpId="0" animBg="1"/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2" descr="http://upload.wikimedia.org/wikipedia/commons/6/6f/Slovane_v_pravlasti_81x61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4889" y="188640"/>
            <a:ext cx="7707591" cy="5544616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4" name="Obdélník 3"/>
          <p:cNvSpPr/>
          <p:nvPr/>
        </p:nvSpPr>
        <p:spPr>
          <a:xfrm>
            <a:off x="1187624" y="5886699"/>
            <a:ext cx="7704856" cy="830997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Slované v pravlasti: Mezi tyranskou knutou a mečem Gótů - 1912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Picture 2" descr="http://upload.wikimedia.org/wikipedia/commons/5/59/Slavnost_svatovitova_na_rujan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1" y="260648"/>
            <a:ext cx="7566723" cy="5328592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3" name="Obdélník 2"/>
          <p:cNvSpPr/>
          <p:nvPr/>
        </p:nvSpPr>
        <p:spPr>
          <a:xfrm>
            <a:off x="1152816" y="10252273"/>
            <a:ext cx="3575877" cy="923330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r>
              <a:rPr lang="cs-CZ" i="1" dirty="0" smtClean="0"/>
              <a:t>Slavnost </a:t>
            </a:r>
            <a:r>
              <a:rPr lang="cs-CZ" i="1" dirty="0" err="1" smtClean="0"/>
              <a:t>Svantovítova</a:t>
            </a:r>
            <a:r>
              <a:rPr lang="cs-CZ" i="1" dirty="0" smtClean="0"/>
              <a:t>: Když jsou bohové ve válce, pak je umění spásou</a:t>
            </a:r>
            <a:r>
              <a:rPr lang="cs-CZ" dirty="0" smtClean="0"/>
              <a:t> - 1912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259632" y="5805264"/>
            <a:ext cx="7560840" cy="830997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Slavnost </a:t>
            </a:r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Svantovítova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:  Když jsou bohové ve válce, pak je umění spásou - 1912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90" name="Picture 2" descr="http://upload.wikimedia.org/wikipedia/commons/f/f0/Premysl_otakar_ii_kral_zelezny_a_zlat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260647"/>
            <a:ext cx="6408712" cy="5492279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3" name="Obdélník 2"/>
          <p:cNvSpPr/>
          <p:nvPr/>
        </p:nvSpPr>
        <p:spPr>
          <a:xfrm>
            <a:off x="1259632" y="5877272"/>
            <a:ext cx="6408712" cy="830997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Český král Přemysl Otakar II: 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Svaz slovanských dynastů - 1924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4" name="Picture 2" descr="http://upload.wikimedia.org/wikipedia/commons/e/e9/Mucha_Kouzlo_slova_Slovanska_epopej_Praha_626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0"/>
            <a:ext cx="7665909" cy="5112568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3" name="Obdélník 2"/>
          <p:cNvSpPr/>
          <p:nvPr/>
        </p:nvSpPr>
        <p:spPr>
          <a:xfrm>
            <a:off x="1115616" y="5301208"/>
            <a:ext cx="7704856" cy="830997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Epopej byla 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dokončena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v roce 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1928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a Muchův americký mecenáš Charles </a:t>
            </a:r>
            <a:r>
              <a:rPr lang="cs-CZ" sz="2400" b="1" dirty="0" err="1" smtClean="0">
                <a:solidFill>
                  <a:schemeClr val="bg2">
                    <a:lumMod val="25000"/>
                  </a:schemeClr>
                </a:solidFill>
              </a:rPr>
              <a:t>Crane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ji věnoval Praze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87624" y="260648"/>
            <a:ext cx="7795120" cy="4893647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tvořil i </a:t>
            </a:r>
            <a:r>
              <a:rPr lang="cs-CZ" sz="2400" b="1" dirty="0" smtClean="0">
                <a:solidFill>
                  <a:schemeClr val="bg1"/>
                </a:solidFill>
              </a:rPr>
              <a:t>návrhy obalů 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pro celou řadu spotřebních 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   předmětů </a:t>
            </a:r>
          </a:p>
          <a:p>
            <a:endParaRPr lang="cs-CZ" sz="24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maloval návrhy: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      -    jídelních menu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      -    kalendářů 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      -    dekorativních zástěn </a:t>
            </a:r>
          </a:p>
          <a:p>
            <a:endParaRPr lang="cs-CZ" sz="2400" b="1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doplňoval knihy svými </a:t>
            </a:r>
            <a:r>
              <a:rPr lang="cs-CZ" sz="2400" b="1" dirty="0" smtClean="0">
                <a:solidFill>
                  <a:schemeClr val="bg1"/>
                </a:solidFill>
              </a:rPr>
              <a:t>ilustracemi</a:t>
            </a:r>
          </a:p>
          <a:p>
            <a:endParaRPr lang="cs-CZ" sz="24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navrhoval </a:t>
            </a:r>
            <a:r>
              <a:rPr lang="cs-CZ" sz="2400" b="1" dirty="0" smtClean="0">
                <a:solidFill>
                  <a:schemeClr val="bg1"/>
                </a:solidFill>
              </a:rPr>
              <a:t>československé známky 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(vytvořil grafickou  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   předlohu k první československé poštovní známce) i 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   </a:t>
            </a:r>
            <a:r>
              <a:rPr lang="cs-CZ" sz="2400" b="1" dirty="0" smtClean="0">
                <a:solidFill>
                  <a:schemeClr val="bg1"/>
                </a:solidFill>
              </a:rPr>
              <a:t>bankovky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69368" y="188640"/>
            <a:ext cx="7795120" cy="6370975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navrhoval </a:t>
            </a:r>
            <a:r>
              <a:rPr lang="cs-CZ" sz="2400" b="1" dirty="0" smtClean="0">
                <a:solidFill>
                  <a:schemeClr val="bg1"/>
                </a:solidFill>
              </a:rPr>
              <a:t>československé známky 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(vytvořil grafickou  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   předlohu k první československé poštovní známce) i 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    </a:t>
            </a:r>
            <a:r>
              <a:rPr lang="cs-CZ" sz="2400" b="1" dirty="0" smtClean="0">
                <a:solidFill>
                  <a:schemeClr val="bg1"/>
                </a:solidFill>
              </a:rPr>
              <a:t>bankovky</a:t>
            </a:r>
          </a:p>
          <a:p>
            <a:endParaRPr lang="cs-CZ" sz="2400" b="1" dirty="0" smtClean="0">
              <a:solidFill>
                <a:schemeClr val="bg1"/>
              </a:solidFill>
            </a:endParaRPr>
          </a:p>
          <a:p>
            <a:endParaRPr lang="cs-CZ" sz="2400" b="1" dirty="0" smtClean="0">
              <a:solidFill>
                <a:schemeClr val="bg1"/>
              </a:solidFill>
            </a:endParaRPr>
          </a:p>
          <a:p>
            <a:endParaRPr lang="cs-CZ" sz="2400" b="1" dirty="0" smtClean="0">
              <a:solidFill>
                <a:schemeClr val="bg1"/>
              </a:solidFill>
            </a:endParaRPr>
          </a:p>
          <a:p>
            <a:endParaRPr lang="cs-CZ" sz="2400" b="1" dirty="0" smtClean="0">
              <a:solidFill>
                <a:schemeClr val="bg1"/>
              </a:solidFill>
            </a:endParaRPr>
          </a:p>
          <a:p>
            <a:endParaRPr lang="cs-CZ" sz="2400" b="1" dirty="0" smtClean="0">
              <a:solidFill>
                <a:schemeClr val="bg1"/>
              </a:solidFill>
            </a:endParaRPr>
          </a:p>
          <a:p>
            <a:endParaRPr lang="cs-CZ" sz="2400" b="1" dirty="0" smtClean="0">
              <a:solidFill>
                <a:schemeClr val="bg1"/>
              </a:solidFill>
            </a:endParaRPr>
          </a:p>
          <a:p>
            <a:endParaRPr lang="cs-CZ" sz="2400" b="1" dirty="0" smtClean="0">
              <a:solidFill>
                <a:schemeClr val="bg1"/>
              </a:solidFill>
            </a:endParaRPr>
          </a:p>
          <a:p>
            <a:endParaRPr lang="cs-CZ" sz="24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návrhy </a:t>
            </a:r>
            <a:r>
              <a:rPr lang="cs-CZ" sz="2400" b="1" dirty="0" smtClean="0">
                <a:solidFill>
                  <a:schemeClr val="bg1"/>
                </a:solidFill>
              </a:rPr>
              <a:t>interiérů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                   nádobí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                   šperků</a:t>
            </a:r>
          </a:p>
          <a:p>
            <a:endParaRPr lang="cs-CZ" sz="2400" b="1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  návrh </a:t>
            </a:r>
            <a:r>
              <a:rPr lang="cs-CZ" sz="2400" b="1" dirty="0" smtClean="0">
                <a:solidFill>
                  <a:schemeClr val="bg1"/>
                </a:solidFill>
              </a:rPr>
              <a:t>okna v katedrále sv. Víta 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(1931) v Praze</a:t>
            </a:r>
          </a:p>
          <a:p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3" name="Picture 2" descr="http://upload.wikimedia.org/wikipedia/commons/7/72/Alfons_Mucha_-_Czechoslovakian_poststamp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1124744"/>
            <a:ext cx="5491556" cy="2592288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259632" y="836712"/>
            <a:ext cx="7560840" cy="830997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r>
              <a:rPr lang="pt-BR" sz="2400" b="1" dirty="0" smtClean="0">
                <a:solidFill>
                  <a:schemeClr val="bg2">
                    <a:lumMod val="25000"/>
                  </a:schemeClr>
                </a:solidFill>
              </a:rPr>
              <a:t>Alfons Mucha zemřel v Praze </a:t>
            </a:r>
            <a:r>
              <a:rPr lang="pt-BR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14. července 1939</a:t>
            </a:r>
            <a:r>
              <a:rPr lang="pt-BR" sz="2400" b="1" dirty="0" smtClean="0">
                <a:solidFill>
                  <a:schemeClr val="bg2">
                    <a:lumMod val="25000"/>
                  </a:schemeClr>
                </a:solidFill>
              </a:rPr>
              <a:t> po výslechu gestapem na zápal plic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71600" y="548680"/>
            <a:ext cx="7992888" cy="60170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/>
              <a:t>http://upload.wikimedia.org/wikipedia/commons/7/7c/Ivan%C4%8Dice_-_celkov%C3%BD_pohled_na_Palack%C3%A9ho_n%C3%A1m%C4%9Bst%C3%AD_od_v%C3%BDchodu.jpg</a:t>
            </a:r>
          </a:p>
          <a:p>
            <a:endParaRPr lang="cs-CZ" sz="1100" dirty="0" smtClean="0"/>
          </a:p>
          <a:p>
            <a:r>
              <a:rPr lang="cs-CZ" sz="1100" dirty="0" smtClean="0"/>
              <a:t>http://upload.wikimedia.org/wikipedia/commons/2/29/Alfons_Mucha_LOC_3c05828u.jpg</a:t>
            </a:r>
          </a:p>
          <a:p>
            <a:endParaRPr lang="cs-CZ" sz="1100" dirty="0" smtClean="0"/>
          </a:p>
          <a:p>
            <a:r>
              <a:rPr lang="cs-CZ" sz="1100" dirty="0" smtClean="0"/>
              <a:t>http://upload.wikimedia.org/wikipedia/commons/4/46/Bernhardt-1.jpg</a:t>
            </a:r>
          </a:p>
          <a:p>
            <a:endParaRPr lang="cs-CZ" sz="1100" dirty="0" smtClean="0"/>
          </a:p>
          <a:p>
            <a:r>
              <a:rPr lang="cs-CZ" sz="1100" dirty="0" smtClean="0"/>
              <a:t>http://upload.wikimedia.org/wikipedia/commons/7/70/Alfons_Mucha_-_1896_-_La_Dame_aux_Cam%C3%A9lias_-_Sarah_Bernhardt.jpg</a:t>
            </a:r>
          </a:p>
          <a:p>
            <a:endParaRPr lang="cs-CZ" sz="1100" dirty="0" smtClean="0"/>
          </a:p>
          <a:p>
            <a:r>
              <a:rPr lang="cs-CZ" sz="1100" dirty="0" smtClean="0"/>
              <a:t>http://upload.wikimedia.org/wikipedia/commons/7/7c/Mucha-Maud_Adams_as_Joan_of_Arc-1909.jpg</a:t>
            </a:r>
          </a:p>
          <a:p>
            <a:endParaRPr lang="cs-CZ" sz="1100" dirty="0" smtClean="0"/>
          </a:p>
          <a:p>
            <a:r>
              <a:rPr lang="cs-CZ" sz="1100" dirty="0" smtClean="0"/>
              <a:t>http://upload.wikimedia.org/wikipedia/commons/1/19/%D0%A0%D0%BE%D1%81%D0%BF%D0%B8%D1%81%D1%8C_%D0%90%D0%BB%D1%8C%D1%84%D0%BE%D0%BD%D1%81%D0%B0_%D0%9C%D1%83%D1%85%D0%B8.jpg?uselang=cs</a:t>
            </a:r>
          </a:p>
          <a:p>
            <a:endParaRPr lang="cs-CZ" sz="1100" dirty="0" smtClean="0"/>
          </a:p>
          <a:p>
            <a:r>
              <a:rPr lang="cs-CZ" sz="1100" dirty="0" smtClean="0"/>
              <a:t>http://upload.wikimedia.org/wikipedia/commons/5/54/Alphonse_Mucha_-_Zodiac.jpg?uselang=cs</a:t>
            </a:r>
          </a:p>
          <a:p>
            <a:endParaRPr lang="cs-CZ" sz="1100" dirty="0" smtClean="0"/>
          </a:p>
          <a:p>
            <a:r>
              <a:rPr lang="cs-CZ" sz="1100" dirty="0" smtClean="0"/>
              <a:t>http://upload.wikimedia.org/wikipedia/commons/d/da/Alfons_Mucha_signature_from_letter.jpg?uselang=cs</a:t>
            </a:r>
          </a:p>
          <a:p>
            <a:endParaRPr lang="cs-CZ" sz="1100" dirty="0" smtClean="0"/>
          </a:p>
          <a:p>
            <a:r>
              <a:rPr lang="cs-CZ" sz="1100" dirty="0" smtClean="0"/>
              <a:t>http://upload.wikimedia.org/wikipedia/commons/9/9c/Alfons_mucha_obraz_1.jpg?uselang=cs</a:t>
            </a:r>
          </a:p>
          <a:p>
            <a:endParaRPr lang="cs-CZ" sz="1100" dirty="0" smtClean="0"/>
          </a:p>
          <a:p>
            <a:r>
              <a:rPr lang="cs-CZ" sz="1100" dirty="0" smtClean="0"/>
              <a:t>http://upload.wikimedia.org/wikipedia/commons/e/e3/Alfons_Mucha_at_work_on_Slav_Epic.jpg?uselang=cs</a:t>
            </a:r>
          </a:p>
          <a:p>
            <a:endParaRPr lang="cs-CZ" sz="1100" dirty="0" smtClean="0"/>
          </a:p>
          <a:p>
            <a:r>
              <a:rPr lang="cs-CZ" sz="1100" dirty="0" smtClean="0"/>
              <a:t>http://upload.wikimedia.org/wikipedia/commons/d/d1/Slave_Epic_poster_-_Alfons_Mucha.jpg</a:t>
            </a:r>
          </a:p>
          <a:p>
            <a:endParaRPr lang="cs-CZ" sz="1100" dirty="0" smtClean="0"/>
          </a:p>
          <a:p>
            <a:r>
              <a:rPr lang="cs-CZ" sz="1100" dirty="0" smtClean="0"/>
              <a:t>http://upload.wikimedia.org/wikipedia/commons/4/44/Mucha_Slovanska_epopej_Veletrzni_palac_Praha_6264.JPG</a:t>
            </a:r>
          </a:p>
          <a:p>
            <a:endParaRPr lang="cs-CZ" sz="1100" dirty="0" smtClean="0"/>
          </a:p>
          <a:p>
            <a:r>
              <a:rPr lang="cs-CZ" sz="1100" dirty="0" smtClean="0"/>
              <a:t>http://upload.wikimedia.org/wikipedia/commons/6/6f/Slovane_v_pravlasti_81x61m.jpg</a:t>
            </a:r>
          </a:p>
          <a:p>
            <a:endParaRPr lang="cs-CZ" sz="1100" dirty="0" smtClean="0"/>
          </a:p>
          <a:p>
            <a:r>
              <a:rPr lang="cs-CZ" sz="1100" dirty="0" smtClean="0"/>
              <a:t>http://upload.wikimedia.org/wikipedia/commons/5/59/Slavnost_svatovitova_na_rujane.jpg</a:t>
            </a:r>
          </a:p>
          <a:p>
            <a:endParaRPr lang="cs-CZ" sz="1100" dirty="0" smtClean="0"/>
          </a:p>
          <a:p>
            <a:r>
              <a:rPr lang="cs-CZ" sz="1100" dirty="0" smtClean="0"/>
              <a:t>http://upload.wikimedia.org/wikipedia/commons/f/f0/Premysl_otakar_ii_kral_zelezny_a_zlaty.jpg</a:t>
            </a:r>
          </a:p>
          <a:p>
            <a:endParaRPr lang="cs-CZ" sz="1100" dirty="0" smtClean="0"/>
          </a:p>
          <a:p>
            <a:r>
              <a:rPr lang="cs-CZ" sz="1100" dirty="0" smtClean="0"/>
              <a:t>http://upload.wikimedia.org/wikipedia/commons/e/e9/Mucha_Kouzlo_slova_Slovanska_epopej_Praha_6265.JPG</a:t>
            </a:r>
          </a:p>
          <a:p>
            <a:endParaRPr lang="cs-CZ" sz="1100" dirty="0" smtClean="0"/>
          </a:p>
          <a:p>
            <a:r>
              <a:rPr lang="cs-CZ" sz="1100" dirty="0" smtClean="0"/>
              <a:t>http://upload.wikimedia.org/wikipedia/commons/7/72/Alfons_Mucha_-_Czechoslovakian_poststamps.JPG</a:t>
            </a:r>
            <a:endParaRPr lang="cs-CZ" sz="1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Vlastní 1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2263</TotalTime>
  <Words>531</Words>
  <Application>Microsoft Office PowerPoint</Application>
  <PresentationFormat>Předvádění na obrazovce (4:3)</PresentationFormat>
  <Paragraphs>215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Slunovrat</vt:lpstr>
      <vt:lpstr>Snímek 1</vt:lpstr>
      <vt:lpstr>Snímek 2</vt:lpstr>
      <vt:lpstr>ALFONS  MUCHA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UMĚNÍ  ŘECKA</dc:title>
  <dc:creator>Jirka</dc:creator>
  <cp:lastModifiedBy>Jirka</cp:lastModifiedBy>
  <cp:revision>393</cp:revision>
  <dcterms:created xsi:type="dcterms:W3CDTF">2012-03-21T20:35:40Z</dcterms:created>
  <dcterms:modified xsi:type="dcterms:W3CDTF">2013-03-26T20:35:10Z</dcterms:modified>
</cp:coreProperties>
</file>