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258" r:id="rId3"/>
    <p:sldId id="257" r:id="rId4"/>
    <p:sldId id="260" r:id="rId5"/>
    <p:sldId id="259" r:id="rId6"/>
    <p:sldId id="262" r:id="rId7"/>
    <p:sldId id="265" r:id="rId8"/>
    <p:sldId id="266" r:id="rId9"/>
    <p:sldId id="263" r:id="rId10"/>
    <p:sldId id="267" r:id="rId11"/>
    <p:sldId id="268" r:id="rId12"/>
    <p:sldId id="269" r:id="rId13"/>
    <p:sldId id="270" r:id="rId14"/>
    <p:sldId id="271" r:id="rId15"/>
    <p:sldId id="273" r:id="rId16"/>
    <p:sldId id="264" r:id="rId17"/>
    <p:sldId id="274" r:id="rId18"/>
    <p:sldId id="275" r:id="rId19"/>
    <p:sldId id="276" r:id="rId20"/>
    <p:sldId id="277" r:id="rId21"/>
    <p:sldId id="279" r:id="rId22"/>
    <p:sldId id="280" r:id="rId23"/>
    <p:sldId id="278" r:id="rId24"/>
    <p:sldId id="261" r:id="rId25"/>
    <p:sldId id="27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8" autoAdjust="0"/>
    <p:restoredTop sz="94656" autoAdjust="0"/>
  </p:normalViewPr>
  <p:slideViewPr>
    <p:cSldViewPr>
      <p:cViewPr>
        <p:scale>
          <a:sx n="80" d="100"/>
          <a:sy n="80" d="100"/>
        </p:scale>
        <p:origin x="-1445" y="-1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71BBB9-B0AB-43C4-85CD-826BE171227F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0B1F56-0834-44EC-A050-98F05CD0DD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0B1F56-0834-44EC-A050-98F05CD0DD62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132240E-6257-4572-82D6-7B6D1AA3244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EAD544A-4B24-4481-A31F-557EBDBB50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6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_6/2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Umění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Egypta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211268"/>
            <a:ext cx="770485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endParaRPr lang="cs-CZ" sz="2400" b="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0" dirty="0" smtClean="0">
                <a:latin typeface="Times New Roman" pitchFamily="18" charset="0"/>
                <a:cs typeface="Times New Roman" pitchFamily="18" charset="0"/>
              </a:rPr>
              <a:t>Prezentace je určena pro žáky </a:t>
            </a:r>
            <a:r>
              <a:rPr lang="cs-CZ" sz="2400" b="0" dirty="0" err="1" smtClean="0">
                <a:latin typeface="Times New Roman" pitchFamily="18" charset="0"/>
                <a:cs typeface="Times New Roman" pitchFamily="18" charset="0"/>
              </a:rPr>
              <a:t>II.stupně</a:t>
            </a:r>
            <a:r>
              <a:rPr lang="cs-CZ" sz="2400" b="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b="0" dirty="0" smtClean="0">
                <a:latin typeface="Times New Roman" pitchFamily="18" charset="0"/>
                <a:cs typeface="Times New Roman" pitchFamily="18" charset="0"/>
              </a:rPr>
              <a:t>Slouží k výkladu učiva o umění v oblasti starověkého Egypta..</a:t>
            </a:r>
            <a:endParaRPr lang="cs-CZ" sz="2400" b="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29510"/>
            <a:ext cx="7416824" cy="433965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2000" endA="300" endPos="350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3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UMĚNÍ</a:t>
            </a:r>
          </a:p>
          <a:p>
            <a:pPr algn="ctr"/>
            <a:r>
              <a:rPr lang="cs-CZ" sz="13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EGYPTA</a:t>
            </a:r>
            <a:endParaRPr lang="cs-CZ" sz="138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4/41/Vallee_fertile_du_Nil_a_Loux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924944"/>
            <a:ext cx="5694038" cy="374630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30" name="Picture 6" descr="http://upload.wikimedia.org/wikipedia/commons/thumb/a/ac/Nile_composite_NASA.jpg/220px-Nile_composite_NAS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520280" cy="1338721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Obdélník 4"/>
          <p:cNvSpPr/>
          <p:nvPr/>
        </p:nvSpPr>
        <p:spPr>
          <a:xfrm>
            <a:off x="1331640" y="2924944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12422" y="3077344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1456051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07704" y="2780928"/>
            <a:ext cx="1049228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LUXOR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6024" y="2780928"/>
            <a:ext cx="1043608" cy="615553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WÉSET</a:t>
            </a:r>
          </a:p>
          <a:p>
            <a:pPr algn="ctr"/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(Théby)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62751" y="1340768"/>
            <a:ext cx="1368152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MEMPHIS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116632"/>
            <a:ext cx="5688632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PERIODIZACE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37570" y="764704"/>
            <a:ext cx="5616624" cy="203132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836712"/>
            <a:ext cx="5112568" cy="40011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5000 – 2700 př.n.l.       </a:t>
            </a:r>
            <a:r>
              <a:rPr lang="cs-CZ" sz="2000" b="1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předdynastické</a:t>
            </a:r>
            <a:r>
              <a:rPr lang="cs-CZ" sz="2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období</a:t>
            </a:r>
            <a:endParaRPr lang="cs-CZ" sz="1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1334998"/>
            <a:ext cx="5112568" cy="40011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2700 – 2200 př.n.l.      </a:t>
            </a:r>
            <a:r>
              <a:rPr lang="cs-CZ" sz="2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Stará říše                     </a:t>
            </a:r>
            <a:endParaRPr lang="cs-CZ" sz="1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1833284"/>
            <a:ext cx="5112568" cy="40011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2200 – 1500 př.n.l.      </a:t>
            </a:r>
            <a:r>
              <a:rPr lang="cs-CZ" sz="2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Střední říše                   </a:t>
            </a:r>
            <a:endParaRPr lang="cs-CZ" sz="16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75857" y="2331570"/>
            <a:ext cx="5112567" cy="40011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1500 – 1000 př.n.l.      </a:t>
            </a:r>
            <a:r>
              <a:rPr lang="cs-CZ" sz="2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Nová říše                          </a:t>
            </a:r>
            <a:endParaRPr lang="cs-CZ" sz="16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581" y="3501008"/>
            <a:ext cx="1403648" cy="92333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hlavní město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Střední a Nové říše</a:t>
            </a:r>
            <a:endParaRPr lang="cs-CZ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11560" y="1412776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7504" y="980728"/>
            <a:ext cx="1368152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SAKKÁRA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568406" y="4048339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4211796"/>
            <a:ext cx="1440160" cy="646331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ABÚ SIMBEL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8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424936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ARCHITEKTURA</a:t>
            </a:r>
            <a:endParaRPr lang="cs-CZ" sz="28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844824"/>
            <a:ext cx="3528392" cy="489364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908720"/>
            <a:ext cx="8424936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Nejvýznamnější umělecké památky souvisejí s rozvojem kultu mrtvých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upload.wikimedia.org/wikipedia/commons/0/06/Temple_at_Phile_cropped_and_rotated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4149379" y="5223181"/>
            <a:ext cx="3055662" cy="154582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052" name="Picture 4" descr="http://upload.wikimedia.org/wikipedia/commons/4/4c/Egypt.Dashur.RedPyramid.01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139952" y="3519862"/>
            <a:ext cx="2160240" cy="161680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054" name="Picture 6" descr="http://upload.wikimedia.org/wikipedia/commons/a/ab/Mastaba-faraoun-3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139952" y="1817796"/>
            <a:ext cx="2160240" cy="161680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9" name="TextovéPole 8"/>
          <p:cNvSpPr txBox="1"/>
          <p:nvPr/>
        </p:nvSpPr>
        <p:spPr>
          <a:xfrm>
            <a:off x="467544" y="2060848"/>
            <a:ext cx="3024336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MASTABY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539" y="5415607"/>
            <a:ext cx="3024336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CHRÁMY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3687415"/>
            <a:ext cx="3024336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PYRAMIDY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2857889"/>
            <a:ext cx="2160240" cy="1200329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stavěly se v období Staré říše</a:t>
            </a:r>
            <a:endParaRPr lang="cs-CZ" sz="2400" b="1" i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56176" y="2348880"/>
            <a:ext cx="893193" cy="186204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500" dirty="0" smtClean="0">
                <a:solidFill>
                  <a:srgbClr val="0070C0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imes New Roman"/>
                <a:cs typeface="Times New Roman"/>
              </a:rPr>
              <a:t>}</a:t>
            </a:r>
            <a:endParaRPr lang="cs-CZ" sz="11500" dirty="0">
              <a:solidFill>
                <a:srgbClr val="0070C0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1" animBg="1"/>
      <p:bldP spid="10" grpId="0" animBg="1"/>
      <p:bldP spid="11" grpId="0" animBg="1"/>
      <p:bldP spid="12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0090" y="270173"/>
            <a:ext cx="8424936" cy="584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MASTABA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 (arabsky: </a:t>
            </a:r>
            <a:r>
              <a:rPr lang="cs-CZ" sz="2800" b="1" i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lavice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2012377"/>
            <a:ext cx="8424936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- přímé předchůdkyně pyramid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052736"/>
            <a:ext cx="8424000" cy="830997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bg1"/>
                </a:solidFill>
              </a:rPr>
              <a:t> hrobky příslušníků privilegovaných tříd egyptské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společnosti (králové, hodnostáři)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0353" y="2607295"/>
            <a:ext cx="8424000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- nejstarší - z nepálených cihel (později z kamene)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http://upload.wikimedia.org/wikipedia/commons/a/ab/Mastaba-faraoun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5" y="3366846"/>
            <a:ext cx="4455069" cy="333434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4100" name="Picture 4" descr="http://www.egiptologia.com/images/stories/geografia/saqqara/saqqara-sur-reconstruccion-mastaba-farau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530773"/>
            <a:ext cx="3228313" cy="216297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 descr="File:Mastaba Ti 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 descr="http://upload.wikimedia.org/wikipedia/gl/3/31/MastabaCorteTransversa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196752"/>
            <a:ext cx="5400600" cy="447742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6228184" y="4311987"/>
            <a:ext cx="2160240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sarkofág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447765"/>
            <a:ext cx="2448272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kamenný blok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5229200"/>
            <a:ext cx="3888432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pohřební komora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2361968"/>
            <a:ext cx="2808312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kaple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0544" y="3174476"/>
            <a:ext cx="2448272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šachta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5475" y="900009"/>
            <a:ext cx="8640960" cy="584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5"/>
          </a:lnRef>
          <a:fillRef idx="1003">
            <a:schemeClr val="lt2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NÁKRES  MASTABY</a:t>
            </a:r>
            <a:endParaRPr lang="cs-CZ" sz="32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1763389"/>
            <a:ext cx="2808312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socha zemřelého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62951" y="326637"/>
            <a:ext cx="5832648" cy="584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PYRAMIDY</a:t>
            </a:r>
            <a:endParaRPr lang="cs-CZ" sz="32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upload.wikimedia.org/wikipedia/commons/2/26/Saqqara-djos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3" y="1196752"/>
            <a:ext cx="5812831" cy="387798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4" name="Picture 6" descr="http://upload.wikimedia.org/wikipedia/commons/thumb/a/ac/Nile_composite_NASA.jpg/220px-Nile_composite_NAS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520280" cy="1338721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Obdélník 4"/>
          <p:cNvSpPr/>
          <p:nvPr/>
        </p:nvSpPr>
        <p:spPr>
          <a:xfrm>
            <a:off x="611560" y="1412776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908720"/>
            <a:ext cx="133164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SAKKÁRA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5343599"/>
            <a:ext cx="583264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Džoserova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pyramida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3563888" y="2924944"/>
            <a:ext cx="381642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7380312" y="2924944"/>
            <a:ext cx="216024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>
            <a:off x="3347864" y="2924944"/>
            <a:ext cx="216024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923928" y="2564904"/>
            <a:ext cx="316835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7092280" y="2555477"/>
            <a:ext cx="216024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H="1">
            <a:off x="3707904" y="2564904"/>
            <a:ext cx="216024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572000" y="2204864"/>
            <a:ext cx="22322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004048" y="1916832"/>
            <a:ext cx="158417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5292080" y="1700808"/>
            <a:ext cx="108012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5580112" y="1495670"/>
            <a:ext cx="5040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&amp;Fcy;&amp;acy;&amp;jcy;&amp;lcy;:Pharaoh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404664"/>
            <a:ext cx="845468" cy="1641526"/>
          </a:xfrm>
          <a:prstGeom prst="rect">
            <a:avLst/>
          </a:prstGeom>
          <a:noFill/>
        </p:spPr>
      </p:pic>
      <p:sp>
        <p:nvSpPr>
          <p:cNvPr id="46" name="TextovéPole 45"/>
          <p:cNvSpPr txBox="1"/>
          <p:nvPr/>
        </p:nvSpPr>
        <p:spPr>
          <a:xfrm>
            <a:off x="2996291" y="5991671"/>
            <a:ext cx="583264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2700 př.n.l.  -  první stupňovitá pyramida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6156176" y="1484784"/>
            <a:ext cx="1800200" cy="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6732240" y="3284984"/>
            <a:ext cx="1232597" cy="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7812360" y="1340768"/>
            <a:ext cx="72008" cy="2016224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7714952" y="1387376"/>
            <a:ext cx="216024" cy="21602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7770832" y="3181608"/>
            <a:ext cx="216024" cy="216024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7884368" y="213285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60 m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4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6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40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Egypt.Dashur.RedPyramid.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6390" y="3870573"/>
            <a:ext cx="3878058" cy="290248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" name="Picture 6" descr="http://upload.wikimedia.org/wikipedia/commons/thumb/a/ac/Nile_composite_NASA.jpg/220px-Nile_composite_NAS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520280" cy="1338721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4580" name="Picture 4" descr="http://upload.wikimedia.org/wikipedia/commons/e/eb/Snefru%27s_Bent_Pyramid_in_Dahshu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9566" y="3882430"/>
            <a:ext cx="3840426" cy="288032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2699792" y="116632"/>
            <a:ext cx="5904656" cy="5232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1003">
            <a:schemeClr val="lt2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faraon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Snofrev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dal postavit 3 pyramidy 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82" name="Picture 6" descr="http://upload.wikimedia.org/wikipedia/commons/9/9b/Meidoum_pyramide_00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448" y="764704"/>
            <a:ext cx="3888000" cy="291599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TextovéPole 6"/>
          <p:cNvSpPr txBox="1"/>
          <p:nvPr/>
        </p:nvSpPr>
        <p:spPr>
          <a:xfrm>
            <a:off x="4788024" y="3140968"/>
            <a:ext cx="180020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stupňovitou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97548" y="6212929"/>
            <a:ext cx="2726779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první pravidelnou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6203404"/>
            <a:ext cx="180020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lomenou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upload.wikimedia.org/wikipedia/commons/e/e3/Kheops-Pyrami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852936"/>
            <a:ext cx="5978629" cy="367240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" name="Picture 6" descr="http://upload.wikimedia.org/wikipedia/commons/thumb/a/ac/Nile_composite_NASA.jpg/220px-Nile_composite_NAS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520280" cy="1338721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2843808" y="116632"/>
            <a:ext cx="5961806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5"/>
          </a:lnRef>
          <a:fillRef idx="1003">
            <a:schemeClr val="lt2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Velká Cheopsova pyramida v Gíze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868144" y="3861048"/>
            <a:ext cx="24482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863952" y="6093296"/>
            <a:ext cx="24482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100392" y="3750940"/>
            <a:ext cx="72008" cy="244827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967042" y="3717032"/>
            <a:ext cx="288032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043242" y="5972522"/>
            <a:ext cx="288032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062292" y="478786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146,5</a:t>
            </a:r>
            <a:r>
              <a:rPr lang="cs-CZ" dirty="0" smtClean="0"/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4" name="Picture 4" descr="http://upload.wikimedia.org/wikipedia/commons/a/af/All_Gizah_Pyramid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82840" y="764704"/>
            <a:ext cx="2815766" cy="187220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6" name="Obdélník 15"/>
          <p:cNvSpPr/>
          <p:nvPr/>
        </p:nvSpPr>
        <p:spPr>
          <a:xfrm>
            <a:off x="827584" y="1196752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71600" y="1115452"/>
            <a:ext cx="827584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GÍZA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7504" y="2848744"/>
            <a:ext cx="2596480" cy="230832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 svou mohutnost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 velkolepost byly v antice řazeny mezi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7 divů starověkého světa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5652120" y="1988840"/>
            <a:ext cx="648072" cy="21602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1907307"/>
            <a:ext cx="1728192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MASTABA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8" name="Picture 2" descr="http://upload.wikimedia.org/wikipedia/commons/f/f6/Great_Sphinx_of_Giza_-_20080716a.jpg"/>
          <p:cNvPicPr>
            <a:picLocks noChangeAspect="1" noChangeArrowheads="1"/>
          </p:cNvPicPr>
          <p:nvPr/>
        </p:nvPicPr>
        <p:blipFill>
          <a:blip r:embed="rId5" cstate="print">
            <a:grayscl/>
          </a:blip>
          <a:srcRect/>
          <a:stretch>
            <a:fillRect/>
          </a:stretch>
        </p:blipFill>
        <p:spPr bwMode="auto">
          <a:xfrm>
            <a:off x="112837" y="5229200"/>
            <a:ext cx="2272553" cy="151216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70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 animBg="1"/>
      <p:bldP spid="16" grpId="1" animBg="1"/>
      <p:bldP spid="17" grpId="0" animBg="1"/>
      <p:bldP spid="17" grpId="1" animBg="1"/>
      <p:bldP spid="19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3876" y="188640"/>
            <a:ext cx="6370612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SKALNÍ  HROBKY  - 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ÚDOLÍ  KRÁLŮ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626" name="Picture 2" descr="http://upload.wikimedia.org/wikipedia/commons/b/b8/Valley_of_the_Kings_panora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10063" y="908720"/>
            <a:ext cx="5854425" cy="143006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4" name="Picture 6" descr="http://upload.wikimedia.org/wikipedia/commons/thumb/a/ac/Nile_composite_NASA.jpg/220px-Nile_composite_NAS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416985" cy="1283853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6628" name="Picture 4" descr="http://upload.wikimedia.org/wikipedia/commons/0/0c/Luxor%2C_Tal_der_K%C3%B6nige_%281995%2C_860x605%2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07457" y="2564904"/>
            <a:ext cx="5836902" cy="410619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upload.wikimedia.org/wikipedia/commons/0/0b/Tombe_TaousertetSethnakh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76672"/>
            <a:ext cx="7968886" cy="597666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4/40/Egypt.KV62.01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7968885" cy="597666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upload.wikimedia.org/wikipedia/commons/a/ac/Tuth-grab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318900"/>
            <a:ext cx="3888432" cy="520644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" name="Picture 6" descr="http://upload.wikimedia.org/wikipedia/commons/thumb/a/ac/Nile_composite_NASA.jpg/220px-Nile_composite_NAS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987824" cy="1587071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3275856" y="313492"/>
            <a:ext cx="5112568" cy="5232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1003">
            <a:schemeClr val="lt2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Pohřební komora se sarkofágem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8448" y="313492"/>
            <a:ext cx="5616000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CHRÁMOVÉ KOMPLEXY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upload.wikimedia.org/wikipedia/commons/2/28/Abu_Simbel%2C_Ramesses_Temple%2C_front%2C_Egypt%2C_Oct_2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79034" y="1268760"/>
            <a:ext cx="5625414" cy="374441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4" name="Picture 6" descr="http://upload.wikimedia.org/wikipedia/commons/thumb/a/ac/Nile_composite_NASA.jpg/220px-Nile_composite_NAS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416985" cy="1283853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2987824" y="5570076"/>
            <a:ext cx="5616000" cy="5232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Skalní chrámy v Abú </a:t>
            </a:r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Simbel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3789040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3356992"/>
            <a:ext cx="1728192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ABÚ SIMBEL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http://upload.wikimedia.org/wikipedia/commons/e/e9/Kleiner_Tempel_%28Abu_Simbel%29_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149081"/>
            <a:ext cx="2592490" cy="194215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7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upload.wikimedia.org/wikipedia/commons/a/ae/Abu_Simbel%2C_both_temples%2C_Egypt%2C_Oct_2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8093585" cy="482453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://upload.wikimedia.org/wikipedia/commons/8/8e/Luxor%2C_Luxor_Temple%2C_south_west_view_2%2C_Egypt%2C_Oct_2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8136904" cy="46278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539552" y="332656"/>
            <a:ext cx="8136000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CHRÁM  V  LUXORU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http://upload.wikimedia.org/wikipedia/commons/thumb/a/ac/Nile_composite_NASA.jpg/220px-Nile_composite_NAS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520280" cy="1338721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1547664" y="2896211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008" y="3140968"/>
            <a:ext cx="2267744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DEIR EL-BAHARI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842" name="Picture 2" descr="http://upload.wikimedia.org/wikipedia/commons/f/f3/Temple_hatchepsou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916832"/>
            <a:ext cx="6053264" cy="403244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TextovéPole 5"/>
          <p:cNvSpPr txBox="1"/>
          <p:nvPr/>
        </p:nvSpPr>
        <p:spPr>
          <a:xfrm>
            <a:off x="2762273" y="332656"/>
            <a:ext cx="6048000" cy="95410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CHRÁM  KRÁLOVNY  HATŠEPSUT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844" name="Picture 4" descr="http://upload.wikimedia.org/wikipedia/commons/6/6d/Temple_Hatchepsout%281%2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3789040"/>
            <a:ext cx="3888432" cy="291632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8" name="Šipka doprava 7"/>
          <p:cNvSpPr/>
          <p:nvPr/>
        </p:nvSpPr>
        <p:spPr>
          <a:xfrm rot="21045231">
            <a:off x="3187819" y="3861048"/>
            <a:ext cx="4248472" cy="14401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http://upload.wikimedia.org/wikipedia/commons/thumb/a/ac/Nile_composite_NASA.jpg/220px-Nile_composite_NAS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520280" cy="1338721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1568406" y="2780928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2276872"/>
            <a:ext cx="133164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KARNAK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1800" y="332656"/>
            <a:ext cx="6012000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CHRÁM  V  KARNAKU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6866" name="Picture 2" descr="http://upload.wikimedia.org/wikipedia/commons/3/3d/Karnak_Amon_01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62275" y="1390534"/>
            <a:ext cx="6019779" cy="239850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6870" name="Picture 6" descr="http://upload.wikimedia.org/wikipedia/commons/8/8d/Karnak01%28js%29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005064"/>
            <a:ext cx="3879338" cy="252028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6872" name="Picture 8" descr="http://upload.wikimedia.org/wikipedia/commons/5/5a/Karnak_Khonsou_08050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65038" y="4024114"/>
            <a:ext cx="3312001" cy="2484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animBg="1"/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http://upload.wikimedia.org/wikipedia/commons/thumb/a/ac/Nile_composite_NASA.jpg/220px-Nile_composite_NAS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520280" cy="1338721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26" name="Picture 2" descr="http://upload.wikimedia.org/wikipedia/commons/8/83/S_F-E-CAMERON_EGYPT_2006_FEB_0028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692696"/>
            <a:ext cx="7018117" cy="468052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Obdélník 3"/>
          <p:cNvSpPr/>
          <p:nvPr/>
        </p:nvSpPr>
        <p:spPr>
          <a:xfrm>
            <a:off x="1568406" y="2824203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17196" y="2339588"/>
            <a:ext cx="1210588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KARNAK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ttp://upload.wikimedia.org/wikipedia/commons/thumb/a/ac/Nile_composite_NASA.jpg/220px-Nile_composite_NAS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520280" cy="1338721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28" name="Picture 4" descr="http://upload.wikimedia.org/wikipedia/commons/0/03/Karnak-Hypostyle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620688"/>
            <a:ext cx="6816757" cy="511256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Obdélník 4"/>
          <p:cNvSpPr/>
          <p:nvPr/>
        </p:nvSpPr>
        <p:spPr>
          <a:xfrm>
            <a:off x="1568406" y="2824203"/>
            <a:ext cx="123274" cy="10074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17196" y="2339588"/>
            <a:ext cx="1210588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KARNAK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13414" y="5930116"/>
            <a:ext cx="5616000" cy="5232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Reliéfní výzdoba sloupů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8136000" cy="584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PALÁCE 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MĚSTSKÉ  DOMY  </a:t>
            </a:r>
            <a:endParaRPr lang="cs-CZ" sz="32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4219" y="1628800"/>
            <a:ext cx="8136904" cy="138499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stavěny ze sušených nebo vypalovaných cihel</a:t>
            </a:r>
          </a:p>
          <a:p>
            <a:pPr>
              <a:buFontTx/>
              <a:buChar char="-"/>
            </a:pPr>
            <a:endParaRPr lang="cs-CZ" sz="28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dochovaly se jen v troskách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079158"/>
            <a:ext cx="883872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</a:t>
            </a:r>
            <a:r>
              <a:rPr lang="cs-CZ" sz="1100" dirty="0" smtClean="0">
                <a:solidFill>
                  <a:schemeClr val="bg1"/>
                </a:solidFill>
                <a:latin typeface="Times New Roman"/>
                <a:cs typeface="Times New Roman"/>
              </a:rPr>
              <a:t>[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pedia/commons/thumb/1/17/Ancient_Egypt_map-en.svg/293px-Ancient_Egypt_map-en.svg.png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0947" y="791126"/>
            <a:ext cx="22322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/>
                <a:cs typeface="Times New Roman"/>
              </a:rPr>
              <a:t>[cit.10.8.2012</a:t>
            </a:r>
            <a:r>
              <a:rPr lang="cs-CZ" sz="1100" dirty="0" smtClean="0">
                <a:solidFill>
                  <a:schemeClr val="bg2">
                    <a:lumMod val="25000"/>
                  </a:schemeClr>
                </a:solidFill>
                <a:latin typeface="Times New Roman"/>
                <a:cs typeface="Times New Roman"/>
              </a:rPr>
              <a:t>]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3134" y="1311690"/>
            <a:ext cx="685800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http://upload.wikimedia.org/wikipedia/commons/4/41/Vallee_fertile_du_Nil_a_Louxor.jpg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0374" y="1547365"/>
            <a:ext cx="675049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http://upload.wikimedia.org/wikipedia/commons/0/06/Temple_at_Phile_cropped_and_rotated.jpg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0374" y="1772816"/>
            <a:ext cx="603041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http://upload.wikimedia.org/wikipedia/commons/4/4c/Egypt.Dashur.RedPyramid.01.jpg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6966" y="2026548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http://upload.wikimedia.org/wikipedia/commons/a/ab/Mastaba-faraoun-3.jpg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0374" y="2284440"/>
            <a:ext cx="631844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http://upload.wikimedia.org/wikipedia/commons/a/ab/Mastaba-faraoun-3.jpg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6378" y="2536329"/>
            <a:ext cx="588640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http://upload.wikimedia.org/wikipedia/commons/6/6d/Mastaba.jpg?uselang=cs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5403" y="2790553"/>
            <a:ext cx="783061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egiptologia.com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images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stories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geografia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saqqara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saqqara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sur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reconstruccion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-mastaba-</a:t>
            </a:r>
            <a:r>
              <a:rPr lang="cs-CZ" sz="11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faraun.jpg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5403" y="3049710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http://upload.wikimedia.org/wikipedia/commons/5/5c/Mastaba_Ti_11.jpg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8032" y="3321031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http://upload.wikimedia.org/wikipedia/gl/3/31/MastabaCorteTransversal.png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95247" y="3573016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http://upload.wikimedia.org/wikipedia/commons/2/26/Saqqara-djoser.jpg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10223" y="384411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http://upload.wikimedia.org/wikipedia/commons/2/26/Saqqara-djoser.jpg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04478" y="4101455"/>
            <a:ext cx="640871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http://upload.wikimedia.org/wikipedia/commons/thumb/4/43/Pharaoh.svg/308px-Pharaoh.svg.png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4003" y="4370437"/>
            <a:ext cx="633670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http://upload.wikimedia.org/wikipedia/commons/4/4c/Egypt.Dashur.RedPyramid.01.jpg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18195" y="4667994"/>
            <a:ext cx="619268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http://upload.wikimedia.org/wikipedia/commons/e/eb/Snefru%27s_Bent_Pyramid_in_Dahshur.jpg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14003" y="4936976"/>
            <a:ext cx="561662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http://upload.wikimedia.org/wikipedia/commons/9/9b/Meidoum_pyramide_003.JPG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27720" y="5212189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http://upload.wikimedia.org/wikipedia/commons/e/e3/Kheops-Pyramid.jpg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23528" y="5479132"/>
            <a:ext cx="482453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http://upload.wikimedia.org/wikipedia/commons/a/af/All_Gizah_Pyramids.jpg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3053" y="5742781"/>
            <a:ext cx="59766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http://upload.wikimedia.org/wikipedia/commons/b/b8/Valley_of_the_Kings_panorama.jpg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38386" y="6002238"/>
            <a:ext cx="907300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http://upload.wikimedia.org/wikipedia/commons/0/0c/Luxor%2C_Tal_der_K%C3%B6nige_%281995%2C_860x605%29.jpg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42578" y="6265887"/>
            <a:ext cx="610242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http://upload.wikimedia.org/wikipedia/commons/0/0b/Tombe_TaousertetSethnakht.jpg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268760"/>
            <a:ext cx="662473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http://upload.wikimedia.org/wikipedia/commons/4/40/Egypt.KV62.01.jpg?uselang=cs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514500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http://upload.wikimedia.org/wikipedia/commons/a/ac/Tuth-grab1.jpg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1045" y="1778149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http://upload.wikimedia.org/wikipedia/commons/8/8d/Egypte_louvre_004.jpg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2051323"/>
            <a:ext cx="912676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http://upload.wikimedia.org/wikipedia/commons/2/28/Abu_Simbel%2C_Ramesses_Temple%2C_front%2C_Egypt%2C_Oct_2004.jpg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2286397"/>
            <a:ext cx="631844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http://upload.wikimedia.org/wikipedia/commons/e/e9/Kleiner_Tempel_%28Abu_Simbel%29_02.jpg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2564904"/>
            <a:ext cx="840668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http://upload.wikimedia.org/wikipedia/commons/a/ae/Abu_Simbel%2C_both_temples%2C_Egypt%2C_Oct_2004.jpg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2826400"/>
            <a:ext cx="891073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http://upload.wikimedia.org/wikipedia/commons/8/8e/Luxor%2C_Luxor_Temple%2C_south_west_view_2%2C_Egypt%2C_Oct_2004.jpg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3105835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http://upload.wikimedia.org/wikipedia/commons/f/f3/Temple_hatchepsout.jpg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3356992"/>
            <a:ext cx="648072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http://upload.wikimedia.org/wikipedia/commons/6/6d/Temple_Hatchepsout%281%29.JPG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1520" y="364502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http://upload.wikimedia.org/wikipedia/commons/3/3d/Karnak_Amon_01.jpeg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520" y="3933056"/>
            <a:ext cx="626469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http://upload.wikimedia.org/wikipedia/commons/8/8d/Karnak01%28js%29.jpg?uselang=cs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1520" y="4221088"/>
            <a:ext cx="532859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http://upload.wikimedia.org/wikipedia/commons/5/5a/Karnak_Khonsou_080508.jpg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4504928"/>
            <a:ext cx="640871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http://upload.wikimedia.org/wikipedia/commons/f/f6/Great_Sphinx_of_Giza_-_20080716a.jpg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1520" y="4797152"/>
            <a:ext cx="727280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http://upload.wikimedia.org/wikipedia/commons/8/83/S_F-E-CAMERON_EGYPT_2006_FEB_00289.JPG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1520" y="5085184"/>
            <a:ext cx="619268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http://upload.wikimedia.org/wikipedia/commons/0/03/Karnak-Hypostyle3.jpg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779</TotalTime>
  <Words>391</Words>
  <Application>Microsoft Office PowerPoint</Application>
  <PresentationFormat>Předvádění na obrazovce (4:3)</PresentationFormat>
  <Paragraphs>139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140</cp:revision>
  <dcterms:created xsi:type="dcterms:W3CDTF">2012-08-10T13:04:27Z</dcterms:created>
  <dcterms:modified xsi:type="dcterms:W3CDTF">2013-06-28T18:18:39Z</dcterms:modified>
</cp:coreProperties>
</file>