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6" r:id="rId4"/>
    <p:sldId id="273" r:id="rId5"/>
    <p:sldId id="259" r:id="rId6"/>
    <p:sldId id="269" r:id="rId7"/>
    <p:sldId id="266" r:id="rId8"/>
    <p:sldId id="268" r:id="rId9"/>
    <p:sldId id="267" r:id="rId10"/>
    <p:sldId id="262" r:id="rId11"/>
    <p:sldId id="261" r:id="rId12"/>
    <p:sldId id="265" r:id="rId13"/>
    <p:sldId id="274" r:id="rId14"/>
    <p:sldId id="263" r:id="rId15"/>
    <p:sldId id="270" r:id="rId16"/>
    <p:sldId id="264" r:id="rId17"/>
    <p:sldId id="271" r:id="rId18"/>
    <p:sldId id="272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0066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733" y="-3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2309" y="10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2D2EFE-8C0F-4C3F-B3A3-0E248EB38A03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B12CE-884A-443D-8790-F39438ECBAD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arov%C4%9Bk%C3%BD_Egypt" TargetMode="External"/><Relationship Id="rId7" Type="http://schemas.openxmlformats.org/officeDocument/2006/relationships/hyperlink" Target="http://cs.wikipedia.org/wiki/Sokol_(pt%C3%A1ci)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Eset" TargetMode="External"/><Relationship Id="rId5" Type="http://schemas.openxmlformats.org/officeDocument/2006/relationships/hyperlink" Target="http://cs.wikipedia.org/wiki/Usir" TargetMode="External"/><Relationship Id="rId4" Type="http://schemas.openxmlformats.org/officeDocument/2006/relationships/hyperlink" Target="http://cs.wikipedia.org/wiki/Egypt%C5%A1t%C3%AD_bohov%C3%A9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Chufuova_pyramida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cs.wikipedia.org/wiki/Chufu" TargetMode="External"/><Relationship Id="rId4" Type="http://schemas.openxmlformats.org/officeDocument/2006/relationships/hyperlink" Target="http://cs.wikipedia.org/wiki/Menkaureova_pyramida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D%C5%99evo" TargetMode="External"/><Relationship Id="rId3" Type="http://schemas.openxmlformats.org/officeDocument/2006/relationships/hyperlink" Target="http://cs.wikipedia.org/wiki/Socha%C5%99stv%C3%AD" TargetMode="External"/><Relationship Id="rId7" Type="http://schemas.openxmlformats.org/officeDocument/2006/relationships/hyperlink" Target="http://cs.wikipedia.org/wiki/Materi%C3%A1l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Bronz" TargetMode="External"/><Relationship Id="rId5" Type="http://schemas.openxmlformats.org/officeDocument/2006/relationships/hyperlink" Target="http://cs.wikipedia.org/wiki/Mramor" TargetMode="External"/><Relationship Id="rId4" Type="http://schemas.openxmlformats.org/officeDocument/2006/relationships/hyperlink" Target="http://cs.wikipedia.org/wiki/Individualita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arov%C4%9Bk%C3%BD_Egypt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cs.wikipedia.org/wiki/Elita" TargetMode="External"/><Relationship Id="rId4" Type="http://schemas.openxmlformats.org/officeDocument/2006/relationships/hyperlink" Target="http://cs.wikipedia.org/w/index.php?title=Politick%C3%A1_spr%C3%A1va_ve_starov%C4%9Bk%C3%A9m_Egypt%C4%9B&amp;action=edit&amp;redlink=1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tar%C3%A1_%C5%99%C3%AD%C5%A1e" TargetMode="External"/><Relationship Id="rId13" Type="http://schemas.openxmlformats.org/officeDocument/2006/relationships/hyperlink" Target="http://cs.wikipedia.org/w/index.php?title=7000_p%C5%99._n._l.&amp;action=edit&amp;redlink=1" TargetMode="External"/><Relationship Id="rId3" Type="http://schemas.openxmlformats.org/officeDocument/2006/relationships/hyperlink" Target="http://cs.wikipedia.org/wiki/Lev" TargetMode="External"/><Relationship Id="rId7" Type="http://schemas.openxmlformats.org/officeDocument/2006/relationships/hyperlink" Target="http://cs.wikipedia.org/wiki/Egyptologie" TargetMode="External"/><Relationship Id="rId12" Type="http://schemas.openxmlformats.org/officeDocument/2006/relationships/hyperlink" Target="http://cs.wikipedia.org/w/index.php?title=15000_p%C5%99._n._l.&amp;action=edit&amp;redlink=1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cs.wikipedia.org/wiki/Nil" TargetMode="External"/><Relationship Id="rId11" Type="http://schemas.openxmlformats.org/officeDocument/2006/relationships/hyperlink" Target="http://cs.wikipedia.org/w/index.php?title=Vodn%C3%AD_eroze&amp;action=edit&amp;redlink=1" TargetMode="External"/><Relationship Id="rId5" Type="http://schemas.openxmlformats.org/officeDocument/2006/relationships/hyperlink" Target="http://cs.wikipedia.org/wiki/Egypt" TargetMode="External"/><Relationship Id="rId10" Type="http://schemas.openxmlformats.org/officeDocument/2006/relationships/hyperlink" Target="http://cs.wikipedia.org/wiki/Rachefova_pyramida" TargetMode="External"/><Relationship Id="rId4" Type="http://schemas.openxmlformats.org/officeDocument/2006/relationships/hyperlink" Target="http://cs.wikipedia.org/wiki/G%C3%ADza" TargetMode="External"/><Relationship Id="rId9" Type="http://schemas.openxmlformats.org/officeDocument/2006/relationships/hyperlink" Target="http://cs.wikipedia.org/wiki/Rachef" TargetMode="External"/><Relationship Id="rId14" Type="http://schemas.openxmlformats.org/officeDocument/2006/relationships/hyperlink" Target="http://cs.wikipedia.org/wiki/Velk%C3%A1_sfinga_v_G%C3%ADze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Význam sochařství ve starověkém Egyptě</a:t>
            </a:r>
          </a:p>
          <a:p>
            <a:r>
              <a:rPr lang="cs-CZ" dirty="0" smtClean="0"/>
              <a:t>Sochařství starého Egypta mělo od počátku staroegyptského umění jednu důležitou funkci - </a:t>
            </a:r>
            <a:r>
              <a:rPr lang="cs-CZ" b="1" dirty="0" smtClean="0"/>
              <a:t>náboženskou</a:t>
            </a:r>
            <a:r>
              <a:rPr lang="cs-CZ" dirty="0" smtClean="0"/>
              <a:t>, především si tak </a:t>
            </a:r>
            <a:r>
              <a:rPr lang="cs-CZ" b="1" dirty="0" smtClean="0"/>
              <a:t>zajišťovali klidný posmrtný život</a:t>
            </a:r>
            <a:r>
              <a:rPr lang="cs-CZ" dirty="0" smtClean="0"/>
              <a:t>. Stejně jako vytesané jméno na zdech zaručovalo zemřelému existenci na Onom světě (proto byla často jména neoblíbených panovníků ničena, např. </a:t>
            </a:r>
            <a:r>
              <a:rPr lang="cs-CZ" dirty="0" err="1" smtClean="0"/>
              <a:t>Hatšepsut</a:t>
            </a:r>
            <a:r>
              <a:rPr lang="cs-CZ" dirty="0" smtClean="0"/>
              <a:t>, </a:t>
            </a:r>
            <a:r>
              <a:rPr lang="cs-CZ" dirty="0" err="1" smtClean="0"/>
              <a:t>Achnaton</a:t>
            </a:r>
            <a:r>
              <a:rPr lang="cs-CZ" dirty="0" smtClean="0"/>
              <a:t>...), stejně tak sochy </a:t>
            </a:r>
            <a:r>
              <a:rPr lang="cs-CZ" b="1" dirty="0" smtClean="0"/>
              <a:t>umožňovaly nebožtíkovi klidný posmrtný život</a:t>
            </a:r>
            <a:r>
              <a:rPr lang="cs-CZ" dirty="0" smtClean="0"/>
              <a:t>. Jelikož se mumifikované tělo postupem času rozpadalo, duše potřebovala podobiznu, do které by mohla být náhradním tělem. Proto takové sochy často </a:t>
            </a:r>
            <a:r>
              <a:rPr lang="cs-CZ" b="1" dirty="0" smtClean="0"/>
              <a:t>ztvárňovaly svou předlohu za mlada, aby i zemřelý na druhém břehu mohl být mlád</a:t>
            </a:r>
            <a:r>
              <a:rPr lang="cs-CZ" dirty="0" smtClean="0"/>
              <a:t>. Takové </a:t>
            </a:r>
            <a:r>
              <a:rPr lang="cs-CZ" u="sng" dirty="0" smtClean="0"/>
              <a:t>sochy</a:t>
            </a:r>
            <a:r>
              <a:rPr lang="cs-CZ" dirty="0" smtClean="0"/>
              <a:t> byly často </a:t>
            </a:r>
            <a:r>
              <a:rPr lang="cs-CZ" u="sng" dirty="0" smtClean="0"/>
              <a:t>postaveny v </a:t>
            </a:r>
            <a:r>
              <a:rPr lang="cs-CZ" dirty="0" err="1" smtClean="0"/>
              <a:t>serdabu</a:t>
            </a:r>
            <a:r>
              <a:rPr lang="cs-CZ" dirty="0" smtClean="0"/>
              <a:t>, </a:t>
            </a:r>
            <a:r>
              <a:rPr lang="cs-CZ" u="sng" dirty="0" smtClean="0"/>
              <a:t>zvláštní místnosti poblíž samotné hrobky, kde příbuzní pokládali své obětiny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Sochy, které vyobrazovaly bohy, zastupovaly své skutečné protějšky na zemi. Prostřednictvím soch, kterým byly pravidelně odváděny obětiny, mohli bohové přijímat tyto lidské dary.</a:t>
            </a:r>
          </a:p>
          <a:p>
            <a:endParaRPr lang="cs-CZ" dirty="0" smtClean="0"/>
          </a:p>
          <a:p>
            <a:r>
              <a:rPr lang="cs-CZ" b="1" u="sng" dirty="0" smtClean="0"/>
              <a:t>Sochařství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u="sng" dirty="0" smtClean="0">
                <a:solidFill>
                  <a:srgbClr val="FF0000"/>
                </a:solidFill>
              </a:rPr>
              <a:t>Egyptské sochy byly vytvářeny v životní i nadživotní velikosti, s jemnou modelací rysů obličeje, se správnými proporcemi i tvary,</a:t>
            </a:r>
            <a:r>
              <a:rPr lang="cs-CZ" dirty="0" smtClean="0"/>
              <a:t> následují však předem přesně určený vzor. </a:t>
            </a:r>
            <a:r>
              <a:rPr lang="cs-CZ" u="sng" dirty="0" smtClean="0">
                <a:solidFill>
                  <a:srgbClr val="FF0000"/>
                </a:solidFill>
              </a:rPr>
              <a:t>Působí strnulostí, důstojnou nehybností a majestátem. </a:t>
            </a:r>
            <a:r>
              <a:rPr lang="cs-CZ" dirty="0" smtClean="0"/>
              <a:t>Socha v Egyptě </a:t>
            </a:r>
            <a:r>
              <a:rPr lang="cs-CZ" u="sng" dirty="0" smtClean="0"/>
              <a:t>sloužila jako obraz mrtvé osoby</a:t>
            </a:r>
            <a:r>
              <a:rPr lang="cs-CZ" dirty="0" smtClean="0"/>
              <a:t>, měla důležitou funkci vytvářet podobu zemřelého v případě, že by byl sarkofág s mumií zničen. </a:t>
            </a:r>
            <a:r>
              <a:rPr lang="cs-CZ" u="sng" dirty="0" smtClean="0"/>
              <a:t>Předměty soch většinou bývali králové, královny, představitelé vyšších vrstev a různá božstva.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Významným stupněm vývoje egyptského sochařství byla tvorba posmrtných pohřebních masek pro faraóny. Nejznámější z nich je Tutanchamonova, která byla nalezena roku 1922 v Údolí králů.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Umění reliéfu bývá často zaměňováno s malbou, neboť </a:t>
            </a:r>
            <a:r>
              <a:rPr lang="cs-CZ" u="sng" dirty="0" smtClean="0">
                <a:solidFill>
                  <a:srgbClr val="FF0000"/>
                </a:solidFill>
              </a:rPr>
              <a:t>egyptské reliéfy byly velmi nízké a často polychromované. Zdobily stěny chrámů a pyramid</a:t>
            </a:r>
            <a:r>
              <a:rPr lang="cs-CZ" dirty="0" smtClean="0"/>
              <a:t>.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Sochařství</a:t>
            </a:r>
            <a:endParaRPr lang="cs-CZ" dirty="0" smtClean="0"/>
          </a:p>
          <a:p>
            <a:r>
              <a:rPr lang="cs-CZ" dirty="0" smtClean="0"/>
              <a:t>- nejpoužívanější materiál byl </a:t>
            </a:r>
            <a:r>
              <a:rPr lang="cs-CZ" u="sng" dirty="0" smtClean="0"/>
              <a:t>kámen</a:t>
            </a:r>
            <a:r>
              <a:rPr lang="cs-CZ" dirty="0" smtClean="0"/>
              <a:t>, ze kterého se dělaly především monumentální sochy panovníků a bohů</a:t>
            </a:r>
          </a:p>
          <a:p>
            <a:r>
              <a:rPr lang="cs-CZ" dirty="0" smtClean="0"/>
              <a:t>- v menší míře používali také </a:t>
            </a:r>
            <a:r>
              <a:rPr lang="cs-CZ" u="sng" dirty="0" smtClean="0"/>
              <a:t>pálenou hlínu</a:t>
            </a:r>
            <a:r>
              <a:rPr lang="cs-CZ" dirty="0" smtClean="0"/>
              <a:t>, kterou </a:t>
            </a:r>
            <a:r>
              <a:rPr lang="cs-CZ" b="1" dirty="0" smtClean="0"/>
              <a:t>polychromovali</a:t>
            </a:r>
            <a:r>
              <a:rPr lang="cs-CZ" dirty="0" smtClean="0"/>
              <a:t> (barevně zdobili), </a:t>
            </a:r>
            <a:r>
              <a:rPr lang="cs-CZ" u="sng" dirty="0" smtClean="0"/>
              <a:t>dřevo</a:t>
            </a:r>
            <a:r>
              <a:rPr lang="cs-CZ" dirty="0" smtClean="0"/>
              <a:t> a velmi </a:t>
            </a:r>
            <a:r>
              <a:rPr lang="cs-CZ" dirty="0" err="1" smtClean="0"/>
              <a:t>vyjímečně</a:t>
            </a:r>
            <a:r>
              <a:rPr lang="cs-CZ" dirty="0" smtClean="0"/>
              <a:t> i </a:t>
            </a:r>
            <a:r>
              <a:rPr lang="cs-CZ" u="sng" dirty="0" smtClean="0"/>
              <a:t>kovy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Sochařství</a:t>
            </a:r>
            <a:endParaRPr lang="cs-CZ" dirty="0" smtClean="0"/>
          </a:p>
          <a:p>
            <a:r>
              <a:rPr lang="cs-CZ" dirty="0" smtClean="0"/>
              <a:t>- nejpoužívanější materiál byl </a:t>
            </a:r>
            <a:r>
              <a:rPr lang="cs-CZ" b="1" u="sng" dirty="0" smtClean="0"/>
              <a:t>kámen</a:t>
            </a:r>
            <a:r>
              <a:rPr lang="cs-CZ" dirty="0" smtClean="0"/>
              <a:t>, ze kterého se dělaly především monumentální sochy panovníků a bohů</a:t>
            </a:r>
          </a:p>
          <a:p>
            <a:r>
              <a:rPr lang="cs-CZ" dirty="0" smtClean="0"/>
              <a:t>- v menší míře používali také </a:t>
            </a:r>
            <a:r>
              <a:rPr lang="cs-CZ" b="1" u="sng" dirty="0" smtClean="0"/>
              <a:t>pálenou hlínu</a:t>
            </a:r>
            <a:r>
              <a:rPr lang="cs-CZ" dirty="0" smtClean="0"/>
              <a:t>, kterou </a:t>
            </a:r>
            <a:r>
              <a:rPr lang="cs-CZ" b="1" dirty="0" smtClean="0"/>
              <a:t>polychromovali</a:t>
            </a:r>
            <a:r>
              <a:rPr lang="cs-CZ" dirty="0" smtClean="0"/>
              <a:t> (barevně zdobili), </a:t>
            </a:r>
            <a:r>
              <a:rPr lang="cs-CZ" b="1" u="sng" dirty="0" smtClean="0"/>
              <a:t>dřevo</a:t>
            </a:r>
            <a:r>
              <a:rPr lang="cs-CZ" dirty="0" smtClean="0"/>
              <a:t> a velmi výjimečně i </a:t>
            </a:r>
            <a:r>
              <a:rPr lang="cs-CZ" u="sng" dirty="0" smtClean="0"/>
              <a:t>kovy</a:t>
            </a:r>
            <a:endParaRPr lang="cs-CZ" dirty="0" smtClean="0"/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Sochy bohů</a:t>
            </a:r>
            <a:r>
              <a:rPr lang="cs-CZ" dirty="0" smtClean="0"/>
              <a:t> nemusely být písmem popisovány, protože je Egypťané mohli bez problémů identifikovat. Typickými znaky pro jednotlivé postavy byla například pokrývky hlavy, zvířecí podoba, žezlo atd.</a:t>
            </a:r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Hor</a:t>
            </a:r>
            <a:r>
              <a:rPr lang="cs-CZ" dirty="0" smtClean="0"/>
              <a:t> (či </a:t>
            </a:r>
            <a:r>
              <a:rPr lang="cs-CZ" b="1" dirty="0" smtClean="0"/>
              <a:t>Hór</a:t>
            </a:r>
            <a:r>
              <a:rPr lang="cs-CZ" dirty="0" smtClean="0"/>
              <a:t>) byl </a:t>
            </a:r>
            <a:r>
              <a:rPr lang="cs-CZ" dirty="0" smtClean="0">
                <a:hlinkClick r:id="rId3" tooltip="Starověký Egypt"/>
              </a:rPr>
              <a:t>staroegyptský</a:t>
            </a:r>
            <a:r>
              <a:rPr lang="cs-CZ" dirty="0" smtClean="0"/>
              <a:t> </a:t>
            </a:r>
            <a:r>
              <a:rPr lang="cs-CZ" dirty="0" smtClean="0">
                <a:hlinkClick r:id="rId4" tooltip="Egyptští bohové"/>
              </a:rPr>
              <a:t>bůh</a:t>
            </a:r>
            <a:r>
              <a:rPr lang="cs-CZ" dirty="0" smtClean="0"/>
              <a:t> nebes slunce a světla, božský vládce Egypta. Slunce a Měsíc byly považovány za jeho oči. Jeho otcem byl </a:t>
            </a:r>
            <a:r>
              <a:rPr lang="cs-CZ" dirty="0" err="1" smtClean="0">
                <a:hlinkClick r:id="rId5" tooltip="Usir"/>
              </a:rPr>
              <a:t>Usir</a:t>
            </a:r>
            <a:r>
              <a:rPr lang="cs-CZ" dirty="0" smtClean="0"/>
              <a:t> a matkou </a:t>
            </a:r>
            <a:r>
              <a:rPr lang="cs-CZ" dirty="0" err="1" smtClean="0">
                <a:hlinkClick r:id="rId6" tooltip="Eset"/>
              </a:rPr>
              <a:t>Eset</a:t>
            </a:r>
            <a:r>
              <a:rPr lang="cs-CZ" dirty="0" smtClean="0"/>
              <a:t>. Byl zobrazován jako muž se </a:t>
            </a:r>
            <a:r>
              <a:rPr lang="cs-CZ" dirty="0" smtClean="0">
                <a:hlinkClick r:id="rId7" tooltip="Sokol (ptáci)"/>
              </a:rPr>
              <a:t>sokolí</a:t>
            </a:r>
            <a:r>
              <a:rPr lang="cs-CZ" dirty="0" smtClean="0"/>
              <a:t> hlavou nebo jako sokol.</a:t>
            </a:r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Sochy králů</a:t>
            </a:r>
            <a:r>
              <a:rPr lang="cs-CZ" u="sng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zahrnovaly několik typických znaků - </a:t>
            </a:r>
            <a:r>
              <a:rPr lang="cs-CZ" u="sng" dirty="0" smtClean="0"/>
              <a:t>jméno v oválném rámečku</a:t>
            </a:r>
            <a:r>
              <a:rPr lang="cs-CZ" dirty="0" smtClean="0"/>
              <a:t>, tedy </a:t>
            </a:r>
            <a:r>
              <a:rPr lang="cs-CZ" b="1" dirty="0" smtClean="0"/>
              <a:t>kartuše</a:t>
            </a:r>
            <a:r>
              <a:rPr lang="cs-CZ" dirty="0" smtClean="0"/>
              <a:t> a </a:t>
            </a:r>
            <a:r>
              <a:rPr lang="cs-CZ" u="sng" dirty="0" smtClean="0"/>
              <a:t>na hlavě známé pokrývky</a:t>
            </a:r>
            <a:r>
              <a:rPr lang="cs-CZ" dirty="0" smtClean="0"/>
              <a:t> - </a:t>
            </a:r>
            <a:r>
              <a:rPr lang="cs-CZ" b="1" dirty="0" err="1" smtClean="0"/>
              <a:t>nemes</a:t>
            </a:r>
            <a:r>
              <a:rPr lang="cs-CZ" dirty="0" smtClean="0"/>
              <a:t> (pruhovaný šátek), </a:t>
            </a:r>
            <a:r>
              <a:rPr lang="cs-CZ" b="1" dirty="0" err="1" smtClean="0"/>
              <a:t>uraeus</a:t>
            </a:r>
            <a:r>
              <a:rPr lang="cs-CZ" dirty="0" smtClean="0"/>
              <a:t> (posvátná kobra) </a:t>
            </a:r>
            <a:r>
              <a:rPr lang="cs-CZ" b="1" dirty="0" smtClean="0"/>
              <a:t>diadém</a:t>
            </a:r>
            <a:r>
              <a:rPr lang="cs-CZ" dirty="0" smtClean="0"/>
              <a:t> (ozdobná čelenka), </a:t>
            </a:r>
            <a:r>
              <a:rPr lang="cs-CZ" b="1" dirty="0" smtClean="0"/>
              <a:t>koruna </a:t>
            </a:r>
            <a:r>
              <a:rPr lang="cs-CZ" dirty="0" smtClean="0"/>
              <a:t>(hornoegyptská a dolnoegyptská, popř. válečná modrá koruna)</a:t>
            </a:r>
          </a:p>
          <a:p>
            <a:endParaRPr lang="cs-CZ" dirty="0" smtClean="0"/>
          </a:p>
          <a:p>
            <a:r>
              <a:rPr lang="cs-CZ" b="1" dirty="0" smtClean="0"/>
              <a:t>Sochy zvířat</a:t>
            </a:r>
            <a:r>
              <a:rPr lang="cs-CZ" dirty="0" smtClean="0"/>
              <a:t>, jak bylo zmíněno výše, </a:t>
            </a:r>
            <a:r>
              <a:rPr lang="cs-CZ" b="1" dirty="0" smtClean="0"/>
              <a:t>mohly znázorňovat bohy</a:t>
            </a:r>
            <a:r>
              <a:rPr lang="cs-CZ" dirty="0" smtClean="0"/>
              <a:t>, prostá zvířata, anebo byla použita jako amulety. </a:t>
            </a:r>
            <a:r>
              <a:rPr lang="cs-CZ" b="1" dirty="0" smtClean="0"/>
              <a:t>Sochy, které znázorňovaly bohy, byly umístněny většinou v chrámech, obvykle šlo o kombinaci lidského těla a zvířecí hlavy (nikdy ne naopak, existují však výjimečné postavy jako sfinga</a:t>
            </a:r>
            <a:r>
              <a:rPr lang="cs-CZ" dirty="0" smtClean="0"/>
              <a:t>, či zobrazení složek lidské podstaty: </a:t>
            </a:r>
            <a:r>
              <a:rPr lang="cs-CZ" dirty="0" err="1" smtClean="0"/>
              <a:t>ka</a:t>
            </a:r>
            <a:r>
              <a:rPr lang="cs-CZ" dirty="0" smtClean="0"/>
              <a:t>, ba).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>
          <a:xfrm>
            <a:off x="764704" y="5029200"/>
            <a:ext cx="5486400" cy="4114800"/>
          </a:xfrm>
        </p:spPr>
        <p:txBody>
          <a:bodyPr>
            <a:normAutofit/>
          </a:bodyPr>
          <a:lstStyle/>
          <a:p>
            <a:r>
              <a:rPr lang="cs-CZ" b="1" u="sng" dirty="0" err="1" smtClean="0">
                <a:solidFill>
                  <a:srgbClr val="FF0000"/>
                </a:solidFill>
              </a:rPr>
              <a:t>Rachef</a:t>
            </a:r>
            <a:r>
              <a:rPr lang="cs-CZ" dirty="0" smtClean="0"/>
              <a:t> se do historie zapsal hlavně díky své hrobce, </a:t>
            </a:r>
            <a:r>
              <a:rPr lang="cs-CZ" u="sng" dirty="0" smtClean="0">
                <a:solidFill>
                  <a:srgbClr val="FF0000"/>
                </a:solidFill>
              </a:rPr>
              <a:t>jeho pyramida je totiž druhou největší</a:t>
            </a:r>
            <a:r>
              <a:rPr lang="cs-CZ" dirty="0" smtClean="0"/>
              <a:t>, která kdy byla v Egyptě postavena a která zde stojí dodnes. Nachází se na pohřebišti v Gíze společně s </a:t>
            </a:r>
            <a:r>
              <a:rPr lang="cs-CZ" dirty="0" err="1" smtClean="0">
                <a:hlinkClick r:id="rId3" tooltip="Chufuova pyramida"/>
              </a:rPr>
              <a:t>Chufuovou</a:t>
            </a:r>
            <a:r>
              <a:rPr lang="cs-CZ" dirty="0" smtClean="0"/>
              <a:t> a </a:t>
            </a:r>
            <a:r>
              <a:rPr lang="cs-CZ" dirty="0" err="1" smtClean="0">
                <a:hlinkClick r:id="rId4" tooltip="Menkaureova pyramida"/>
              </a:rPr>
              <a:t>Mykerinovou</a:t>
            </a:r>
            <a:r>
              <a:rPr lang="cs-CZ" dirty="0" smtClean="0"/>
              <a:t>. její rozměry jsou úctyhodné, základna měří 215,3x215,3 metru a dosahuje výšky </a:t>
            </a:r>
            <a:r>
              <a:rPr lang="cs-CZ" u="sng" dirty="0" smtClean="0">
                <a:solidFill>
                  <a:srgbClr val="FF0000"/>
                </a:solidFill>
              </a:rPr>
              <a:t>143,7 metru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V blízkosti pyramidy se nachází slavná Velká sfinga, jíž </a:t>
            </a:r>
            <a:r>
              <a:rPr lang="cs-CZ" dirty="0" err="1" smtClean="0"/>
              <a:t>Rachef</a:t>
            </a:r>
            <a:r>
              <a:rPr lang="cs-CZ" dirty="0" smtClean="0"/>
              <a:t> propůjčil svou tvář.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78396" y="4583033"/>
            <a:ext cx="40907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err="1" smtClean="0"/>
              <a:t>Rachef</a:t>
            </a:r>
            <a:r>
              <a:rPr lang="cs-CZ" sz="1200" dirty="0" smtClean="0"/>
              <a:t> byl synem </a:t>
            </a:r>
            <a:r>
              <a:rPr lang="cs-CZ" sz="1200" dirty="0" err="1" smtClean="0">
                <a:hlinkClick r:id="rId5" tooltip="Chufu"/>
              </a:rPr>
              <a:t>Chufua</a:t>
            </a:r>
            <a:r>
              <a:rPr lang="cs-CZ" sz="1200" dirty="0" smtClean="0"/>
              <a:t>, stavitele </a:t>
            </a:r>
            <a:r>
              <a:rPr lang="cs-CZ" sz="1200" dirty="0" smtClean="0">
                <a:hlinkClick r:id="rId3" tooltip="Chufuova pyramida"/>
              </a:rPr>
              <a:t>Velké pyramidy</a:t>
            </a:r>
            <a:r>
              <a:rPr lang="cs-CZ" sz="1200" dirty="0" smtClean="0"/>
              <a:t> v Gíze.</a:t>
            </a:r>
            <a:endParaRPr lang="cs-CZ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Postoje, v jakých se osoby nacházely</a:t>
            </a:r>
          </a:p>
          <a:p>
            <a:r>
              <a:rPr lang="cs-CZ" dirty="0" smtClean="0"/>
              <a:t>Postoje soch byly značně omezené. V podstatě dnes </a:t>
            </a:r>
            <a:r>
              <a:rPr lang="cs-CZ" u="sng" dirty="0" smtClean="0"/>
              <a:t>známe jen pár základních forem:</a:t>
            </a:r>
            <a:r>
              <a:rPr lang="cs-CZ" b="1" dirty="0" smtClean="0"/>
              <a:t> stojící, sedící se </a:t>
            </a:r>
            <a:r>
              <a:rPr lang="cs-CZ" b="1" dirty="0" err="1" smtClean="0"/>
              <a:t>skříženýma</a:t>
            </a:r>
            <a:r>
              <a:rPr lang="cs-CZ" b="1" dirty="0" smtClean="0"/>
              <a:t> nohama, sedící na nohou</a:t>
            </a:r>
            <a:r>
              <a:rPr lang="cs-CZ" dirty="0" smtClean="0"/>
              <a:t>. Dále rozlišujeme, zda se jedná o </a:t>
            </a:r>
            <a:r>
              <a:rPr lang="cs-CZ" b="1" dirty="0" smtClean="0"/>
              <a:t>sochu ženy či muže</a:t>
            </a:r>
            <a:r>
              <a:rPr lang="cs-CZ" dirty="0" smtClean="0"/>
              <a:t>. Zatímco </a:t>
            </a:r>
            <a:r>
              <a:rPr lang="cs-CZ" b="1" dirty="0" smtClean="0"/>
              <a:t>ženy se zobrazovaly s nohama těsně u sebe</a:t>
            </a:r>
            <a:r>
              <a:rPr lang="cs-CZ" dirty="0" smtClean="0"/>
              <a:t> (obr. 1), popř. mírně od sebe posunuté, </a:t>
            </a:r>
            <a:r>
              <a:rPr lang="cs-CZ" b="1" dirty="0" smtClean="0"/>
              <a:t>mužské sochy měly pravou nohu vždy nakročenou</a:t>
            </a:r>
            <a:r>
              <a:rPr lang="cs-CZ" dirty="0" smtClean="0"/>
              <a:t>(obr. 2).</a:t>
            </a:r>
          </a:p>
          <a:p>
            <a:r>
              <a:rPr lang="cs-CZ" dirty="0" smtClean="0"/>
              <a:t>U sedících soch písařů (obr. 3) je velkou zajímavostí, že byly v historii Egypta velice oblíbené a přes prosté oblečení se takto nechávaly vyobrazovat jen skutečně významné kapacity a vysoce postavení písaři. Naopak písaři v dvojrozměrném vyobrazení byli pouhými prostými a většinou chudými písaři.</a:t>
            </a:r>
          </a:p>
          <a:p>
            <a:r>
              <a:rPr lang="cs-CZ" dirty="0" smtClean="0"/>
              <a:t>V období Střední říše se rozmohlo další </a:t>
            </a:r>
            <a:r>
              <a:rPr lang="cs-CZ" dirty="0" err="1" smtClean="0"/>
              <a:t>ztrvárnění</a:t>
            </a:r>
            <a:r>
              <a:rPr lang="cs-CZ" dirty="0" smtClean="0"/>
              <a:t> sochy - modlící se osoba (obr. </a:t>
            </a:r>
            <a:r>
              <a:rPr lang="cs-CZ" dirty="0" err="1" smtClean="0"/>
              <a:t>Thutmose</a:t>
            </a:r>
            <a:r>
              <a:rPr lang="cs-CZ" dirty="0" smtClean="0"/>
              <a:t> III., výše). Postava držela celou váhu na patách, nad kterými se rýsuje rovný trup. Ruce pak drží drobné obětiny</a:t>
            </a:r>
          </a:p>
          <a:p>
            <a:r>
              <a:rPr lang="cs-CZ" dirty="0" smtClean="0"/>
              <a:t>Další formou byly krychlové sochy, tedy postavy kvadratického tvaru, na nichž byla jakoby posazena hlava (obr. 4) a ruce (konec střední říše). Takové sochy dávaly spoustu prostoru pro text, který byl tesán většinou z přední strany.</a:t>
            </a:r>
          </a:p>
          <a:p>
            <a:endParaRPr lang="cs-CZ" dirty="0" smtClean="0"/>
          </a:p>
          <a:p>
            <a:r>
              <a:rPr lang="cs-CZ" b="1" u="sng" dirty="0" err="1" smtClean="0">
                <a:solidFill>
                  <a:srgbClr val="FF0000"/>
                </a:solidFill>
              </a:rPr>
              <a:t>Menkauré</a:t>
            </a:r>
            <a:r>
              <a:rPr lang="cs-CZ" b="1" u="sng" dirty="0" smtClean="0">
                <a:solidFill>
                  <a:srgbClr val="FF0000"/>
                </a:solidFill>
              </a:rPr>
              <a:t> s manželkou </a:t>
            </a:r>
            <a:r>
              <a:rPr lang="cs-CZ" dirty="0" smtClean="0"/>
              <a:t>– bazaltové sousoší, zobrazuje faraóna vstoje v prostém královském ústrojí s „</a:t>
            </a:r>
            <a:r>
              <a:rPr lang="cs-CZ" dirty="0" err="1" smtClean="0"/>
              <a:t>klaftem</a:t>
            </a:r>
            <a:r>
              <a:rPr lang="cs-CZ" dirty="0" smtClean="0"/>
              <a:t>“, nepravým vousem a královskou bederní rouškou zvanou „</a:t>
            </a:r>
            <a:r>
              <a:rPr lang="cs-CZ" dirty="0" err="1" smtClean="0"/>
              <a:t>šendžjet</a:t>
            </a:r>
            <a:r>
              <a:rPr lang="cs-CZ" dirty="0" smtClean="0"/>
              <a:t>“. </a:t>
            </a:r>
          </a:p>
          <a:p>
            <a:r>
              <a:rPr lang="cs-CZ" dirty="0" smtClean="0"/>
              <a:t>Patří mezi nejstarší známá rodinná sousoší.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sz="105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Manželka faraóna </a:t>
            </a:r>
            <a:r>
              <a:rPr lang="cs-CZ" dirty="0" err="1" smtClean="0"/>
              <a:t>Achnatona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 z polychromovaného vápence a měří 50 cm. Ani tisíce let ji neubralo na půvabu</a:t>
            </a:r>
            <a:r>
              <a:rPr lang="cs-CZ" smtClean="0"/>
              <a:t>, kráse i hrdosti.</a:t>
            </a:r>
            <a:endParaRPr lang="cs-CZ" dirty="0" smtClean="0"/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Busta</a:t>
            </a:r>
            <a:r>
              <a:rPr lang="cs-CZ" dirty="0" smtClean="0"/>
              <a:t>, spisovný tvar také </a:t>
            </a:r>
            <a:r>
              <a:rPr lang="cs-CZ" b="1" dirty="0" smtClean="0"/>
              <a:t>bysta</a:t>
            </a:r>
            <a:r>
              <a:rPr lang="cs-CZ" dirty="0" smtClean="0"/>
              <a:t>, je </a:t>
            </a:r>
            <a:r>
              <a:rPr lang="cs-CZ" dirty="0" smtClean="0">
                <a:hlinkClick r:id="rId3" tooltip="Sochařství"/>
              </a:rPr>
              <a:t>sochařské</a:t>
            </a:r>
            <a:r>
              <a:rPr lang="cs-CZ" dirty="0" smtClean="0"/>
              <a:t> ztvárnění hrudníku, ramen a hlavy, obvykle umístěné na podstavci. Busta dává vyniknout </a:t>
            </a:r>
            <a:r>
              <a:rPr lang="cs-CZ" dirty="0" smtClean="0">
                <a:hlinkClick r:id="rId4" tooltip="Individualita"/>
              </a:rPr>
              <a:t>individualitě</a:t>
            </a:r>
            <a:r>
              <a:rPr lang="cs-CZ" dirty="0" smtClean="0"/>
              <a:t> ztvárněného jedince. Bývá vytvořena zpravidla z </a:t>
            </a:r>
            <a:r>
              <a:rPr lang="cs-CZ" dirty="0" smtClean="0">
                <a:hlinkClick r:id="rId5" tooltip="Mramor"/>
              </a:rPr>
              <a:t>mramoru</a:t>
            </a:r>
            <a:r>
              <a:rPr lang="cs-CZ" dirty="0" smtClean="0"/>
              <a:t>, </a:t>
            </a:r>
            <a:r>
              <a:rPr lang="cs-CZ" dirty="0" smtClean="0">
                <a:hlinkClick r:id="rId6" tooltip="Bronz"/>
              </a:rPr>
              <a:t>bronzu</a:t>
            </a:r>
            <a:r>
              <a:rPr lang="cs-CZ" dirty="0" smtClean="0"/>
              <a:t>, nebo z jiného trvanlivého </a:t>
            </a:r>
            <a:r>
              <a:rPr lang="cs-CZ" dirty="0" smtClean="0">
                <a:hlinkClick r:id="rId7" tooltip="Materiál"/>
              </a:rPr>
              <a:t>materiálu</a:t>
            </a:r>
            <a:r>
              <a:rPr lang="cs-CZ" dirty="0" smtClean="0"/>
              <a:t>, případně ze </a:t>
            </a:r>
            <a:r>
              <a:rPr lang="cs-CZ" dirty="0" smtClean="0">
                <a:hlinkClick r:id="rId8" tooltip="Dřevo"/>
              </a:rPr>
              <a:t>dřeva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Písaři</a:t>
            </a:r>
            <a:r>
              <a:rPr lang="cs-CZ" dirty="0" smtClean="0"/>
              <a:t> tvoří páteř </a:t>
            </a:r>
            <a:r>
              <a:rPr lang="cs-CZ" dirty="0" smtClean="0">
                <a:hlinkClick r:id="rId3" tooltip="Starověký Egypt"/>
              </a:rPr>
              <a:t>egyptského</a:t>
            </a:r>
            <a:r>
              <a:rPr lang="cs-CZ" dirty="0" smtClean="0"/>
              <a:t> </a:t>
            </a:r>
            <a:r>
              <a:rPr lang="cs-CZ" dirty="0" smtClean="0">
                <a:hlinkClick r:id="rId4" tooltip="Politická správa ve starověkém Egyptě (stránka neexistuje)"/>
              </a:rPr>
              <a:t>státu</a:t>
            </a:r>
            <a:r>
              <a:rPr lang="cs-CZ" dirty="0" smtClean="0"/>
              <a:t> a společnosti. Nebyli pouhým obslužným aparátem, ale uznávanou součástí vládní </a:t>
            </a:r>
            <a:r>
              <a:rPr lang="cs-CZ" dirty="0" smtClean="0">
                <a:hlinkClick r:id="rId5" tooltip="Elita"/>
              </a:rPr>
              <a:t>elity</a:t>
            </a:r>
            <a:r>
              <a:rPr lang="cs-CZ" dirty="0" smtClean="0"/>
              <a:t>. Jako takoví požívali všeobecného respektu. V pozici písaře se proto nechávali znázorňovat i nejvýznamnější hodnostáři, takže sochy tohoto typu často jsou vrcholnými uměleckými díly.</a:t>
            </a:r>
          </a:p>
          <a:p>
            <a:endParaRPr lang="cs-CZ" dirty="0" smtClean="0"/>
          </a:p>
          <a:p>
            <a:r>
              <a:rPr lang="cs-CZ" sz="1400" b="1" i="1" u="sng" dirty="0" smtClean="0">
                <a:solidFill>
                  <a:srgbClr val="FF0000"/>
                </a:solidFill>
              </a:rPr>
              <a:t>koncepční realismus</a:t>
            </a:r>
            <a:r>
              <a:rPr lang="cs-CZ" dirty="0" smtClean="0"/>
              <a:t> (sochaři nevycházeli z optického vjemu, ale z představy, kterou si o něm vytvořili) </a:t>
            </a:r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Sochy soukromých osob</a:t>
            </a:r>
            <a:r>
              <a:rPr lang="cs-CZ" dirty="0" smtClean="0"/>
              <a:t> většinou nemusely mít podobu svého majitele. </a:t>
            </a:r>
          </a:p>
          <a:p>
            <a:r>
              <a:rPr lang="cs-CZ" sz="1100" i="1" dirty="0" smtClean="0">
                <a:solidFill>
                  <a:srgbClr val="0070C0"/>
                </a:solidFill>
              </a:rPr>
              <a:t>Sochaři vytvářeli hromadně několik stejně vypadajících sošek a jakmile k nim dorazila určitá zakázka, doplnili pouze jméno kupce. Na paži mohly pak mít vytesanou kartuši se jménem krále, za kterého žili. Od soch panovníků se pak odlišovaly pokrývkou hlavy - sochy soukromých osob nesly na hlavě paruky.</a:t>
            </a:r>
          </a:p>
          <a:p>
            <a:endParaRPr lang="cs-CZ" sz="1100" i="1" dirty="0" smtClean="0">
              <a:solidFill>
                <a:srgbClr val="0070C0"/>
              </a:solidFill>
            </a:endParaRPr>
          </a:p>
          <a:p>
            <a:r>
              <a:rPr lang="cs-CZ" dirty="0" smtClean="0"/>
              <a:t>U </a:t>
            </a:r>
            <a:r>
              <a:rPr lang="cs-CZ" b="1" u="sng" dirty="0" smtClean="0"/>
              <a:t>sedících soch písařů</a:t>
            </a:r>
            <a:r>
              <a:rPr lang="cs-CZ" dirty="0" smtClean="0"/>
              <a:t> (obr. 3) je velkou zajímavostí, že byly v historii Egypta velice oblíbené a přes prosté oblečení se takto nechávaly vyobrazovat jen skutečně významné kapacity a vysoce postavení písaři. Naopak písaři v dvojrozměrném vyobrazení byli pouhými prostými a většinou chudými písaři.</a:t>
            </a:r>
          </a:p>
          <a:p>
            <a:endParaRPr lang="cs-CZ" i="1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Frontální zobrazení</a:t>
            </a:r>
          </a:p>
          <a:p>
            <a:pPr>
              <a:buFontTx/>
              <a:buChar char="-"/>
            </a:pPr>
            <a:r>
              <a:rPr lang="cs-CZ" dirty="0" smtClean="0"/>
              <a:t>postava nebyla v obraze nebo reliéfu podána realisticky v perspektivní zkratce, ale ze dvou nazíracích hledisek:  </a:t>
            </a:r>
            <a:r>
              <a:rPr lang="cs-CZ" u="sng" dirty="0" smtClean="0"/>
              <a:t>hlava, ruce a nohy byly zachyceny z </a:t>
            </a:r>
            <a:r>
              <a:rPr lang="cs-CZ" u="sng" dirty="0" smtClean="0">
                <a:solidFill>
                  <a:srgbClr val="FF0000"/>
                </a:solidFill>
              </a:rPr>
              <a:t>profilu</a:t>
            </a:r>
            <a:r>
              <a:rPr lang="cs-CZ" dirty="0" smtClean="0"/>
              <a:t>, </a:t>
            </a:r>
          </a:p>
          <a:p>
            <a:pPr lvl="3">
              <a:buFontTx/>
              <a:buChar char="-"/>
            </a:pPr>
            <a:r>
              <a:rPr lang="cs-CZ" dirty="0" smtClean="0"/>
              <a:t>      </a:t>
            </a:r>
            <a:r>
              <a:rPr lang="cs-CZ" u="sng" dirty="0" smtClean="0"/>
              <a:t>trup, ramena a oko </a:t>
            </a:r>
            <a:r>
              <a:rPr lang="cs-CZ" u="sng" dirty="0" smtClean="0">
                <a:solidFill>
                  <a:srgbClr val="FF0000"/>
                </a:solidFill>
              </a:rPr>
              <a:t>zpředu</a:t>
            </a:r>
            <a:r>
              <a:rPr lang="cs-CZ" u="sng" dirty="0" smtClean="0"/>
              <a:t> (</a:t>
            </a:r>
            <a:r>
              <a:rPr lang="cs-CZ" u="sng" dirty="0" err="1" smtClean="0"/>
              <a:t>en</a:t>
            </a:r>
            <a:r>
              <a:rPr lang="cs-CZ" u="sng" dirty="0" smtClean="0"/>
              <a:t> </a:t>
            </a:r>
            <a:r>
              <a:rPr lang="cs-CZ" u="sng" dirty="0" err="1" smtClean="0"/>
              <a:t>face</a:t>
            </a:r>
            <a:r>
              <a:rPr lang="cs-CZ" u="sng" dirty="0" smtClean="0"/>
              <a:t>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Velká sfinga v Gíze</a:t>
            </a:r>
            <a:r>
              <a:rPr lang="cs-CZ" dirty="0" smtClean="0"/>
              <a:t> je velká socha, v podobě </a:t>
            </a:r>
            <a:r>
              <a:rPr lang="cs-CZ" dirty="0" smtClean="0">
                <a:hlinkClick r:id="rId3" tooltip="Lev"/>
              </a:rPr>
              <a:t>lva</a:t>
            </a:r>
            <a:r>
              <a:rPr lang="cs-CZ" dirty="0" smtClean="0"/>
              <a:t> s lidskou hlavou, nacházející se na </a:t>
            </a:r>
            <a:r>
              <a:rPr lang="cs-CZ" dirty="0" smtClean="0">
                <a:hlinkClick r:id="rId4" tooltip="Gíza"/>
              </a:rPr>
              <a:t>Gízské</a:t>
            </a:r>
            <a:r>
              <a:rPr lang="cs-CZ" dirty="0" smtClean="0"/>
              <a:t> plošině v </a:t>
            </a:r>
            <a:r>
              <a:rPr lang="cs-CZ" dirty="0" smtClean="0">
                <a:hlinkClick r:id="rId5" tooltip="Egypt"/>
              </a:rPr>
              <a:t>Egyptě</a:t>
            </a:r>
            <a:r>
              <a:rPr lang="cs-CZ" dirty="0" smtClean="0"/>
              <a:t> na západním pobřeží </a:t>
            </a:r>
            <a:r>
              <a:rPr lang="cs-CZ" dirty="0" smtClean="0">
                <a:hlinkClick r:id="rId6" tooltip="Nil"/>
              </a:rPr>
              <a:t>Nilu</a:t>
            </a:r>
            <a:r>
              <a:rPr lang="cs-CZ" dirty="0" smtClean="0"/>
              <a:t>. Je to </a:t>
            </a:r>
            <a:r>
              <a:rPr lang="cs-CZ" dirty="0" smtClean="0">
                <a:solidFill>
                  <a:srgbClr val="FF0000"/>
                </a:solidFill>
              </a:rPr>
              <a:t>největší socha vytesaná z jednoho kusu kamene, která kdy byla vytvořena. Je 74 m dlouhá, 6 m široká a 21 m vysoká. </a:t>
            </a:r>
            <a:r>
              <a:rPr lang="cs-CZ" dirty="0" smtClean="0"/>
              <a:t>O jejím stáří se vedou spory. Řada </a:t>
            </a:r>
            <a:r>
              <a:rPr lang="cs-CZ" dirty="0" smtClean="0">
                <a:hlinkClick r:id="rId7" tooltip="Egyptologie"/>
              </a:rPr>
              <a:t>egyptologů</a:t>
            </a:r>
            <a:r>
              <a:rPr lang="cs-CZ" dirty="0" smtClean="0"/>
              <a:t> věří, že byla vytvořena starými Egypťany v 3. tisíciletí př. n. l, v době </a:t>
            </a:r>
            <a:r>
              <a:rPr lang="cs-CZ" dirty="0" smtClean="0">
                <a:hlinkClick r:id="rId8" tooltip="Stará říše"/>
              </a:rPr>
              <a:t>Staré říše</a:t>
            </a:r>
            <a:r>
              <a:rPr lang="cs-CZ" dirty="0" smtClean="0"/>
              <a:t> za panování 4. dynastie, a to panovníkem </a:t>
            </a:r>
            <a:r>
              <a:rPr lang="cs-CZ" dirty="0" err="1" smtClean="0">
                <a:hlinkClick r:id="rId9" tooltip="Rachef"/>
              </a:rPr>
              <a:t>Rachefem</a:t>
            </a:r>
            <a:r>
              <a:rPr lang="cs-CZ" dirty="0" smtClean="0"/>
              <a:t> spolu s </a:t>
            </a:r>
            <a:r>
              <a:rPr lang="cs-CZ" dirty="0" smtClean="0">
                <a:hlinkClick r:id="rId10" tooltip="Rachefova pyramida"/>
              </a:rPr>
              <a:t>pyramidou</a:t>
            </a:r>
            <a:r>
              <a:rPr lang="cs-CZ" dirty="0" smtClean="0"/>
              <a:t>, ale někteří vědci upozorňují, že sfinga nese stopy po </a:t>
            </a:r>
            <a:r>
              <a:rPr lang="cs-CZ" dirty="0" smtClean="0">
                <a:hlinkClick r:id="rId11" tooltip="Vodní eroze (stránka neexistuje)"/>
              </a:rPr>
              <a:t>vodní erozi</a:t>
            </a:r>
            <a:r>
              <a:rPr lang="cs-CZ" dirty="0" smtClean="0"/>
              <a:t>, způsobené silnými dešti či záplavami, které se v Egyptě vyskytovaly mezi lety </a:t>
            </a:r>
            <a:r>
              <a:rPr lang="cs-CZ" dirty="0" smtClean="0">
                <a:hlinkClick r:id="rId12" tooltip="15000 př. n. l. (stránka neexistuje)"/>
              </a:rPr>
              <a:t>15000</a:t>
            </a:r>
            <a:r>
              <a:rPr lang="cs-CZ" dirty="0" smtClean="0"/>
              <a:t> - </a:t>
            </a:r>
            <a:r>
              <a:rPr lang="cs-CZ" dirty="0" smtClean="0">
                <a:hlinkClick r:id="rId13" tooltip="7000 př. n. l. (stránka neexistuje)"/>
              </a:rPr>
              <a:t>7000 př. n. l.</a:t>
            </a:r>
            <a:r>
              <a:rPr lang="cs-CZ" baseline="30000" dirty="0" smtClean="0">
                <a:hlinkClick r:id="rId14"/>
              </a:rPr>
              <a:t>[1]</a:t>
            </a:r>
            <a:r>
              <a:rPr lang="cs-CZ" dirty="0" smtClean="0"/>
              <a:t> a byla by tudíž o celé tisíce let starší. Sfinga má údajně znázorňovat právě panovníka IV. dynastie </a:t>
            </a:r>
            <a:r>
              <a:rPr lang="cs-CZ" dirty="0" err="1" smtClean="0"/>
              <a:t>Rachefa</a:t>
            </a:r>
            <a:r>
              <a:rPr lang="cs-CZ" dirty="0" smtClean="0"/>
              <a:t> (přibližně 2558- 2532 př.n.l.).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Jedna z četných zvířecích plastik. Kočka s jednoduchým náhrdelníkem na krku a s patrnými stopami po náušnicích v uších dokládá zbožnou úctu a popularitu, jíž se těšily zvířecí podoby.</a:t>
            </a:r>
          </a:p>
          <a:p>
            <a:endParaRPr lang="cs-CZ" dirty="0" smtClean="0"/>
          </a:p>
          <a:p>
            <a:r>
              <a:rPr lang="cs-CZ" dirty="0" smtClean="0"/>
              <a:t>Oblíbené byly sošky koček, psů, sokolů atd.</a:t>
            </a:r>
          </a:p>
          <a:p>
            <a:endParaRPr lang="cs-CZ" dirty="0" smtClean="0"/>
          </a:p>
          <a:p>
            <a:r>
              <a:rPr lang="cs-CZ" dirty="0" smtClean="0"/>
              <a:t>Většinou však neměla tato produkce žádnou uměleckou hodnotu.</a:t>
            </a:r>
          </a:p>
          <a:p>
            <a:endParaRPr lang="cs-CZ" dirty="0" smtClean="0"/>
          </a:p>
          <a:p>
            <a:r>
              <a:rPr lang="cs-CZ" dirty="0" smtClean="0"/>
              <a:t>V pozdním období byla kočka symbolem veselosti, mystického vytržení a okouzlení hudbou.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B12CE-884A-443D-8790-F39438ECBADD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D3794-9FB4-46A2-8CA5-80257796EDFB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83D99-BBA5-43EF-8B3E-B73498D1FB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err="1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Vv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_7/2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Egyptské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sochařství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12/2012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211268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0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endParaRPr lang="cs-CZ" sz="2400" b="0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Prezentace je určena pro žáky </a:t>
            </a:r>
            <a:r>
              <a:rPr lang="cs-CZ" sz="2400" b="0" dirty="0" err="1" smtClean="0">
                <a:latin typeface="Times New Roman" pitchFamily="18" charset="0"/>
                <a:cs typeface="Times New Roman" pitchFamily="18" charset="0"/>
              </a:rPr>
              <a:t>II.stupně</a:t>
            </a:r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0" dirty="0" smtClean="0">
                <a:latin typeface="Times New Roman" pitchFamily="18" charset="0"/>
                <a:cs typeface="Times New Roman" pitchFamily="18" charset="0"/>
              </a:rPr>
              <a:t>Slouží k výkladu učiva o umění v oblasti starověkého Egypta.</a:t>
            </a:r>
            <a:endParaRPr lang="cs-CZ" sz="24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55576" y="1166843"/>
            <a:ext cx="7632848" cy="329320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cs-CZ" sz="96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EGYPTSKÉ</a:t>
            </a:r>
          </a:p>
          <a:p>
            <a:pPr algn="ctr"/>
            <a:endParaRPr lang="cs-CZ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8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SOCHAŘSTVÍ</a:t>
            </a:r>
            <a:endParaRPr lang="cs-CZ" sz="115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2843808" y="260648"/>
            <a:ext cx="5976664" cy="590931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lvl="1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Zobrazuje:</a:t>
            </a:r>
          </a:p>
          <a:p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sochy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bohů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králů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vyšších hodnostářů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portréty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pohřební masky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reliéfy</a:t>
            </a: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sfingy</a:t>
            </a: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sochy zvířat</a:t>
            </a:r>
          </a:p>
          <a:p>
            <a:pPr lvl="1"/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Materiál:</a:t>
            </a:r>
          </a:p>
          <a:p>
            <a:pPr lvl="1"/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kámen, bronz, zlato, dřevo</a:t>
            </a:r>
          </a:p>
          <a:p>
            <a:pPr lvl="1">
              <a:buFont typeface="Wingdings" pitchFamily="2" charset="2"/>
              <a:buChar char="v"/>
            </a:pPr>
            <a:endParaRPr lang="cs-CZ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2699792" y="188640"/>
            <a:ext cx="6264696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SOCHAŘSTVÍ</a:t>
            </a:r>
            <a:endParaRPr lang="cs-CZ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1196752"/>
            <a:ext cx="5976664" cy="553997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sochy bohů</a:t>
            </a: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upload.wikimedia.org/wikipedia/commons/3/35/Egypt.Hath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39" y="1303061"/>
            <a:ext cx="1440161" cy="192683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2627784" y="692696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Zobrazuje: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39108" y="2381979"/>
            <a:ext cx="2549116" cy="830997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sluneční bohyně </a:t>
            </a:r>
            <a:r>
              <a:rPr lang="cs-CZ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Hathor</a:t>
            </a:r>
            <a:endParaRPr lang="cs-C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upload.wikimedia.org/wikipedia/commons/2/2c/Egypt.Edfu.Temple.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356992"/>
            <a:ext cx="1584176" cy="31221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TextovéPole 8"/>
          <p:cNvSpPr txBox="1"/>
          <p:nvPr/>
        </p:nvSpPr>
        <p:spPr>
          <a:xfrm>
            <a:off x="3851920" y="5877272"/>
            <a:ext cx="2549116" cy="461665"/>
          </a:xfrm>
          <a:prstGeom prst="rect">
            <a:avLst/>
          </a:prstGeom>
          <a:solidFill>
            <a:srgbClr val="CC99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bůh Hor</a:t>
            </a:r>
            <a:endParaRPr lang="cs-C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upload.wikimedia.org/wikipedia/commons/1/15/HorusAndNectaneboII_MetropolitanMuseu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6632"/>
            <a:ext cx="2729586" cy="612068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TextovéPole 3"/>
          <p:cNvSpPr txBox="1"/>
          <p:nvPr/>
        </p:nvSpPr>
        <p:spPr>
          <a:xfrm>
            <a:off x="5940152" y="5030110"/>
            <a:ext cx="3024336" cy="120032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Nachtareheb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pod ochranou boha Hora 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2843808" y="404664"/>
            <a:ext cx="5976664" cy="553997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sochy králů</a:t>
            </a: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http://upload.wikimedia.org/wikipedia/commons/2/2a/Khafra_-_Quefr%C3%A9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48680"/>
            <a:ext cx="2618366" cy="502520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TextovéPole 8"/>
          <p:cNvSpPr txBox="1"/>
          <p:nvPr/>
        </p:nvSpPr>
        <p:spPr>
          <a:xfrm>
            <a:off x="3059832" y="4725144"/>
            <a:ext cx="2304256" cy="83099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Socha faraóna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Rachefa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http://upload.wikimedia.org/wikipedia/commons/e/e4/Statue_de_Rams%C3%A8s_II%2C_XIX%C2%B0_dynast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88640"/>
            <a:ext cx="4248472" cy="566033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ovéPole 4"/>
          <p:cNvSpPr txBox="1"/>
          <p:nvPr/>
        </p:nvSpPr>
        <p:spPr>
          <a:xfrm rot="10800000" flipH="1" flipV="1">
            <a:off x="2915817" y="5991670"/>
            <a:ext cx="4248471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Ramses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na trůnu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upload.wikimedia.org/wikipedia/commons/3/39/MenkauraAndQueen_MuseumOfFineArtsBost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60648"/>
            <a:ext cx="2952328" cy="614951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ovéPole 4"/>
          <p:cNvSpPr txBox="1"/>
          <p:nvPr/>
        </p:nvSpPr>
        <p:spPr>
          <a:xfrm>
            <a:off x="6433322" y="5202771"/>
            <a:ext cx="2448272" cy="120032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Sousoší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Menkauré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 manželkou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09940" y="5068250"/>
            <a:ext cx="6048672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Chrám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Ramsese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II. v Abú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Simbelu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170" name="Picture 2" descr="http://upload.wikimedia.org/wikipedia/commons/9/99/Aboe_Simbel_Tempel_Ramses_I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764704"/>
            <a:ext cx="6046378" cy="40324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upload.wikimedia.org/wikipedia/commons/f/f9/Nefertiti_bust_%28front%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60647"/>
            <a:ext cx="4248472" cy="566677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3779912" y="6165304"/>
            <a:ext cx="4248472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Portrét královny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Nefertiti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8194" name="Picture 2" descr="http://upload.wikimedia.org/wikipedia/commons/7/7c/Akhenaten_statu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412776"/>
            <a:ext cx="3168352" cy="422658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TextovéPole 5"/>
          <p:cNvSpPr txBox="1"/>
          <p:nvPr/>
        </p:nvSpPr>
        <p:spPr>
          <a:xfrm>
            <a:off x="251520" y="5794636"/>
            <a:ext cx="3168352" cy="83099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Detail sochy faraóna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Achnatona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260648"/>
            <a:ext cx="5976664" cy="637097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portréty (busty)</a:t>
            </a: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pohřební masky</a:t>
            </a: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7384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26" name="Picture 2" descr="http://upload.wikimedia.org/wikipedia/commons/e/e5/Egypte_louvre_169_buste_de_femm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04664"/>
            <a:ext cx="1728192" cy="254027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28" name="Picture 4" descr="http://upload.wikimedia.org/wikipedia/commons/3/38/Tutanchamun_Mask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71140" y="3068960"/>
            <a:ext cx="2452918" cy="345638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TextovéPole 7"/>
          <p:cNvSpPr txBox="1"/>
          <p:nvPr/>
        </p:nvSpPr>
        <p:spPr>
          <a:xfrm>
            <a:off x="3059832" y="5670675"/>
            <a:ext cx="2483768" cy="83099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Tutanchamonova pohřební maska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upload.wikimedia.org/wikipedia/commons/5/51/Tutanhamon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356992"/>
            <a:ext cx="1519029" cy="213170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7/7c/Tut_coffinet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60648"/>
            <a:ext cx="3546046" cy="612068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28" name="Picture 4" descr="http://upload.wikimedia.org/wikipedia/commons/c/c9/Tuts_Tomb_Opened.JPG?uselang=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216" y="3337076"/>
            <a:ext cx="4019776" cy="29934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5/58/Louvre-antiquites-egyptiennes-p1020372_Cropped_and_bg_reduc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6632"/>
            <a:ext cx="4416425" cy="579408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 rot="10800000" flipH="1" flipV="1">
            <a:off x="2915817" y="6021288"/>
            <a:ext cx="4464495" cy="76944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Socha sedícího písaře</a:t>
            </a:r>
          </a:p>
          <a:p>
            <a:pPr algn="ctr"/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-po dokončení nabarvena</a:t>
            </a:r>
            <a:endParaRPr lang="cs-CZ" sz="32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Obdélník 4"/>
          <p:cNvSpPr/>
          <p:nvPr/>
        </p:nvSpPr>
        <p:spPr>
          <a:xfrm>
            <a:off x="755576" y="1268760"/>
            <a:ext cx="72008" cy="720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556792"/>
            <a:ext cx="1728192" cy="40011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SAKKÁRA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5124" name="Picture 4" descr="http://upload.wikimedia.org/wikipedia/commons/4/49/Denderah3_Cleopatra_Cesar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11316"/>
            <a:ext cx="4392488" cy="5463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2627784" y="5805264"/>
            <a:ext cx="446449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Reliéf vytesaný do kamene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02428" y="214041"/>
            <a:ext cx="1800200" cy="378565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Pozorně si prohlédni zobrazení:</a:t>
            </a:r>
          </a:p>
          <a:p>
            <a:endParaRPr lang="cs-CZ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hlavy, rukou a nohou</a:t>
            </a:r>
          </a:p>
          <a:p>
            <a:pPr marL="342900" indent="-342900">
              <a:buAutoNum type="arabicParenR"/>
            </a:pPr>
            <a:endParaRPr lang="cs-CZ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trupu a ramenou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19362" y="4306787"/>
            <a:ext cx="1800200" cy="193899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Najdi odchylky od správného vyobrazení postavy.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f/f6/Great_Sphinx_of_Giza_-_20080716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60648"/>
            <a:ext cx="5951924" cy="396044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TextovéPole 3"/>
          <p:cNvSpPr txBox="1"/>
          <p:nvPr/>
        </p:nvSpPr>
        <p:spPr>
          <a:xfrm>
            <a:off x="2915816" y="4509120"/>
            <a:ext cx="5976664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Velká Sfinga v Gíze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6228184" y="3212976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6228184" y="908720"/>
            <a:ext cx="115212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7164288" y="764704"/>
            <a:ext cx="72008" cy="25202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7020272" y="808248"/>
            <a:ext cx="288032" cy="2160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7092280" y="3108310"/>
            <a:ext cx="288032" cy="2160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236296" y="162880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21 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37588" y="5262299"/>
            <a:ext cx="5976664" cy="83099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Největší socha vytesaná z jednoho kamene. Má podobu lva s lidskou hlavou.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2987824" y="3140968"/>
            <a:ext cx="0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8460432" y="3140968"/>
            <a:ext cx="0" cy="5040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915816" y="3501008"/>
            <a:ext cx="56886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076056" y="310161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74 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8320688" y="3407794"/>
            <a:ext cx="288032" cy="2160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869209" y="3403599"/>
            <a:ext cx="288032" cy="2160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99792" y="764704"/>
            <a:ext cx="5976664" cy="526297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sochy zvířat</a:t>
            </a: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400" b="1" dirty="0" smtClean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980728"/>
            <a:ext cx="3370189" cy="4746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irka\Pictures\img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6632"/>
            <a:ext cx="1704619" cy="583264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6" descr="http://upload.wikimedia.org/wikipedia/commons/thumb/a/ac/Nile_composite_NASA.jpg/220px-Nile_composite_NA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20280" cy="1338721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16632"/>
            <a:ext cx="1686476" cy="5822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ovéPole 4"/>
          <p:cNvSpPr txBox="1"/>
          <p:nvPr/>
        </p:nvSpPr>
        <p:spPr>
          <a:xfrm>
            <a:off x="5580112" y="6021288"/>
            <a:ext cx="3312368" cy="70788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Královna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Karomama</a:t>
            </a:r>
            <a:endParaRPr lang="cs-CZ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bronz, vykládaný zlatými nitkami</a:t>
            </a:r>
            <a:endParaRPr lang="cs-CZ" sz="1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6021288"/>
            <a:ext cx="2808312" cy="70788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Soška boha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Amóna</a:t>
            </a:r>
            <a:endParaRPr lang="cs-CZ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zlato</a:t>
            </a:r>
            <a:endParaRPr lang="cs-CZ" sz="1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620688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http://upload.wikimedia.org/wikipedia/commons/3/35/Egypt.Hathor.jpg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2666" y="332656"/>
            <a:ext cx="1728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[cit.13.8.2012]]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7539" y="877031"/>
            <a:ext cx="6858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ea typeface="Adobe Fangsong Std R" pitchFamily="18" charset="-128"/>
                <a:cs typeface="Times New Roman" pitchFamily="18" charset="0"/>
              </a:rPr>
              <a:t>http://upload.wikimedia.org/wikipedia/commons/f/f9/Nefertiti_bust_%28front%29.jpg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ea typeface="Adobe Fangsong Std R" pitchFamily="18" charset="-128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0947" y="1130763"/>
            <a:ext cx="842493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http://upload.wikimedia.org/wikipedia/commons/2/2a/Khafra_-_Quefr%C3%A9n.jpg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6368" y="1406757"/>
            <a:ext cx="819065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http://upload.wikimedia.org/wikipedia/commons/5/58/Louvre-antiquites-egyptiennes-p1020372_Cropped_and_bg_reduced.png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0947" y="1694789"/>
            <a:ext cx="49685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http://upload.wikimedia.org/wikipedia/commons/7/7c/Akhenaten_statue.jpg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2267445"/>
            <a:ext cx="633670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http://upload.wikimedia.org/wikipedia/commons/e/e5/Egypte_louvre_169_buste_de_femme.jpg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7539" y="1979413"/>
            <a:ext cx="567037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http://upload.wikimedia.org/wikipedia/commons/3/38/Tutanchamun_Maske.jpg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4131" y="2519318"/>
            <a:ext cx="552636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http://upload.wikimedia.org/wikipedia/commons/2/2c/Egypt.Edfu.Temple.01.jpg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1520" y="2785200"/>
            <a:ext cx="58864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http://upload.wikimedia.org/wikipedia/commons/9/99/Aboe_Simbel_Tempel_Ramses_II.jpg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1520" y="3069981"/>
            <a:ext cx="59584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http://upload.wikimedia.org/wikipedia/commons/f/f6/Great_Sphinx_of_Giza_-_20080716a.jpg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61309" y="3374947"/>
            <a:ext cx="67504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http://upload.wikimedia.org/wikipedia/commons/f/f6/Great_Sphinx_of_Giza_-_20080716a.jpg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51520" y="3640829"/>
            <a:ext cx="792088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http://upload.wikimedia.org/wikipedia/commons/1/15/HorusAndNectaneboII_MetropolitanMuseum.png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3933056"/>
            <a:ext cx="792088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http://upload.wikimedia.org/wikipedia/commons/3/39/MenkauraAndQueen_MuseumOfFineArtsBoston.png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51520" y="4221088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http://upload.wikimedia.org/wikipedia/commons/5/51/Tutanhamon001.jpg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1520" y="4509120"/>
            <a:ext cx="76328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http://upload.wikimedia.org/wikipedia/commons/e/e4/Statue_de_Rams%C3%A8s_II%2C_XIX%C2%B0_dynastie.JPG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51520" y="4797152"/>
            <a:ext cx="96490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http://upload.wikimedia.org/wikipedia/commons/4/49/Denderah3_Cleopatra_Cesarion.jpg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51520" y="5085184"/>
            <a:ext cx="96490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José</a:t>
            </a:r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Pijoan</a:t>
            </a:r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Dějiny umění  I., obr.174 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51520" y="5361498"/>
            <a:ext cx="96490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José</a:t>
            </a:r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Pijoan</a:t>
            </a:r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Dějiny umění  I., obr.172, 173 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54164" y="5678182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http://upload.wikimedia.org/wikipedia/commons/7/7c/Tut_coffinette.jpg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51520" y="5975702"/>
            <a:ext cx="56886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http://upload.wikimedia.org/wikipedia/commons/c/c9/Tuts_Tomb_Opened.JPG?uselang=de</a:t>
            </a:r>
            <a:endParaRPr lang="cs-CZ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1245</Words>
  <Application>Microsoft Office PowerPoint</Application>
  <PresentationFormat>Předvádění na obrazovce (4:3)</PresentationFormat>
  <Paragraphs>213</Paragraphs>
  <Slides>19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142</cp:revision>
  <dcterms:created xsi:type="dcterms:W3CDTF">2012-08-13T08:24:29Z</dcterms:created>
  <dcterms:modified xsi:type="dcterms:W3CDTF">2013-06-27T04:15:00Z</dcterms:modified>
</cp:coreProperties>
</file>