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8" r:id="rId2"/>
    <p:sldId id="269" r:id="rId3"/>
    <p:sldId id="256" r:id="rId4"/>
    <p:sldId id="257" r:id="rId5"/>
    <p:sldId id="258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0000CC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77" autoAdjust="0"/>
    <p:restoredTop sz="94660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067" y="-8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438E9-FF88-49F3-B98E-7E1F9B5CEE4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4EE83E-7080-4DE3-932C-D424019F45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56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1916" TargetMode="External"/><Relationship Id="rId13" Type="http://schemas.openxmlformats.org/officeDocument/2006/relationships/hyperlink" Target="http://cs.wikipedia.org/wiki/Zoologie" TargetMode="External"/><Relationship Id="rId3" Type="http://schemas.openxmlformats.org/officeDocument/2006/relationships/hyperlink" Target="http://cs.wikipedia.org/wiki/1914" TargetMode="External"/><Relationship Id="rId7" Type="http://schemas.openxmlformats.org/officeDocument/2006/relationships/hyperlink" Target="http://cs.wikipedia.org/wiki/4._b%C5%99ezen" TargetMode="External"/><Relationship Id="rId12" Type="http://schemas.openxmlformats.org/officeDocument/2006/relationships/hyperlink" Target="http://cs.wikipedia.org/wiki/1905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cs.wikipedia.org/wiki/Franz_Marc" TargetMode="External"/><Relationship Id="rId11" Type="http://schemas.openxmlformats.org/officeDocument/2006/relationships/hyperlink" Target="http://cs.wikipedia.org/w/index.php?title=Gussainville&amp;action=edit&amp;redlink=1" TargetMode="External"/><Relationship Id="rId5" Type="http://schemas.openxmlformats.org/officeDocument/2006/relationships/hyperlink" Target="http://cs.wikipedia.org/wiki/Prvn%C3%AD_sv%C4%9Btov%C3%A1_v%C3%A1lka" TargetMode="External"/><Relationship Id="rId10" Type="http://schemas.openxmlformats.org/officeDocument/2006/relationships/hyperlink" Target="http://cs.wikipedia.org/wiki/Gran%C3%A1t_(zbra%C5%88)" TargetMode="External"/><Relationship Id="rId4" Type="http://schemas.openxmlformats.org/officeDocument/2006/relationships/hyperlink" Target="http://cs.wikipedia.org/wiki/Ried" TargetMode="External"/><Relationship Id="rId9" Type="http://schemas.openxmlformats.org/officeDocument/2006/relationships/hyperlink" Target="http://cs.wikipedia.org/wiki/Bitva_u_Verdunu" TargetMode="External"/><Relationship Id="rId14" Type="http://schemas.openxmlformats.org/officeDocument/2006/relationships/hyperlink" Target="http://cs.wikipedia.org/wiki/Empatie" TargetMode="Externa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BDid%C3%A9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1920" TargetMode="External"/><Relationship Id="rId13" Type="http://schemas.openxmlformats.org/officeDocument/2006/relationships/hyperlink" Target="http://cs.wikipedia.org/wiki/It%C3%A1lie" TargetMode="External"/><Relationship Id="rId18" Type="http://schemas.openxmlformats.org/officeDocument/2006/relationships/hyperlink" Target="http://cs.wikipedia.org/wiki/1902" TargetMode="External"/><Relationship Id="rId26" Type="http://schemas.openxmlformats.org/officeDocument/2006/relationships/hyperlink" Target="http://cs.wikipedia.org/wiki/Sebevra%C5%BEda" TargetMode="External"/><Relationship Id="rId3" Type="http://schemas.openxmlformats.org/officeDocument/2006/relationships/hyperlink" Target="http://cs.wikipedia.org/wiki/Amedeo_Modigliani" TargetMode="External"/><Relationship Id="rId21" Type="http://schemas.openxmlformats.org/officeDocument/2006/relationships/hyperlink" Target="http://cs.wikipedia.org/wiki/Tuberkul%C3%B3za" TargetMode="External"/><Relationship Id="rId7" Type="http://schemas.openxmlformats.org/officeDocument/2006/relationships/hyperlink" Target="http://cs.wikipedia.org/wiki/24._leden" TargetMode="External"/><Relationship Id="rId12" Type="http://schemas.openxmlformats.org/officeDocument/2006/relationships/hyperlink" Target="http://cs.wikipedia.org/wiki/%C5%BDid%C3%A9" TargetMode="External"/><Relationship Id="rId17" Type="http://schemas.openxmlformats.org/officeDocument/2006/relationships/hyperlink" Target="http://cs.wikipedia.org/wiki/Capri" TargetMode="External"/><Relationship Id="rId25" Type="http://schemas.openxmlformats.org/officeDocument/2006/relationships/hyperlink" Target="http://cs.wikipedia.org/w/index.php?title=Jeanne_H%C3%A9buterne&amp;action=edit&amp;redlink=1" TargetMode="External"/><Relationship Id="rId2" Type="http://schemas.openxmlformats.org/officeDocument/2006/relationships/slide" Target="../slides/slide13.xml"/><Relationship Id="rId16" Type="http://schemas.openxmlformats.org/officeDocument/2006/relationships/hyperlink" Target="http://cs.wikipedia.org/wiki/Neapol" TargetMode="External"/><Relationship Id="rId20" Type="http://schemas.openxmlformats.org/officeDocument/2006/relationships/hyperlink" Target="http://cs.wikipedia.org/wiki/1906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cs.wikipedia.org/wiki/Livorno" TargetMode="External"/><Relationship Id="rId11" Type="http://schemas.openxmlformats.org/officeDocument/2006/relationships/hyperlink" Target="http://cs.wikipedia.org/wiki/Socha%C5%99" TargetMode="External"/><Relationship Id="rId24" Type="http://schemas.openxmlformats.org/officeDocument/2006/relationships/hyperlink" Target="http://cs.wikipedia.org/wiki/Alkoholick%C3%BD_n%C3%A1poj" TargetMode="External"/><Relationship Id="rId5" Type="http://schemas.openxmlformats.org/officeDocument/2006/relationships/hyperlink" Target="http://cs.wikipedia.org/wiki/1884" TargetMode="External"/><Relationship Id="rId15" Type="http://schemas.openxmlformats.org/officeDocument/2006/relationships/hyperlink" Target="http://cs.wikipedia.org/wiki/%C5%98%C3%ADm" TargetMode="External"/><Relationship Id="rId23" Type="http://schemas.openxmlformats.org/officeDocument/2006/relationships/hyperlink" Target="http://cs.wikipedia.org/wiki/Ha%C5%A1i%C5%A1" TargetMode="External"/><Relationship Id="rId10" Type="http://schemas.openxmlformats.org/officeDocument/2006/relationships/hyperlink" Target="http://cs.wikipedia.org/wiki/Mal%C3%AD%C5%99" TargetMode="External"/><Relationship Id="rId19" Type="http://schemas.openxmlformats.org/officeDocument/2006/relationships/hyperlink" Target="http://cs.wikipedia.org/wiki/Ben%C3%A1tky" TargetMode="External"/><Relationship Id="rId4" Type="http://schemas.openxmlformats.org/officeDocument/2006/relationships/hyperlink" Target="http://cs.wikipedia.org/wiki/12._%C4%8Dervenec" TargetMode="External"/><Relationship Id="rId9" Type="http://schemas.openxmlformats.org/officeDocument/2006/relationships/hyperlink" Target="http://cs.wikipedia.org/wiki/Pa%C5%99%C3%AD%C5%BE" TargetMode="External"/><Relationship Id="rId14" Type="http://schemas.openxmlformats.org/officeDocument/2006/relationships/hyperlink" Target="http://cs.wikipedia.org/wiki/Florencie" TargetMode="External"/><Relationship Id="rId22" Type="http://schemas.openxmlformats.org/officeDocument/2006/relationships/hyperlink" Target="http://cs.wikipedia.org/wiki/Boh%C3%A9m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Koncem dubna </a:t>
            </a:r>
            <a:r>
              <a:rPr lang="cs-CZ" dirty="0" smtClean="0">
                <a:hlinkClick r:id="rId3" tooltip="1914"/>
              </a:rPr>
              <a:t>1914</a:t>
            </a:r>
            <a:r>
              <a:rPr lang="cs-CZ" dirty="0" smtClean="0"/>
              <a:t> se Mackovi nastěhovali do vlastního domu v </a:t>
            </a:r>
            <a:r>
              <a:rPr lang="cs-CZ" dirty="0" err="1" smtClean="0">
                <a:hlinkClick r:id="rId4" tooltip="Ried"/>
              </a:rPr>
              <a:t>Riedu</a:t>
            </a:r>
            <a:r>
              <a:rPr lang="cs-CZ" dirty="0" smtClean="0"/>
              <a:t> v podhůří bavorských Alp. Po začátku </a:t>
            </a:r>
            <a:r>
              <a:rPr lang="cs-CZ" dirty="0" smtClean="0">
                <a:hlinkClick r:id="rId5" tooltip="První světová válka"/>
              </a:rPr>
              <a:t>první světové války</a:t>
            </a:r>
            <a:r>
              <a:rPr lang="cs-CZ" dirty="0" smtClean="0"/>
              <a:t> </a:t>
            </a:r>
            <a:r>
              <a:rPr lang="cs-CZ" dirty="0" err="1" smtClean="0"/>
              <a:t>Marc</a:t>
            </a:r>
            <a:r>
              <a:rPr lang="cs-CZ" dirty="0" smtClean="0"/>
              <a:t> dobrovolně narukoval. Do služby nastupoval pln entuziasmu. Z jeho dopisů psaných manželce vyplývá, že válku považoval za způsob, jak se nemocná Evropa duchovně očistí a Německo se stane vůdčí mocností v Evropě.</a:t>
            </a:r>
            <a:r>
              <a:rPr lang="cs-CZ" baseline="30000" dirty="0" smtClean="0">
                <a:hlinkClick r:id="rId6"/>
              </a:rPr>
              <a:t>[1]</a:t>
            </a:r>
            <a:r>
              <a:rPr lang="cs-CZ" dirty="0" smtClean="0"/>
              <a:t> Jak se válka prodlužovala, začal ale </a:t>
            </a:r>
            <a:r>
              <a:rPr lang="cs-CZ" dirty="0" err="1" smtClean="0"/>
              <a:t>Marc</a:t>
            </a:r>
            <a:r>
              <a:rPr lang="cs-CZ" dirty="0" smtClean="0"/>
              <a:t> ztrácet iluze. Když na frontě nemohl malovat, alespoň kreslil. Dochovalo se několik skicáků s pozoruhodnými kresbami, psal i aforismy a eseje. Konce války se nedožil. Jeho jméno se objevilo na seznamu významných umělců, kteří mají být staženi z fronty. Při průzkumné hlídce během posledního dne, kdy byl nasazen, ho </a:t>
            </a:r>
            <a:r>
              <a:rPr lang="cs-CZ" dirty="0" smtClean="0">
                <a:hlinkClick r:id="rId7" tooltip="4. březen"/>
              </a:rPr>
              <a:t>4. března</a:t>
            </a:r>
            <a:r>
              <a:rPr lang="cs-CZ" dirty="0" smtClean="0"/>
              <a:t> </a:t>
            </a:r>
            <a:r>
              <a:rPr lang="cs-CZ" dirty="0" smtClean="0">
                <a:hlinkClick r:id="rId8" tooltip="1916"/>
              </a:rPr>
              <a:t>1916</a:t>
            </a:r>
            <a:r>
              <a:rPr lang="cs-CZ" dirty="0" smtClean="0"/>
              <a:t> v </a:t>
            </a:r>
            <a:r>
              <a:rPr lang="cs-CZ" dirty="0" smtClean="0">
                <a:hlinkClick r:id="rId9" tooltip="Bitva u Verdunu"/>
              </a:rPr>
              <a:t>bitvě u </a:t>
            </a:r>
            <a:r>
              <a:rPr lang="cs-CZ" dirty="0" err="1" smtClean="0">
                <a:hlinkClick r:id="rId9" tooltip="Bitva u Verdunu"/>
              </a:rPr>
              <a:t>Verdunu</a:t>
            </a:r>
            <a:r>
              <a:rPr lang="cs-CZ" dirty="0" smtClean="0"/>
              <a:t> zasáhly dvě střepiny </a:t>
            </a:r>
            <a:r>
              <a:rPr lang="cs-CZ" dirty="0" smtClean="0">
                <a:hlinkClick r:id="rId10" tooltip="Granát (zbraň)"/>
              </a:rPr>
              <a:t>granátu</a:t>
            </a:r>
            <a:r>
              <a:rPr lang="cs-CZ" dirty="0" smtClean="0"/>
              <a:t> a zemřel. Pohřben byl druhého dne v zahradě zámku v </a:t>
            </a:r>
            <a:r>
              <a:rPr lang="cs-CZ" dirty="0" err="1" smtClean="0">
                <a:hlinkClick r:id="rId11" tooltip="Gussainville (stránka neexistuje)"/>
              </a:rPr>
              <a:t>Gussainville</a:t>
            </a:r>
            <a:r>
              <a:rPr lang="cs-CZ" dirty="0" smtClean="0"/>
              <a:t>. </a:t>
            </a:r>
          </a:p>
          <a:p>
            <a:endParaRPr lang="cs-CZ" dirty="0"/>
          </a:p>
          <a:p>
            <a:r>
              <a:rPr lang="cs-CZ" dirty="0" err="1" smtClean="0"/>
              <a:t>Marc</a:t>
            </a:r>
            <a:r>
              <a:rPr lang="cs-CZ" dirty="0" smtClean="0"/>
              <a:t> se proslavil hlavně malbami zvířat, zejména srnců a koní. Toto téma ho zaujalo přibližně od roku </a:t>
            </a:r>
            <a:r>
              <a:rPr lang="cs-CZ" dirty="0" smtClean="0">
                <a:hlinkClick r:id="rId12" tooltip="1905"/>
              </a:rPr>
              <a:t>1905</a:t>
            </a:r>
            <a:r>
              <a:rPr lang="cs-CZ" dirty="0" smtClean="0"/>
              <a:t>, po setkání s malířem </a:t>
            </a:r>
            <a:r>
              <a:rPr lang="cs-CZ" dirty="0" err="1" smtClean="0"/>
              <a:t>Niestlém</a:t>
            </a:r>
            <a:r>
              <a:rPr lang="cs-CZ" dirty="0" smtClean="0"/>
              <a:t>. Před válkou si pořídil dva srnce a choval je ve svém venkovském sídle v </a:t>
            </a:r>
            <a:r>
              <a:rPr lang="cs-CZ" dirty="0" err="1" smtClean="0"/>
              <a:t>Riedu</a:t>
            </a:r>
            <a:r>
              <a:rPr lang="cs-CZ" dirty="0" smtClean="0"/>
              <a:t>. Při zobrazování zvířat </a:t>
            </a:r>
            <a:r>
              <a:rPr lang="cs-CZ" dirty="0" err="1" smtClean="0"/>
              <a:t>Marcovi</a:t>
            </a:r>
            <a:r>
              <a:rPr lang="cs-CZ" dirty="0" smtClean="0"/>
              <a:t> nešlo o jejich </a:t>
            </a:r>
            <a:r>
              <a:rPr lang="cs-CZ" dirty="0" smtClean="0">
                <a:hlinkClick r:id="rId13" tooltip="Zoologie"/>
              </a:rPr>
              <a:t>zoologické</a:t>
            </a:r>
            <a:r>
              <a:rPr lang="cs-CZ" dirty="0" smtClean="0"/>
              <a:t> zobrazení. Malíř se v obrazech snažil o </a:t>
            </a:r>
            <a:r>
              <a:rPr lang="cs-CZ" dirty="0" smtClean="0">
                <a:hlinkClick r:id="rId14" tooltip="Empatie"/>
              </a:rPr>
              <a:t>empatii</a:t>
            </a:r>
            <a:r>
              <a:rPr lang="cs-CZ" dirty="0" smtClean="0"/>
              <a:t> vůči duši každého jednotlivého zvířete, usiloval o vystižení jeho duchovní podstaty. Nechtěl zobrazit svět zvířat tak, jak ho vidí lidé, nýbrž zevnitř, z hlediska zobrazovaného objektu. Jasné barvy a </a:t>
            </a:r>
            <a:r>
              <a:rPr lang="cs-CZ" dirty="0" err="1" smtClean="0"/>
              <a:t>zdálivá</a:t>
            </a:r>
            <a:r>
              <a:rPr lang="cs-CZ" dirty="0" smtClean="0"/>
              <a:t> jednoduchost </a:t>
            </a:r>
            <a:r>
              <a:rPr lang="cs-CZ" dirty="0" err="1" smtClean="0"/>
              <a:t>Marcových</a:t>
            </a:r>
            <a:r>
              <a:rPr lang="cs-CZ" dirty="0" smtClean="0"/>
              <a:t> obrazů vyjadřují emoce a harmonii přírody. Podle </a:t>
            </a:r>
            <a:r>
              <a:rPr lang="cs-CZ" dirty="0" err="1" smtClean="0"/>
              <a:t>Marca</a:t>
            </a:r>
            <a:r>
              <a:rPr lang="cs-CZ" dirty="0" smtClean="0"/>
              <a:t> příroda a zvířata jsou harmoničtější a blíže spjaty s vesmírem než lidská společnost.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4EE83E-7080-4DE3-932C-D424019F4551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byl </a:t>
            </a:r>
            <a:r>
              <a:rPr lang="cs-CZ" dirty="0" smtClean="0">
                <a:hlinkClick r:id="rId3" tooltip="Židé"/>
              </a:rPr>
              <a:t>židovský</a:t>
            </a:r>
            <a:r>
              <a:rPr lang="cs-CZ" dirty="0" smtClean="0"/>
              <a:t> bělorusko-francouzský malíř</a:t>
            </a:r>
          </a:p>
          <a:p>
            <a:endParaRPr lang="cs-CZ" dirty="0"/>
          </a:p>
          <a:p>
            <a:r>
              <a:rPr lang="cs-CZ" dirty="0" smtClean="0"/>
              <a:t>Jeho dílo bylo ovlivněno jednak dětskými a jednak židovsko-ruskými mytickými a náboženskými představami. Inspiroval se také životem běloruského lidu. V šedesátých a sedmdesátých letech se pustil do rozsáhlých projektů spojených s výzdobou veřejných institucí i náboženských staveb.</a:t>
            </a:r>
          </a:p>
          <a:p>
            <a:r>
              <a:rPr lang="cs-CZ" dirty="0" smtClean="0"/>
              <a:t>Jeho obrazy p</a:t>
            </a:r>
          </a:p>
          <a:p>
            <a:r>
              <a:rPr lang="cs-CZ" dirty="0" smtClean="0"/>
              <a:t>Překypují vzpomínkami na dětství a velice živými barvami. </a:t>
            </a:r>
          </a:p>
          <a:p>
            <a:endParaRPr lang="cs-CZ" dirty="0"/>
          </a:p>
          <a:p>
            <a:r>
              <a:rPr lang="cs-CZ" dirty="0" smtClean="0"/>
              <a:t>Měl vlastní umělecký styl skládající se z </a:t>
            </a:r>
            <a:r>
              <a:rPr lang="cs-CZ" dirty="0" err="1" smtClean="0"/>
              <a:t>expresionalismu</a:t>
            </a:r>
            <a:r>
              <a:rPr lang="cs-CZ" dirty="0" smtClean="0"/>
              <a:t>, symbolismu a kubismu.</a:t>
            </a:r>
          </a:p>
          <a:p>
            <a:endParaRPr lang="cs-CZ" b="1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4EE83E-7080-4DE3-932C-D424019F4551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/>
              <a:t>Amedeo</a:t>
            </a:r>
            <a:r>
              <a:rPr lang="cs-CZ" b="1" dirty="0" smtClean="0"/>
              <a:t> </a:t>
            </a:r>
            <a:r>
              <a:rPr lang="cs-CZ" b="1" dirty="0" err="1" smtClean="0"/>
              <a:t>Modigliani</a:t>
            </a:r>
            <a:endParaRPr lang="cs-CZ" b="1" dirty="0" smtClean="0"/>
          </a:p>
          <a:p>
            <a:r>
              <a:rPr lang="cs-CZ" dirty="0" smtClean="0"/>
              <a:t>Skočit na: </a:t>
            </a:r>
            <a:r>
              <a:rPr lang="cs-CZ" dirty="0" smtClean="0">
                <a:hlinkClick r:id="rId3"/>
              </a:rPr>
              <a:t>Navigace</a:t>
            </a:r>
            <a:r>
              <a:rPr lang="cs-CZ" dirty="0" smtClean="0"/>
              <a:t>, </a:t>
            </a:r>
            <a:r>
              <a:rPr lang="cs-CZ" dirty="0" smtClean="0">
                <a:hlinkClick r:id="rId3"/>
              </a:rPr>
              <a:t>Hledání</a:t>
            </a:r>
            <a:r>
              <a:rPr lang="cs-CZ" dirty="0" smtClean="0"/>
              <a:t> </a:t>
            </a:r>
          </a:p>
          <a:p>
            <a:r>
              <a:rPr lang="cs-CZ" b="1" dirty="0" err="1" smtClean="0"/>
              <a:t>Amedeo</a:t>
            </a:r>
            <a:r>
              <a:rPr lang="cs-CZ" b="1" dirty="0" smtClean="0"/>
              <a:t> </a:t>
            </a:r>
            <a:r>
              <a:rPr lang="cs-CZ" b="1" dirty="0" err="1" smtClean="0"/>
              <a:t>Clemente</a:t>
            </a:r>
            <a:r>
              <a:rPr lang="cs-CZ" b="1" dirty="0" smtClean="0"/>
              <a:t> </a:t>
            </a:r>
            <a:r>
              <a:rPr lang="cs-CZ" b="1" dirty="0" err="1" smtClean="0"/>
              <a:t>Modigliani</a:t>
            </a:r>
            <a:r>
              <a:rPr lang="cs-CZ" dirty="0" smtClean="0"/>
              <a:t> (</a:t>
            </a:r>
            <a:r>
              <a:rPr lang="cs-CZ" dirty="0" smtClean="0">
                <a:hlinkClick r:id="rId4" tooltip="12. červenec"/>
              </a:rPr>
              <a:t>12. července</a:t>
            </a:r>
            <a:r>
              <a:rPr lang="cs-CZ" dirty="0" smtClean="0"/>
              <a:t> </a:t>
            </a:r>
            <a:r>
              <a:rPr lang="cs-CZ" dirty="0" smtClean="0">
                <a:hlinkClick r:id="rId5" tooltip="1884"/>
              </a:rPr>
              <a:t>1884</a:t>
            </a:r>
            <a:r>
              <a:rPr lang="cs-CZ" dirty="0" smtClean="0"/>
              <a:t>, </a:t>
            </a:r>
            <a:r>
              <a:rPr lang="cs-CZ" dirty="0" smtClean="0">
                <a:hlinkClick r:id="rId6" tooltip="Livorno"/>
              </a:rPr>
              <a:t>Livorno</a:t>
            </a:r>
            <a:r>
              <a:rPr lang="cs-CZ" dirty="0" smtClean="0"/>
              <a:t> – </a:t>
            </a:r>
            <a:r>
              <a:rPr lang="cs-CZ" dirty="0" smtClean="0">
                <a:hlinkClick r:id="rId7" tooltip="24. leden"/>
              </a:rPr>
              <a:t>24. ledna</a:t>
            </a:r>
            <a:r>
              <a:rPr lang="cs-CZ" dirty="0" smtClean="0"/>
              <a:t> </a:t>
            </a:r>
            <a:r>
              <a:rPr lang="cs-CZ" dirty="0" smtClean="0">
                <a:hlinkClick r:id="rId8" tooltip="1920"/>
              </a:rPr>
              <a:t>1920</a:t>
            </a:r>
            <a:r>
              <a:rPr lang="cs-CZ" dirty="0" smtClean="0"/>
              <a:t>, </a:t>
            </a:r>
            <a:r>
              <a:rPr lang="cs-CZ" dirty="0" smtClean="0">
                <a:hlinkClick r:id="rId9" tooltip="Paříž"/>
              </a:rPr>
              <a:t>Paříž</a:t>
            </a:r>
            <a:r>
              <a:rPr lang="cs-CZ" dirty="0" smtClean="0"/>
              <a:t>) byl italský </a:t>
            </a:r>
            <a:r>
              <a:rPr lang="cs-CZ" dirty="0" smtClean="0">
                <a:hlinkClick r:id="rId10" tooltip="Malíř"/>
              </a:rPr>
              <a:t>malíř</a:t>
            </a:r>
            <a:r>
              <a:rPr lang="cs-CZ" dirty="0" smtClean="0"/>
              <a:t> a </a:t>
            </a:r>
            <a:r>
              <a:rPr lang="cs-CZ" dirty="0" smtClean="0">
                <a:hlinkClick r:id="rId11" tooltip="Sochař"/>
              </a:rPr>
              <a:t>sochař</a:t>
            </a:r>
            <a:r>
              <a:rPr lang="cs-CZ" dirty="0" smtClean="0"/>
              <a:t> </a:t>
            </a:r>
            <a:r>
              <a:rPr lang="cs-CZ" dirty="0" smtClean="0">
                <a:hlinkClick r:id="rId12" tooltip="Židé"/>
              </a:rPr>
              <a:t>židovského</a:t>
            </a:r>
            <a:r>
              <a:rPr lang="cs-CZ" dirty="0" smtClean="0"/>
              <a:t> původu. Narodil se v toskánském </a:t>
            </a:r>
            <a:r>
              <a:rPr lang="cs-CZ" dirty="0" smtClean="0">
                <a:hlinkClick r:id="rId6" tooltip="Livorno"/>
              </a:rPr>
              <a:t>Livornu</a:t>
            </a:r>
            <a:r>
              <a:rPr lang="cs-CZ" dirty="0" smtClean="0"/>
              <a:t>. Jeho matka byla vdovou po bankéři a podporovala malířské sklony svého syna, který nemohl navštěvovat školu ze zdravotních důvodů. Začal studovat umění v </a:t>
            </a:r>
            <a:r>
              <a:rPr lang="cs-CZ" dirty="0" smtClean="0">
                <a:hlinkClick r:id="rId13" tooltip="Itálie"/>
              </a:rPr>
              <a:t>Itálii</a:t>
            </a:r>
            <a:r>
              <a:rPr lang="cs-CZ" dirty="0" smtClean="0"/>
              <a:t>, navštívil </a:t>
            </a:r>
            <a:r>
              <a:rPr lang="cs-CZ" dirty="0" smtClean="0">
                <a:hlinkClick r:id="rId14" tooltip="Florencie"/>
              </a:rPr>
              <a:t>Florencii</a:t>
            </a:r>
            <a:r>
              <a:rPr lang="cs-CZ" dirty="0" smtClean="0"/>
              <a:t>, </a:t>
            </a:r>
            <a:r>
              <a:rPr lang="cs-CZ" dirty="0" smtClean="0">
                <a:hlinkClick r:id="rId15" tooltip="Řím"/>
              </a:rPr>
              <a:t>Řím</a:t>
            </a:r>
            <a:r>
              <a:rPr lang="cs-CZ" dirty="0" smtClean="0"/>
              <a:t>, </a:t>
            </a:r>
            <a:r>
              <a:rPr lang="cs-CZ" dirty="0" smtClean="0">
                <a:hlinkClick r:id="rId16" tooltip="Neapol"/>
              </a:rPr>
              <a:t>Neapol</a:t>
            </a:r>
            <a:r>
              <a:rPr lang="cs-CZ" dirty="0" smtClean="0"/>
              <a:t> a </a:t>
            </a:r>
            <a:r>
              <a:rPr lang="cs-CZ" dirty="0" smtClean="0">
                <a:hlinkClick r:id="rId17" tooltip="Capri"/>
              </a:rPr>
              <a:t>Capri</a:t>
            </a:r>
            <a:r>
              <a:rPr lang="cs-CZ" dirty="0" smtClean="0"/>
              <a:t>; ve Florencii se nadchl pro staré mistry. Od </a:t>
            </a:r>
            <a:r>
              <a:rPr lang="cs-CZ" dirty="0" smtClean="0">
                <a:hlinkClick r:id="rId18" tooltip="1902"/>
              </a:rPr>
              <a:t>1902</a:t>
            </a:r>
            <a:r>
              <a:rPr lang="cs-CZ" dirty="0" smtClean="0"/>
              <a:t> studoval na akademii ve Florencii a pak v </a:t>
            </a:r>
            <a:r>
              <a:rPr lang="cs-CZ" dirty="0" smtClean="0">
                <a:hlinkClick r:id="rId19" tooltip="Benátky"/>
              </a:rPr>
              <a:t>Benátkách</a:t>
            </a:r>
            <a:r>
              <a:rPr lang="cs-CZ" dirty="0" smtClean="0"/>
              <a:t>. V roce </a:t>
            </a:r>
            <a:r>
              <a:rPr lang="cs-CZ" dirty="0" smtClean="0">
                <a:hlinkClick r:id="rId20" tooltip="1906"/>
              </a:rPr>
              <a:t>1906</a:t>
            </a:r>
            <a:r>
              <a:rPr lang="cs-CZ" dirty="0" smtClean="0"/>
              <a:t> se přestěhoval do </a:t>
            </a:r>
            <a:r>
              <a:rPr lang="cs-CZ" dirty="0" smtClean="0">
                <a:hlinkClick r:id="rId9" tooltip="Paříž"/>
              </a:rPr>
              <a:t>Paříže</a:t>
            </a:r>
            <a:r>
              <a:rPr lang="cs-CZ" dirty="0" smtClean="0"/>
              <a:t>, kde si naplno osvojil svůj specifický styl malby ovlivněn umělci v okruhu svých přátel, primitivním uměním, ale stylisticky šel svou cestou.</a:t>
            </a:r>
          </a:p>
          <a:p>
            <a:r>
              <a:rPr lang="cs-CZ" dirty="0" smtClean="0"/>
              <a:t>Postihla ho </a:t>
            </a:r>
            <a:r>
              <a:rPr lang="cs-CZ" dirty="0" smtClean="0">
                <a:hlinkClick r:id="rId21" tooltip="Tuberkulóza"/>
              </a:rPr>
              <a:t>tuberkulóza</a:t>
            </a:r>
            <a:r>
              <a:rPr lang="cs-CZ" dirty="0" smtClean="0"/>
              <a:t>. Nemocen byl většinu života, především kvůli svému </a:t>
            </a:r>
            <a:r>
              <a:rPr lang="cs-CZ" dirty="0" smtClean="0">
                <a:hlinkClick r:id="rId22" tooltip="Bohém"/>
              </a:rPr>
              <a:t>bohémskému</a:t>
            </a:r>
            <a:r>
              <a:rPr lang="cs-CZ" dirty="0" smtClean="0"/>
              <a:t> stylu života, spojeného s nadměrnou konzumací </a:t>
            </a:r>
            <a:r>
              <a:rPr lang="cs-CZ" dirty="0" smtClean="0">
                <a:hlinkClick r:id="rId23" tooltip="Hašiš"/>
              </a:rPr>
              <a:t>hašiše</a:t>
            </a:r>
            <a:r>
              <a:rPr lang="cs-CZ" dirty="0" smtClean="0"/>
              <a:t> a </a:t>
            </a:r>
            <a:r>
              <a:rPr lang="cs-CZ" dirty="0" smtClean="0">
                <a:hlinkClick r:id="rId24" tooltip="Alkoholický nápoj"/>
              </a:rPr>
              <a:t>alkoholu</a:t>
            </a:r>
            <a:r>
              <a:rPr lang="cs-CZ" dirty="0" smtClean="0"/>
              <a:t> a promiskuitě. Zemřel v 35 letech. Jeho žena </a:t>
            </a:r>
            <a:r>
              <a:rPr lang="cs-CZ" dirty="0" err="1" smtClean="0">
                <a:hlinkClick r:id="rId25" tooltip="Jeanne Hébuterne (stránka neexistuje)"/>
              </a:rPr>
              <a:t>Jeanne</a:t>
            </a:r>
            <a:r>
              <a:rPr lang="cs-CZ" dirty="0" smtClean="0">
                <a:hlinkClick r:id="rId25" tooltip="Jeanne Hébuterne (stránka neexistuje)"/>
              </a:rPr>
              <a:t> </a:t>
            </a:r>
            <a:r>
              <a:rPr lang="cs-CZ" dirty="0" err="1" smtClean="0">
                <a:hlinkClick r:id="rId25" tooltip="Jeanne Hébuterne (stránka neexistuje)"/>
              </a:rPr>
              <a:t>Hébuterne</a:t>
            </a:r>
            <a:r>
              <a:rPr lang="cs-CZ" dirty="0" smtClean="0"/>
              <a:t> o několik dnů později i přes to, že byla těhotná, spáchala </a:t>
            </a:r>
            <a:r>
              <a:rPr lang="cs-CZ" dirty="0" smtClean="0">
                <a:hlinkClick r:id="rId26" tooltip="Sebevražda"/>
              </a:rPr>
              <a:t>sebevraždu</a:t>
            </a:r>
            <a:r>
              <a:rPr lang="cs-CZ" dirty="0" smtClean="0"/>
              <a:t>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4EE83E-7080-4DE3-932C-D424019F4551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4EE83E-7080-4DE3-932C-D424019F4551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753D4-8026-47E0-A875-00E75BF51858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3B992-1D16-4A65-932B-9CC2CC98841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5/Marc_Chagall_1941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751601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VY_32_Inovace_Výtvarná výchova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Vv_10/2</a:t>
                      </a:r>
                      <a:endParaRPr lang="cs-CZ" sz="1200" b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Expresionismus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1/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2013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93304" y="980728"/>
            <a:ext cx="85506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endParaRPr lang="cs-CZ" sz="2000" b="0" u="sng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Prezentace je určena pro žáky </a:t>
            </a:r>
            <a:r>
              <a:rPr lang="cs-CZ" sz="2000" b="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II.stupně</a:t>
            </a:r>
            <a:r>
              <a:rPr lang="cs-CZ" sz="20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0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Slouží k seznámení žáků s uměleckým směrem expresionismus.</a:t>
            </a:r>
            <a:endParaRPr lang="cs-CZ" sz="2000" b="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39552" y="1700808"/>
            <a:ext cx="7992888" cy="1107996"/>
          </a:xfrm>
          <a:prstGeom prst="rect">
            <a:avLst/>
          </a:prstGeom>
        </p:spPr>
        <p:style>
          <a:lnRef idx="0">
            <a:schemeClr val="accent1"/>
          </a:lnRef>
          <a:fillRef idx="1001">
            <a:schemeClr val="dk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EXPRESIONISMUS</a:t>
            </a:r>
            <a:endParaRPr lang="cs-CZ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-2738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EXPRESIONISMUS</a:t>
            </a:r>
            <a:endParaRPr lang="cs-CZ" sz="6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764704"/>
            <a:ext cx="8496000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Vznikl jako protiklad </a:t>
            </a:r>
            <a:r>
              <a:rPr lang="cs-CZ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impresionismu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naturalismu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9417" y="1412776"/>
            <a:ext cx="4154727" cy="89255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Naturalismus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zobrazuje </a:t>
            </a:r>
            <a:r>
              <a:rPr lang="cs-CZ" sz="2400" b="1" dirty="0" smtClean="0"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skutečnost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1294" y="4129916"/>
            <a:ext cx="4152714" cy="126188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Impresionismus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snaží se zobrazit </a:t>
            </a:r>
            <a:r>
              <a:rPr lang="cs-CZ" sz="2400" b="1" dirty="0" smtClean="0"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skutečnost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pomocí dojmů.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upload.wikimedia.org/wikipedia/commons/f/fe/Courbet_Etret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0114" y="1411550"/>
            <a:ext cx="3190358" cy="254030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076" name="Picture 4" descr="http://upload.wikimedia.org/wikipedia/commons/5/5c/Claude_Monet%2C_Impression%2C_soleil_levant%2C_18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0275" y="4141973"/>
            <a:ext cx="3193818" cy="245538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-2738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EXPRESIONISMUS</a:t>
            </a:r>
            <a:endParaRPr lang="cs-CZ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836712"/>
            <a:ext cx="849600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vznikl před 1.světovou válkou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484784"/>
            <a:ext cx="849600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v době hospodářského rozkvětu - úspěchů ve vědě a technice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2132856"/>
            <a:ext cx="849600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lidé nadšeni triumfy průmyslového rozmachu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2780928"/>
            <a:ext cx="8496000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technika zbavila člověka dřiny, ale vzala mu radost z tvořivé  </a:t>
            </a:r>
          </a:p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práce, učinila z něj jen součástku stroje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3789040"/>
            <a:ext cx="849600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umožňovala ovládnutí přírody, ale začínala ji také ničit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4437112"/>
            <a:ext cx="8496000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usnadňovala život, ale přinesla i možnost rychle a hromadně </a:t>
            </a:r>
          </a:p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jej zahubit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67544" y="5733256"/>
            <a:ext cx="8496000" cy="83099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vedle hrdosti nad silou lidského ducha se rodil strach, úzkost, </a:t>
            </a:r>
          </a:p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obavy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-2738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PŘEDSTAVITELÉ  EXPRESIONISMU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052736"/>
            <a:ext cx="8496000" cy="5232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Edvard </a:t>
            </a:r>
            <a:r>
              <a:rPr lang="cs-CZ" sz="280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Munch</a:t>
            </a:r>
            <a:r>
              <a:rPr lang="cs-CZ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 norský umělec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upload.wikimedia.org/wikipedia/commons/f/f0/Edvard_Munch_19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996952"/>
            <a:ext cx="1968969" cy="253379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6" name="Picture 4" descr="http://upload.wikimedia.org/wikipedia/en/f/f4/The_Screa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5923" y="1720819"/>
            <a:ext cx="3923928" cy="494854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7" name="TextovéPole 6"/>
          <p:cNvSpPr txBox="1"/>
          <p:nvPr/>
        </p:nvSpPr>
        <p:spPr>
          <a:xfrm>
            <a:off x="467544" y="1700808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Maluje téma smrti, bolesti,</a:t>
            </a:r>
          </a:p>
          <a:p>
            <a:r>
              <a:rPr lang="cs-C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samělosti, hrůzy i lásky jako </a:t>
            </a:r>
          </a:p>
          <a:p>
            <a:r>
              <a:rPr lang="cs-C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rozivé síly.</a:t>
            </a:r>
            <a:endParaRPr lang="cs-C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54792" y="6219556"/>
            <a:ext cx="2232248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Výkřik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-2738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EXPRESIONISMUS</a:t>
            </a:r>
            <a:endParaRPr lang="cs-CZ" sz="6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052736"/>
            <a:ext cx="8640000" cy="5232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Edvard </a:t>
            </a:r>
            <a:r>
              <a:rPr lang="cs-CZ" sz="280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Munch</a:t>
            </a:r>
            <a:r>
              <a:rPr lang="cs-CZ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endParaRPr lang="cs-CZ" sz="2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4" name="Picture 6" descr="http://upload.wikimedia.org/wikipedia/en/1/14/Munch_Ash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88840"/>
            <a:ext cx="4320480" cy="371327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7416" name="Picture 8" descr="http://upload.wikimedia.org/wikipedia/en/2/2d/Munch_deathSickroom.jpg"/>
          <p:cNvPicPr>
            <a:picLocks noChangeAspect="1" noChangeArrowheads="1"/>
          </p:cNvPicPr>
          <p:nvPr/>
        </p:nvPicPr>
        <p:blipFill>
          <a:blip r:embed="rId3" cstate="print"/>
          <a:srcRect t="-2663"/>
          <a:stretch>
            <a:fillRect/>
          </a:stretch>
        </p:blipFill>
        <p:spPr bwMode="auto">
          <a:xfrm>
            <a:off x="4860033" y="1897952"/>
            <a:ext cx="4000351" cy="381600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9" name="TextovéPole 8"/>
          <p:cNvSpPr txBox="1"/>
          <p:nvPr/>
        </p:nvSpPr>
        <p:spPr>
          <a:xfrm>
            <a:off x="251520" y="5949280"/>
            <a:ext cx="4320000" cy="52322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Popel</a:t>
            </a:r>
            <a:endParaRPr lang="cs-CZ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51154" y="5991671"/>
            <a:ext cx="4032448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Úmrtní pokoj</a:t>
            </a:r>
            <a:endParaRPr lang="cs-CZ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260648"/>
            <a:ext cx="8640000" cy="5232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Die </a:t>
            </a:r>
            <a:r>
              <a:rPr lang="cs-CZ" sz="2800" b="1" u="sng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Brűcke</a:t>
            </a:r>
            <a:r>
              <a:rPr lang="cs-CZ" sz="28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první sdružení expresionistických umělců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3968" y="1124744"/>
            <a:ext cx="4608512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Vzniklo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Drážďanech (1905)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6279703"/>
            <a:ext cx="4824536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Erich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Heckel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u malířského stojanu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://upload.wikimedia.org/wikipedia/commons/6/6f/Kirchner_-_Erich_Heckel_an_der_Staffele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2"/>
            <a:ext cx="3600400" cy="502567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9460" name="Picture 4" descr="http://upload.wikimedia.org/wikipedia/commons/b/b0/Gedenkmarke_Erich_Heck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5119058"/>
            <a:ext cx="2684020" cy="162231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9462" name="Picture 6" descr="http://upload.wikimedia.org/wikipedia/commons/2/24/DBP_1974_817_Erich_Heckel%2C_Schlafender_Pechste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1871600"/>
            <a:ext cx="1817236" cy="292555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260648"/>
            <a:ext cx="8640000" cy="954107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Der </a:t>
            </a:r>
            <a:r>
              <a:rPr lang="cs-CZ" sz="2800" b="1" u="sng" dirty="0" err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800" b="1" u="sng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laue</a:t>
            </a:r>
            <a:r>
              <a:rPr lang="cs-CZ" sz="28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u="sng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Reiter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druhé sdružení expresionistických umělců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4" name="Picture 4" descr="http://upload.wikimedia.org/wikipedia/commons/8/8a/Vassily-Kandinsky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34564"/>
            <a:ext cx="2592288" cy="414503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" name="TextovéPole 5"/>
          <p:cNvSpPr txBox="1"/>
          <p:nvPr/>
        </p:nvSpPr>
        <p:spPr>
          <a:xfrm>
            <a:off x="251520" y="1412776"/>
            <a:ext cx="259228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Vasilij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Kandinsky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6" name="Picture 6" descr="http://upload.wikimedia.org/wikipedia/en/1/18/Wassily_Kandinsky_-_Munich-Schwabing_with_the_Church_of_St._Ursu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5" y="1412776"/>
            <a:ext cx="3600639" cy="518457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640000" cy="46166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Franz</a:t>
            </a:r>
            <a:r>
              <a:rPr lang="cs-CZ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Marc</a:t>
            </a:r>
            <a:r>
              <a:rPr lang="cs-CZ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německý malíř, proslavil se hlavně malbami zvířat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http://upload.wikimedia.org/wikipedia/commons/8/8b/Franz_Marc_Blaues_Pferd_19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033356"/>
            <a:ext cx="3816000" cy="507452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1508" name="Picture 4" descr="http://upload.wikimedia.org/wikipedia/commons/b/b7/FranzMar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026102"/>
            <a:ext cx="1399076" cy="263903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1510" name="Picture 6" descr="http://upload.wikimedia.org/wikipedia/commons/f/fd/Franz_Marc-The_Yellow_Cow-19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780162"/>
            <a:ext cx="3168352" cy="236661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0" name="TextovéPole 9"/>
          <p:cNvSpPr txBox="1"/>
          <p:nvPr/>
        </p:nvSpPr>
        <p:spPr>
          <a:xfrm>
            <a:off x="1907704" y="1052736"/>
            <a:ext cx="2592288" cy="120032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Spoluzakladatel skupiny </a:t>
            </a: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Der </a:t>
            </a:r>
            <a:r>
              <a:rPr lang="cs-CZ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blaue</a:t>
            </a: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Reiter</a:t>
            </a:r>
            <a:endParaRPr lang="cs-CZ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907704" y="2456400"/>
            <a:ext cx="2592288" cy="1200329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*1880 v Mnichově</a:t>
            </a:r>
          </a:p>
          <a:p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+ 1916 v bitvě u </a:t>
            </a:r>
            <a:r>
              <a:rPr lang="cs-CZ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Verdunu</a:t>
            </a:r>
            <a:endParaRPr lang="cs-CZ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 flipH="1">
            <a:off x="5004048" y="6237312"/>
            <a:ext cx="3816424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Modrý kůň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flipH="1">
            <a:off x="251520" y="6237312"/>
            <a:ext cx="3168352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Žlutá kráva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640000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Paul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Klee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(švýcarský malíř)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http://upload.wikimedia.org/wikipedia/commons/c/c5/Around_the_Fis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5574" y="908720"/>
            <a:ext cx="6190662" cy="4464496"/>
          </a:xfrm>
          <a:prstGeom prst="rect">
            <a:avLst/>
          </a:prstGeom>
          <a:noFill/>
        </p:spPr>
      </p:pic>
      <p:pic>
        <p:nvPicPr>
          <p:cNvPr id="22532" name="Picture 4" descr="http://upload.wikimedia.org/wikipedia/commons/6/6e/Paul_Klee_19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17598"/>
            <a:ext cx="2016224" cy="279096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0" name="TextovéPole 9"/>
          <p:cNvSpPr txBox="1"/>
          <p:nvPr/>
        </p:nvSpPr>
        <p:spPr>
          <a:xfrm>
            <a:off x="683568" y="378904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1879 - 1940</a:t>
            </a:r>
            <a:endParaRPr lang="cs-C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00480" y="5589240"/>
            <a:ext cx="6192000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Okolo ryby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764704"/>
            <a:ext cx="8640000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Marc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Chagall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bělorusko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francouzský malíř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http://upload.wikimedia.org/wikipedia/en/4/4d/Chagall_parent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0778" y="1383159"/>
            <a:ext cx="3188447" cy="403244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7" name="TextovéPole 6"/>
          <p:cNvSpPr txBox="1"/>
          <p:nvPr/>
        </p:nvSpPr>
        <p:spPr>
          <a:xfrm>
            <a:off x="5724128" y="5559623"/>
            <a:ext cx="3171296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Rodiče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8" name="Picture 4" descr="http://upload.wikimedia.org/wikipedia/commons/3/35/Marc_Chagall_19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383159"/>
            <a:ext cx="1161320" cy="168257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6630" name="Picture 6" descr="http://upload.wikimedia.org/wikipedia/en/4/4a/Image-Chagall_Fiddl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1308" y="1383158"/>
            <a:ext cx="3338333" cy="400829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0" name="TextovéPole 9"/>
          <p:cNvSpPr txBox="1"/>
          <p:nvPr/>
        </p:nvSpPr>
        <p:spPr>
          <a:xfrm>
            <a:off x="1907704" y="5559623"/>
            <a:ext cx="3384376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Houslista na vsi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6253862"/>
            <a:ext cx="8640000" cy="41549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1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Lyrické, snové obrazy jsou vzpomínkami na dětství, na přátele a mládí.</a:t>
            </a:r>
            <a:endParaRPr lang="cs-CZ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1520" y="44624"/>
            <a:ext cx="8640000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Představitelé tzv. Pařížské školy.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88390" y="313167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1887 - 1985</a:t>
            </a:r>
            <a:endParaRPr lang="cs-C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640000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Amedeo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Modigliani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italský malíř 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68144" y="5373216"/>
            <a:ext cx="3027280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Paul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Guillaume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91680" y="5373216"/>
            <a:ext cx="3600400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Dáma s kloboukem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http://upload.wikimedia.org/wikipedia/commons/9/94/Amadeo_Modigliani_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908720"/>
            <a:ext cx="3481912" cy="434744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8676" name="Picture 4" descr="http://upload.wikimedia.org/wikipedia/commons/2/28/Amedeo_Modigliani_-_Paul_Guillaume%2C_Novo_Pilo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30701" y="908720"/>
            <a:ext cx="3061779" cy="433270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8680" name="Picture 8" descr="http://upload.wikimedia.org/wikipedia/commons/5/53/Amedeo_Modigliani_19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908720"/>
            <a:ext cx="1220271" cy="152533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2" name="TextovéPole 11"/>
          <p:cNvSpPr txBox="1"/>
          <p:nvPr/>
        </p:nvSpPr>
        <p:spPr>
          <a:xfrm>
            <a:off x="251520" y="5991671"/>
            <a:ext cx="8640000" cy="44627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3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Jeho portréty se vyznačují vnitřním klidem, zjednodušením formy.</a:t>
            </a:r>
            <a:endParaRPr lang="cs-CZ" sz="2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249289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1884 - 1920</a:t>
            </a:r>
            <a:endParaRPr lang="cs-C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8" descr="http://upload.wikimedia.org/wikipedia/commons/2/23/Modis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996952"/>
            <a:ext cx="1173397" cy="223224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-2738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EXPRESIONISMUS</a:t>
            </a:r>
            <a:endParaRPr lang="cs-CZ" sz="6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1340768"/>
            <a:ext cx="8064896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http://upload.wikimedia.org/wikipedia/commons/f/fe/Courbet_Etretat.jpg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http://upload.wikimedia.org/wikipedia/commons/5/5c/Claude_Monet%2C_Impression%2C_soleil_levant%2C_1872.jpg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http://upload.wikimedia.org/wikipedia/commons/f/f0/Edvard_Munch_1912.jpg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http://upload.wikimedia.org/wikipedia/en/f/f4/The_Scream.jpg http://upload.wikimedia.org/wikipedia/en/1/14/Munch_Ashes.jpg 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http://upload.wikimedia.org/wikipedia/en/1/14/Munch_Ashes.jpg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http://upload.wikimedia.org/wikipedia/en/2/2d/Munch_deathSickroom.jpg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http://upload.wikimedia.org/wikipedia/commons/6/6f/Kirchner_-_Erich_Heckel_an_der_Staffelei.jpg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http://upload.wikimedia.org/wikipedia/commons/b/b0/Gedenkmarke_Erich_Heckel.jpg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http://upload.wikimedia.org/wikipedia/en/1/18/Wassily_Kandinsky_-_Munich-Schwabing_with_the_Church_of_St._Ursula.jpg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http://upload.wikimedia.org/wikipedia/commons/8/8b/Franz_Marc_Blaues_Pferd_1911.jpg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http://upload.wikimedia.org/wikipedia/commons/b/b7/FranzMarc.jpg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http://upload.wikimedia.org/wikipedia/commons/f/fd/Franz_Marc-The_Yellow_Cow-1911.jpg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http://upload.wikimedia.org/wikipedia/commons/c/c5/Around_the_Fish.JPG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http://upload.wikimedia.org/wikipedia/commons/6/6e/Paul_Klee_1911.jpg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http://upload.wikimedia.org/wikipedia/en/4/4d/Chagall_parents.jpg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http://upload.wikimedia.org/wikipedia/commons/3/35/Marc_Chagall_194</a:t>
            </a:r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1.jpg</a:t>
            </a:r>
            <a:endParaRPr lang="cs-CZ" sz="11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http://upload.wikimedia.org/wikipedia/en/4/4a/Image-Chagall_Fiddler.jpg http://upload.wikimedia.org/wikipedia/commons/9/94/Amadeo_Modigliani_004.jpg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http://upload.wikimedia.org/wikipedia/commons/2/28/Amedeo_Modigliani_-_Paul_Guillaume%2C_Novo_Pilota.jpg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http://upload.wikimedia.org/wikipedia/commons/5/53/Amedeo_Modigliani_1919.jpg </a:t>
            </a:r>
          </a:p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http://upload.wikimedia.org/wikipedia/commons/2/23/Modis2.jpg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980728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solidFill>
                  <a:srgbClr val="00B0F0"/>
                </a:solidFill>
                <a:latin typeface="Times New Roman"/>
                <a:cs typeface="Times New Roman"/>
              </a:rPr>
              <a:t>[citace 1/2013]</a:t>
            </a:r>
            <a:endParaRPr lang="cs-CZ" sz="11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925</Words>
  <Application>Microsoft Office PowerPoint</Application>
  <PresentationFormat>Předvádění na obrazovce (4:3)</PresentationFormat>
  <Paragraphs>112</Paragraphs>
  <Slides>14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Soška Jiří</cp:lastModifiedBy>
  <cp:revision>79</cp:revision>
  <dcterms:created xsi:type="dcterms:W3CDTF">2012-08-16T20:19:31Z</dcterms:created>
  <dcterms:modified xsi:type="dcterms:W3CDTF">2013-01-31T11:43:12Z</dcterms:modified>
</cp:coreProperties>
</file>