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65" r:id="rId2"/>
    <p:sldId id="266" r:id="rId3"/>
    <p:sldId id="257" r:id="rId4"/>
    <p:sldId id="268" r:id="rId5"/>
    <p:sldId id="256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-2323" y="173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427908-3A0E-4147-B777-6D0B91F11BE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79143-AE34-4E64-A416-379B38A34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6764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2EC85B-7A47-4F71-B989-2B269EDBDDE4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BB2044-63C2-4F78-9DEC-AA8228E77E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529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B2044-63C2-4F78-9DEC-AA8228E77E8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B2044-63C2-4F78-9DEC-AA8228E77E8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B2044-63C2-4F78-9DEC-AA8228E77E8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B2044-63C2-4F78-9DEC-AA8228E77E8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B2044-63C2-4F78-9DEC-AA8228E77E8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B2044-63C2-4F78-9DEC-AA8228E77E8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B2044-63C2-4F78-9DEC-AA8228E77E8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B2044-63C2-4F78-9DEC-AA8228E77E8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B2044-63C2-4F78-9DEC-AA8228E77E86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32770" name="Picture 2" descr="Soubor:Canova-Magdalene 45 degree view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2976" y="2627784"/>
            <a:ext cx="967898" cy="1290531"/>
          </a:xfrm>
          <a:prstGeom prst="ellipse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softEdge rad="11250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poznámky 5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A9F43-5F57-44ED-8E1B-7CF03BC19DF2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0F7E4-BD7C-4EC0-AFA8-45DB01FA16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3943605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Vv_11/2</a:t>
                      </a:r>
                      <a:endParaRPr lang="cs-CZ" sz="1200" b="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Gotické malířství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1/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2013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u="sng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Prezentace je určena pro žáky </a:t>
            </a:r>
            <a:r>
              <a:rPr lang="cs-CZ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II.stupně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Slouží k výkladu učiva o gotickém malířství v českých </a:t>
            </a:r>
            <a:r>
              <a:rPr lang="cs-CZ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zemích.</a:t>
            </a:r>
            <a:endParaRPr lang="cs-CZ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GOTICKÉ  MALÍŘSTVÍ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809" y="300967"/>
            <a:ext cx="8496944" cy="415498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Gotické malířství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tří fází české gotiky lze rozdělit do čtyř okruhů: </a:t>
            </a:r>
          </a:p>
          <a:p>
            <a:endParaRPr lang="cs-CZ" sz="2400" b="1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desková malba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(Mistr Vyšebrodského oltáře, Mistr   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Třeboňského oltáře)</a:t>
            </a:r>
            <a:endParaRPr lang="cs-CZ" sz="2400" b="1" u="sng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nástěnná malba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(z</a:t>
            </a:r>
            <a:r>
              <a:rPr lang="cs-CZ" sz="2400" b="1" dirty="0" smtClean="0">
                <a:solidFill>
                  <a:srgbClr val="FFFF00"/>
                </a:solidFill>
              </a:rPr>
              <a:t> dob panování Karla IV. pochází 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      malířská </a:t>
            </a:r>
            <a:r>
              <a:rPr lang="cs-CZ" sz="2400" b="1" dirty="0" err="1" smtClean="0">
                <a:solidFill>
                  <a:srgbClr val="FFFF00"/>
                </a:solidFill>
              </a:rPr>
              <a:t>výzoba</a:t>
            </a:r>
            <a:r>
              <a:rPr lang="cs-CZ" sz="2400" b="1" dirty="0" smtClean="0">
                <a:solidFill>
                  <a:srgbClr val="FFFF00"/>
                </a:solidFill>
              </a:rPr>
              <a:t> kaple sv. Kříže a sv. Kateřiny na hradě 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Karlštejně</a:t>
            </a:r>
            <a:r>
              <a:rPr lang="cs-CZ" sz="2400" b="1" dirty="0" smtClean="0">
                <a:solidFill>
                  <a:srgbClr val="FFFF00"/>
                </a:solidFill>
              </a:rPr>
              <a:t>) </a:t>
            </a:r>
            <a:endParaRPr lang="cs-CZ" sz="2400" b="1" u="sng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kresba pro vyšívače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(krumpéři)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církevních rouch a 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dekoračních chrámových textilií, a konečně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iluminace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rukopisů.</a:t>
            </a:r>
            <a:endParaRPr lang="cs-CZ" sz="2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4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MISTR  VYŠEBRODSKÉHO  OLTÁŘE</a:t>
            </a:r>
            <a:endParaRPr lang="cs-CZ" sz="4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d/d0/Meister_von_Hohenfurth_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5550783" cy="604867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Obdélník 3"/>
          <p:cNvSpPr/>
          <p:nvPr/>
        </p:nvSpPr>
        <p:spPr>
          <a:xfrm>
            <a:off x="6156176" y="319821"/>
            <a:ext cx="2771800" cy="1200329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maloval v Praze   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na dvoře císaře 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Karla IV.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6176" y="1916832"/>
            <a:ext cx="2771800" cy="2308324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namaloval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devět </a:t>
            </a:r>
          </a:p>
          <a:p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deskových maleb   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hlavního oltáře 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klášterního   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kostela ve Vyšším    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Brodě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56176" y="4437112"/>
            <a:ext cx="2771800" cy="1200329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zachycují </a:t>
            </a:r>
          </a:p>
          <a:p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radostné události 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ze života Krista</a:t>
            </a:r>
          </a:p>
        </p:txBody>
      </p:sp>
      <p:pic>
        <p:nvPicPr>
          <p:cNvPr id="17410" name="Picture 2" descr="http://upload.wikimedia.org/wikipedia/commons/4/4e/Petr_z_Ro%C5%BEmber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93317" y="2383878"/>
            <a:ext cx="3250683" cy="4474122"/>
          </a:xfrm>
          <a:prstGeom prst="ellipse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softEdge rad="11250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upload.wikimedia.org/wikipedia/commons/d/d7/Meister_von_Hohenfurth_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5624793" cy="604867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MISTR  TŘEBOŇSKÉHO OLTÁŘE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352928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působil na dvoře českého krále Václava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IV.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83968" y="951111"/>
            <a:ext cx="4464496" cy="1938992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hlavní představitel 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krásného </a:t>
            </a:r>
          </a:p>
          <a:p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slohu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-  vytvořil nový ideál 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štíhlé figury</a:t>
            </a:r>
            <a:endParaRPr lang="cs-CZ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stylizace řasnatého oděvu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lyrika tváří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gest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postojů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http://upload.wikimedia.org/wikipedia/commons/9/9a/Meister_des_Wittingauer_Altars_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943020"/>
            <a:ext cx="3688508" cy="54006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Obdélník 5"/>
          <p:cNvSpPr/>
          <p:nvPr/>
        </p:nvSpPr>
        <p:spPr>
          <a:xfrm>
            <a:off x="4302822" y="5852399"/>
            <a:ext cx="3952056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Kristus na hoře Olivetské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http://upload.wikimedia.org/wikipedia/commons/8/89/Meister_des_Wittingauer_Altars_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329997"/>
            <a:ext cx="3744416" cy="540325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Obdélník 4"/>
          <p:cNvSpPr/>
          <p:nvPr/>
        </p:nvSpPr>
        <p:spPr>
          <a:xfrm>
            <a:off x="323528" y="5948263"/>
            <a:ext cx="3744416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Kladení Krista do hrobu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2" name="Picture 6" descr="http://upload.wikimedia.org/wikipedia/commons/1/11/Trebon-Adora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13802"/>
            <a:ext cx="4104456" cy="542892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Obdélník 6"/>
          <p:cNvSpPr/>
          <p:nvPr/>
        </p:nvSpPr>
        <p:spPr>
          <a:xfrm>
            <a:off x="4644008" y="5949280"/>
            <a:ext cx="4104456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Adorace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upload.wikimedia.org/wikipedia/commons/3/39/Meister_des_Wittingauer_Altars_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4664"/>
            <a:ext cx="3672408" cy="537702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539552" y="5949280"/>
            <a:ext cx="3672408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Zmrtvýchvstání Krista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c/cc/Trebon-saints.jpg"/>
          <p:cNvPicPr>
            <a:picLocks noChangeAspect="1" noChangeArrowheads="1"/>
          </p:cNvPicPr>
          <p:nvPr/>
        </p:nvPicPr>
        <p:blipFill>
          <a:blip r:embed="rId3" cstate="print"/>
          <a:srcRect l="10142" t="5063" r="10415" b="5063"/>
          <a:stretch>
            <a:fillRect/>
          </a:stretch>
        </p:blipFill>
        <p:spPr bwMode="auto">
          <a:xfrm>
            <a:off x="395536" y="332656"/>
            <a:ext cx="2952328" cy="44599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3707904" y="332656"/>
            <a:ext cx="4464496" cy="83099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sv.Kateřina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sv.Máří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Magdaléna, </a:t>
            </a:r>
            <a:r>
              <a:rPr lang="cs-CZ" sz="2400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sv.Markéta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2780928"/>
            <a:ext cx="1800200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ATRIBUTY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 rot="13978992">
            <a:off x="345672" y="3918021"/>
            <a:ext cx="466625" cy="2880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3978992">
            <a:off x="2145872" y="2261835"/>
            <a:ext cx="466626" cy="2880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13978992">
            <a:off x="2649928" y="2261835"/>
            <a:ext cx="466625" cy="2880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508" name="Picture 4" descr="Soubor:Michelangelo Caravaggio 06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0747" y="3861048"/>
            <a:ext cx="2292668" cy="2996952"/>
          </a:xfrm>
          <a:prstGeom prst="ellipse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softEdge rad="11250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1510" name="Picture 6" descr="Soubor:Canova-Magdalene 45 degree view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3927309"/>
            <a:ext cx="2198018" cy="2930691"/>
          </a:xfrm>
          <a:prstGeom prst="ellipse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softEdge rad="11250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5122" name="Picture 2" descr="http://upload.wikimedia.org/wikipedia/commons/6/61/Ulm-Muenster-NeithartKapelleAltarbild-06120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52877" y="4077072"/>
            <a:ext cx="1608546" cy="2780928"/>
          </a:xfrm>
          <a:prstGeom prst="ellipse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softEdge rad="11250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4" name="Picture 4" descr="http://upload.wikimedia.org/wikipedia/commons/2/21/PasionalKunhu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1124744"/>
            <a:ext cx="4319279" cy="54006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Obdélník 4"/>
          <p:cNvSpPr/>
          <p:nvPr/>
        </p:nvSpPr>
        <p:spPr>
          <a:xfrm>
            <a:off x="4860032" y="5661248"/>
            <a:ext cx="4032448" cy="83099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Iluminace z Pasionálu abatyše Kunhuty</a:t>
            </a:r>
            <a:endParaRPr lang="cs-CZ" sz="2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8655" y="332656"/>
            <a:ext cx="8568952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Iluminované rukopisy</a:t>
            </a:r>
            <a:endParaRPr lang="cs-CZ" sz="24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upload.wikimedia.org/wikipedia/commons/d/da/Vel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4124325" cy="528637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Obdélník 3"/>
          <p:cNvSpPr/>
          <p:nvPr/>
        </p:nvSpPr>
        <p:spPr>
          <a:xfrm>
            <a:off x="295247" y="5845583"/>
            <a:ext cx="4176464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Velislavova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bible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http://upload.wikimedia.org/wikipedia/commons/4/4c/VaclavaZof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7"/>
            <a:ext cx="5972031" cy="54006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Obdélník 6"/>
          <p:cNvSpPr/>
          <p:nvPr/>
        </p:nvSpPr>
        <p:spPr>
          <a:xfrm>
            <a:off x="295246" y="5845583"/>
            <a:ext cx="5932937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Bible Václava IV.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http://upload.wikimedia.org/wikipedia/commons/4/47/Wenzelsbib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3668140" cy="60212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4" name="Picture 4" descr="http://upload.wikimedia.org/wikipedia/commons/8/8d/Bible_vacla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13802"/>
            <a:ext cx="4146823" cy="602327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http://upload.wikimedia.org/wikipedia/commons/2/24/Cathedrale_Saint-Guy_Prague_facade_sud_mosaique_Jugement_derni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8643522" cy="590465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Obdélník 3"/>
          <p:cNvSpPr/>
          <p:nvPr/>
        </p:nvSpPr>
        <p:spPr>
          <a:xfrm>
            <a:off x="251520" y="6237312"/>
            <a:ext cx="3312368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Mozaika Poslední soud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64" name="Picture 4" descr="Soubor:Praha, Katedrála, JV 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79004" y="4506978"/>
            <a:ext cx="2329500" cy="23063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4" name="Picture 2" descr="Soubor:Prague Castle By Night.jpg"/>
          <p:cNvPicPr>
            <a:picLocks noChangeAspect="1" noChangeArrowheads="1"/>
          </p:cNvPicPr>
          <p:nvPr/>
        </p:nvPicPr>
        <p:blipFill>
          <a:blip r:embed="rId4" cstate="print"/>
          <a:srcRect t="19134" b="13897"/>
          <a:stretch>
            <a:fillRect/>
          </a:stretch>
        </p:blipFill>
        <p:spPr bwMode="auto">
          <a:xfrm>
            <a:off x="4139952" y="5482932"/>
            <a:ext cx="2669426" cy="1340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</a:t>
            </a:r>
            <a:r>
              <a:rPr lang="cs-CZ" sz="1200" smtClean="0">
                <a:solidFill>
                  <a:srgbClr val="FFFF00"/>
                </a:solidFill>
              </a:rPr>
              <a:t>://upload.wikimedia.org/wikipedia/commons/d/d0/Meister_von_Hohenfurth_002.jpg</a:t>
            </a:r>
            <a:endParaRPr lang="cs-CZ" sz="1200" dirty="0" smtClean="0">
              <a:solidFill>
                <a:srgbClr val="FFFF00"/>
              </a:solidFill>
            </a:endParaRPr>
          </a:p>
          <a:p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764704"/>
            <a:ext cx="86409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http://upload.wikimedia.org/wikipedia/commons/4/4e/Petr_z_Ro%C5%BEmberka.jpg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980728"/>
            <a:ext cx="86409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http://upload.wikimedia.org/wikipedia/commons/d/d7/Meister_von_Hohenfurth_001.jpg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1196752"/>
            <a:ext cx="849694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http://upload.wikimedia.org/wikipedia/commons/9/9a/Meister_des_Wittingauer_Altars_001.jpg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1412776"/>
            <a:ext cx="86409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http://upload.wikimedia.org/wikipedia/commons/8/89/Meister_des_Wittingauer_Altars_003.jpg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628800"/>
            <a:ext cx="85689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http://upload.wikimedia.org/wikipedia/commons/thumb/1/11/Trebon-Adorace.jpg/453px-Trebon-Adorace.jpg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1844824"/>
            <a:ext cx="871296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http://upload.wikimedia.org/wikipedia/commons/3/39/Meister_des_Wittingauer_Altars_002.jpg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1520" y="2060848"/>
            <a:ext cx="54726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http://upload.wikimedia.org/wikipedia/commons/c/cc/Trebon-saints.jpg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2276872"/>
            <a:ext cx="61926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http://upload.wikimedia.org/wikipedia/commons/c/c7/Michelangelo_Caravaggio_060.jpg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2492896"/>
            <a:ext cx="878497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http://upload.wikimedia.org/wikipedia/commons/thumb/c/cc/Canova-Magdalene_45_degree_view.jpg/450px-Canova-Magdalene_45_degree_view.jpg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1520" y="2852936"/>
            <a:ext cx="849694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http://upload.wikimedia.org/wikipedia/commons/6/61/Ulm-Muenster-NeithartKapelleAltarbild-061209.jpg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3068960"/>
            <a:ext cx="73448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http://upload.wikimedia.org/wikipedia/commons/2/21/PasionalKunhuty.jpg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520" y="328498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http://upload.wikimedia.org/wikipedia/commons/d/da/Vel2.jpg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1520" y="3501008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http://upload.wikimedia.org/wikipedia/commons/4/4c/VaclavaZofie.jpg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1520" y="3717032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http://upload.wikimedia.org/wikipedia/commons/4/47/Wenzelsbibel.jpg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1520" y="3933056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http://upload.wikimedia.org/wikipedia/commons/8/8d/Bible_vaclav.jpg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1520" y="4149080"/>
            <a:ext cx="914501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http://upload.wikimedia.org/wikipedia/commons/2/24/Cathedrale_Saint-Guy_Prague_facade_sud_mosaique_Jugement_dernier.jpg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1520" y="4365104"/>
            <a:ext cx="61206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</a:rPr>
              <a:t>http://upload.wikimedia.org/wikipedia/commons/e/e8/Prague_Castle_By_Night.jpg</a:t>
            </a:r>
            <a:endParaRPr lang="cs-CZ" sz="1100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1520" y="332656"/>
            <a:ext cx="15841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[citace]</a:t>
            </a:r>
            <a:endParaRPr lang="cs-CZ" sz="11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727</TotalTime>
  <Words>317</Words>
  <Application>Microsoft Office PowerPoint</Application>
  <PresentationFormat>Předvádění na obrazovce (4:3)</PresentationFormat>
  <Paragraphs>90</Paragraphs>
  <Slides>18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Prezentace aplikace PowerPoint</vt:lpstr>
      <vt:lpstr>GOTICKÉ  MALÍŘSTVÍ</vt:lpstr>
      <vt:lpstr>Prezentace aplikace PowerPoint</vt:lpstr>
      <vt:lpstr>MISTR  VYŠEBRODSKÉHO  OLTÁŘE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MISTR  VYŠEBRODSKÉHO  OLTÁŘE</dc:title>
  <dc:creator>Jirka</dc:creator>
  <cp:lastModifiedBy>Soška Jiří</cp:lastModifiedBy>
  <cp:revision>86</cp:revision>
  <dcterms:created xsi:type="dcterms:W3CDTF">2012-12-29T15:18:20Z</dcterms:created>
  <dcterms:modified xsi:type="dcterms:W3CDTF">2013-01-31T11:27:23Z</dcterms:modified>
</cp:coreProperties>
</file>