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60" r:id="rId4"/>
    <p:sldId id="261" r:id="rId5"/>
    <p:sldId id="262" r:id="rId6"/>
    <p:sldId id="264" r:id="rId7"/>
    <p:sldId id="263" r:id="rId8"/>
    <p:sldId id="266" r:id="rId9"/>
    <p:sldId id="257" r:id="rId10"/>
    <p:sldId id="258" r:id="rId11"/>
    <p:sldId id="256" r:id="rId12"/>
    <p:sldId id="265" r:id="rId13"/>
    <p:sldId id="259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740F04"/>
    <a:srgbClr val="FFFF99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1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9C874-2CA8-42C0-ABBE-1853856FC74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9A75C5-6F23-49E3-A912-BD3BC5C37F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03C8CB-7DD3-4718-AD34-AC0305F258C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03A8BC-F090-4B82-961A-23C4DE5665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0D417E-0974-40AD-992B-F8F8E37DC33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3251F5-ED08-41FF-8072-890DCF1D6E3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18E260-60FB-4737-8162-944BBCA91A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C991BD-BFE3-4BC3-88E4-3517F4DF7A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D22E01-8376-4329-BA46-0D7A248DB8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59EAD4-E4EC-48C9-8CC2-618CE72EEFB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24FDDF-E693-4CBF-8100-9D823A704E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0D256E7-9195-485D-B3FD-220CA02CDE04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firemniakce.cz/image/501/reklamni-predmet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firemniakce.cz/image/503/reklamni-predmety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www.firemniakce.cz/image/502/reklamni-predmety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Hudba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a klíč k hudbě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7" name="Obrázek 6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Anotace:</a:t>
            </a:r>
          </a:p>
          <a:p>
            <a:endParaRPr lang="cs-CZ" u="sng" dirty="0" smtClean="0"/>
          </a:p>
          <a:p>
            <a:r>
              <a:rPr lang="cs-CZ" dirty="0" smtClean="0"/>
              <a:t>Prezentace slouží k žákovské práci motivované poslechem hudebních ukázek a k výtvarné kompozici </a:t>
            </a:r>
          </a:p>
          <a:p>
            <a:r>
              <a:rPr lang="cs-CZ" dirty="0" smtClean="0"/>
              <a:t>v barevné parafrázi.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1042988" y="620713"/>
            <a:ext cx="7129462" cy="2378075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5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HUDBA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1692275" y="3068638"/>
            <a:ext cx="57610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(ABSTRAKCE  DĚJE)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900113" y="3860800"/>
            <a:ext cx="7488237" cy="2378075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6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&amp;  </a:t>
            </a:r>
          </a:p>
          <a:p>
            <a:pPr algn="ctr">
              <a:spcBef>
                <a:spcPct val="50000"/>
              </a:spcBef>
            </a:pPr>
            <a:r>
              <a:rPr lang="cs-CZ" sz="6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KLÍČ  K  HUDBĚ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611560" y="404664"/>
            <a:ext cx="7993062" cy="954107"/>
          </a:xfrm>
          <a:prstGeom prst="rect">
            <a:avLst/>
          </a:prstGeom>
          <a:ln>
            <a:noFill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Konkrétní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předměty, věci, osoby</a:t>
            </a:r>
            <a:r>
              <a:rPr lang="cs-CZ" sz="2800" dirty="0"/>
              <a:t>….můžeme pozorovat - překreslit</a:t>
            </a:r>
          </a:p>
        </p:txBody>
      </p:sp>
      <p:pic>
        <p:nvPicPr>
          <p:cNvPr id="8200" name="Picture 8" descr="Reklamní předměty">
            <a:hlinkClick r:id="rId2" tooltip="Reklamní předměty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8038" y="1447507"/>
            <a:ext cx="2808138" cy="23593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202" name="Picture 10" descr="Reklamní předměty">
            <a:hlinkClick r:id="rId4" tooltip="Reklamní předměty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3356992"/>
            <a:ext cx="3625532" cy="3171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203" name="Picture 11" descr="Reklamní předměty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2780928"/>
            <a:ext cx="3591223" cy="29445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539750" y="333375"/>
            <a:ext cx="7704138" cy="1477328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Hudbu, pocity……..</a:t>
            </a:r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b="1" dirty="0"/>
              <a:t>ABSTRAKCE  DĚJE</a:t>
            </a:r>
            <a:endParaRPr lang="cs-CZ" b="1" u="sng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chemeClr val="tx2"/>
                </a:solidFill>
              </a:rPr>
              <a:t>        </a:t>
            </a:r>
            <a:r>
              <a:rPr lang="cs-CZ" u="sng" dirty="0" smtClean="0"/>
              <a:t>můžeme </a:t>
            </a:r>
            <a:r>
              <a:rPr lang="cs-CZ" u="sng" dirty="0"/>
              <a:t>ztvárnit </a:t>
            </a:r>
            <a:r>
              <a:rPr lang="cs-CZ" b="1" u="sng" dirty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barvou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/>
              <a:t> -  na ploše výkresu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539552" y="2132856"/>
            <a:ext cx="7705228" cy="4031873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v"/>
            </a:pPr>
            <a:r>
              <a:rPr lang="cs-CZ" b="1" dirty="0"/>
              <a:t>   Zaposlouchejte</a:t>
            </a:r>
            <a:r>
              <a:rPr lang="cs-CZ" dirty="0"/>
              <a:t> se do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</a:t>
            </a:r>
            <a:r>
              <a:rPr lang="cs-CZ" dirty="0"/>
              <a:t> ukázky.</a:t>
            </a:r>
          </a:p>
          <a:p>
            <a:pPr>
              <a:spcBef>
                <a:spcPct val="50000"/>
              </a:spcBef>
            </a:pPr>
            <a:endParaRPr lang="cs-CZ" dirty="0"/>
          </a:p>
          <a:p>
            <a:pPr>
              <a:spcBef>
                <a:spcPct val="50000"/>
              </a:spcBef>
              <a:buFont typeface="Wingdings" pitchFamily="2" charset="2"/>
              <a:buChar char="v"/>
            </a:pPr>
            <a:r>
              <a:rPr lang="cs-CZ" dirty="0"/>
              <a:t>   Nechte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hudbu</a:t>
            </a:r>
            <a:r>
              <a:rPr lang="cs-CZ" sz="2800" dirty="0"/>
              <a:t> </a:t>
            </a:r>
            <a:r>
              <a:rPr lang="cs-CZ" dirty="0"/>
              <a:t>působit na vaše smysly.</a:t>
            </a:r>
          </a:p>
          <a:p>
            <a:pPr>
              <a:spcBef>
                <a:spcPct val="50000"/>
              </a:spcBef>
            </a:pPr>
            <a:endParaRPr lang="cs-CZ" dirty="0"/>
          </a:p>
          <a:p>
            <a:pPr>
              <a:spcBef>
                <a:spcPct val="50000"/>
              </a:spcBef>
              <a:buFont typeface="Wingdings" pitchFamily="2" charset="2"/>
              <a:buChar char="v"/>
            </a:pPr>
            <a:r>
              <a:rPr lang="cs-CZ" dirty="0">
                <a:solidFill>
                  <a:schemeClr val="tx2"/>
                </a:solidFill>
              </a:rPr>
              <a:t>  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Hudba</a:t>
            </a:r>
            <a:r>
              <a:rPr lang="cs-CZ" dirty="0"/>
              <a:t> ve vás </a:t>
            </a:r>
            <a:r>
              <a:rPr lang="cs-CZ" b="1" dirty="0"/>
              <a:t>vyvolává</a:t>
            </a:r>
            <a:r>
              <a:rPr lang="cs-CZ" dirty="0"/>
              <a:t> :  </a:t>
            </a:r>
            <a:r>
              <a:rPr lang="cs-CZ" u="sng" dirty="0">
                <a:solidFill>
                  <a:srgbClr val="FFFF99"/>
                </a:solidFill>
              </a:rPr>
              <a:t>pocity</a:t>
            </a:r>
            <a:r>
              <a:rPr lang="cs-CZ" dirty="0">
                <a:solidFill>
                  <a:srgbClr val="FFFF99"/>
                </a:solidFill>
              </a:rPr>
              <a:t> </a:t>
            </a:r>
            <a:r>
              <a:rPr lang="cs-CZ" b="1" dirty="0"/>
              <a:t>a</a:t>
            </a:r>
            <a:r>
              <a:rPr lang="cs-CZ" dirty="0">
                <a:solidFill>
                  <a:srgbClr val="FFFF99"/>
                </a:solidFill>
              </a:rPr>
              <a:t>  </a:t>
            </a:r>
            <a:r>
              <a:rPr lang="cs-CZ" u="sng" dirty="0" smtClean="0">
                <a:solidFill>
                  <a:srgbClr val="FFFF99"/>
                </a:solidFill>
              </a:rPr>
              <a:t>barevné</a:t>
            </a:r>
          </a:p>
          <a:p>
            <a:pPr>
              <a:spcBef>
                <a:spcPct val="50000"/>
              </a:spcBef>
            </a:pPr>
            <a:r>
              <a:rPr lang="cs-CZ" dirty="0" smtClean="0">
                <a:solidFill>
                  <a:srgbClr val="FFFF99"/>
                </a:solidFill>
              </a:rPr>
              <a:t>       </a:t>
            </a:r>
            <a:r>
              <a:rPr lang="cs-CZ" u="sng" dirty="0" smtClean="0">
                <a:solidFill>
                  <a:srgbClr val="FFFF99"/>
                </a:solidFill>
              </a:rPr>
              <a:t>asociace</a:t>
            </a:r>
            <a:r>
              <a:rPr lang="cs-CZ" dirty="0" smtClean="0">
                <a:solidFill>
                  <a:srgbClr val="FFFF99"/>
                </a:solidFill>
              </a:rPr>
              <a:t>            (barevné </a:t>
            </a:r>
            <a:r>
              <a:rPr lang="cs-CZ" dirty="0">
                <a:solidFill>
                  <a:srgbClr val="FFFF99"/>
                </a:solidFill>
              </a:rPr>
              <a:t>skvrny - plochy</a:t>
            </a:r>
            <a:r>
              <a:rPr lang="cs-CZ" dirty="0" smtClean="0">
                <a:solidFill>
                  <a:srgbClr val="FFFF99"/>
                </a:solidFill>
              </a:rPr>
              <a:t>)</a:t>
            </a:r>
          </a:p>
          <a:p>
            <a:pPr>
              <a:spcBef>
                <a:spcPct val="50000"/>
              </a:spcBef>
            </a:pPr>
            <a:endParaRPr lang="cs-CZ" dirty="0">
              <a:solidFill>
                <a:srgbClr val="FFFF99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755576" y="1412776"/>
            <a:ext cx="720080" cy="288032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627784" y="5301208"/>
            <a:ext cx="720080" cy="288032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539552" y="836613"/>
            <a:ext cx="8208912" cy="2431435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v"/>
            </a:pPr>
            <a:r>
              <a:rPr lang="cs-CZ" b="1" dirty="0"/>
              <a:t>  Každý v sobě máme </a:t>
            </a: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klíč</a:t>
            </a:r>
            <a:r>
              <a:rPr lang="cs-CZ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spcBef>
                <a:spcPct val="50000"/>
              </a:spcBef>
              <a:buFont typeface="Wingdings" pitchFamily="2" charset="2"/>
              <a:buChar char="v"/>
            </a:pPr>
            <a:r>
              <a:rPr lang="cs-CZ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Nevíme o něm</a:t>
            </a:r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>
              <a:spcBef>
                <a:spcPct val="50000"/>
              </a:spcBef>
              <a:buFont typeface="Wingdings" pitchFamily="2" charset="2"/>
              <a:buChar char="v"/>
            </a:pPr>
            <a:endParaRPr lang="cs-CZ" b="1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50000"/>
              </a:spcBef>
              <a:buFont typeface="Wingdings" pitchFamily="2" charset="2"/>
              <a:buChar char="v"/>
            </a:pP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495046" y="2487848"/>
            <a:ext cx="7777162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v"/>
            </a:pP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Klíčem </a:t>
            </a:r>
            <a:r>
              <a:rPr lang="cs-CZ" dirty="0"/>
              <a:t>otevíráme svá srdce </a:t>
            </a:r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hudbě</a:t>
            </a:r>
            <a:r>
              <a:rPr lang="cs-CZ" dirty="0"/>
              <a:t>, </a:t>
            </a:r>
            <a:r>
              <a:rPr lang="cs-CZ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umění</a:t>
            </a:r>
            <a:r>
              <a:rPr lang="cs-CZ" dirty="0" smtClean="0"/>
              <a:t>.</a:t>
            </a:r>
          </a:p>
          <a:p>
            <a:pPr>
              <a:spcBef>
                <a:spcPct val="50000"/>
              </a:spcBef>
              <a:buFont typeface="Wingdings" pitchFamily="2" charset="2"/>
              <a:buChar char="v"/>
            </a:pP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611560" y="4581525"/>
            <a:ext cx="8136904" cy="457200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v"/>
            </a:pPr>
            <a:r>
              <a:rPr lang="cs-CZ" b="1" dirty="0">
                <a:solidFill>
                  <a:schemeClr val="bg2"/>
                </a:solidFill>
              </a:rPr>
              <a:t>  </a:t>
            </a:r>
            <a:r>
              <a:rPr lang="cs-CZ" b="1" dirty="0" smtClean="0">
                <a:solidFill>
                  <a:schemeClr val="bg2"/>
                </a:solidFill>
              </a:rPr>
              <a:t>Barevná parafráze – svazek klíčů.</a:t>
            </a:r>
            <a:endParaRPr lang="cs-CZ" b="1" dirty="0">
              <a:solidFill>
                <a:schemeClr val="bg2"/>
              </a:solidFill>
            </a:endParaRP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539750" y="3644900"/>
            <a:ext cx="8208714" cy="641350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u="sng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11560" y="5276056"/>
            <a:ext cx="8136904" cy="1015663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v"/>
            </a:pPr>
            <a:r>
              <a:rPr lang="cs-CZ" b="1" dirty="0">
                <a:solidFill>
                  <a:schemeClr val="bg2"/>
                </a:solidFill>
              </a:rPr>
              <a:t>  </a:t>
            </a:r>
            <a:r>
              <a:rPr lang="cs-CZ" b="1" dirty="0" smtClean="0">
                <a:solidFill>
                  <a:schemeClr val="bg2"/>
                </a:solidFill>
              </a:rPr>
              <a:t>Výtvarné vyjádření emocionálního zážitku – dojmu</a:t>
            </a:r>
          </a:p>
          <a:p>
            <a:pPr>
              <a:spcBef>
                <a:spcPct val="50000"/>
              </a:spcBef>
            </a:pPr>
            <a:r>
              <a:rPr lang="cs-CZ" b="1" dirty="0" smtClean="0">
                <a:solidFill>
                  <a:schemeClr val="bg2"/>
                </a:solidFill>
              </a:rPr>
              <a:t> </a:t>
            </a:r>
            <a:r>
              <a:rPr lang="cs-CZ" b="1" dirty="0" smtClean="0">
                <a:solidFill>
                  <a:schemeClr val="bg2"/>
                </a:solidFill>
              </a:rPr>
              <a:t>    z poslechu hudební ukázky.</a:t>
            </a:r>
            <a:endParaRPr lang="cs-CZ" b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611560" y="1844824"/>
            <a:ext cx="7488832" cy="1384995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800" dirty="0">
                <a:latin typeface="+mn-lt"/>
              </a:rPr>
              <a:t>1.	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Nightwish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</a:t>
            </a:r>
            <a:r>
              <a:rPr lang="cs-CZ" sz="2800" dirty="0">
                <a:latin typeface="+mn-lt"/>
              </a:rPr>
              <a:t>-  2.skladba</a:t>
            </a:r>
          </a:p>
          <a:p>
            <a:endParaRPr lang="cs-CZ" sz="2800" dirty="0">
              <a:latin typeface="+mn-lt"/>
            </a:endParaRPr>
          </a:p>
          <a:p>
            <a:r>
              <a:rPr lang="cs-CZ" sz="2800" dirty="0">
                <a:latin typeface="+mn-lt"/>
              </a:rPr>
              <a:t>2.	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Titanic</a:t>
            </a:r>
            <a:r>
              <a:rPr lang="cs-CZ" sz="2800" dirty="0">
                <a:latin typeface="+mn-lt"/>
              </a:rPr>
              <a:t>  -  </a:t>
            </a:r>
            <a:r>
              <a:rPr lang="cs-CZ" sz="2800" dirty="0" err="1">
                <a:latin typeface="+mn-lt"/>
              </a:rPr>
              <a:t>Never</a:t>
            </a:r>
            <a:r>
              <a:rPr lang="cs-CZ" sz="2800" dirty="0">
                <a:latin typeface="+mn-lt"/>
              </a:rPr>
              <a:t> </a:t>
            </a:r>
            <a:r>
              <a:rPr lang="cs-CZ" sz="2800" dirty="0" err="1">
                <a:latin typeface="+mn-lt"/>
              </a:rPr>
              <a:t>an</a:t>
            </a:r>
            <a:r>
              <a:rPr lang="cs-CZ" sz="2800" dirty="0">
                <a:latin typeface="+mn-lt"/>
              </a:rPr>
              <a:t> </a:t>
            </a:r>
            <a:r>
              <a:rPr lang="cs-CZ" sz="2800" dirty="0" err="1">
                <a:latin typeface="+mn-lt"/>
              </a:rPr>
              <a:t>Absolution</a:t>
            </a:r>
            <a:endParaRPr lang="cs-CZ" sz="28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548680"/>
            <a:ext cx="7488832" cy="5232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Poslechové skladby: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64704"/>
            <a:ext cx="8424936" cy="147732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/>
              <a:t>Podívejme se společně na </a:t>
            </a:r>
            <a:r>
              <a:rPr lang="cs-CZ" sz="3600" b="1" dirty="0" smtClean="0">
                <a:solidFill>
                  <a:srgbClr val="FFFF99"/>
                </a:solidFill>
              </a:rPr>
              <a:t>ukázky</a:t>
            </a:r>
            <a:r>
              <a:rPr lang="cs-CZ" sz="3600" b="1" dirty="0" smtClean="0"/>
              <a:t> </a:t>
            </a:r>
          </a:p>
          <a:p>
            <a:pPr>
              <a:spcBef>
                <a:spcPct val="50000"/>
              </a:spcBef>
            </a:pPr>
            <a:r>
              <a:rPr lang="cs-CZ" sz="3600" b="1" smtClean="0"/>
              <a:t>žákovských </a:t>
            </a:r>
            <a:r>
              <a:rPr lang="cs-CZ" sz="3600" b="1" dirty="0" smtClean="0"/>
              <a:t>prací.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výkresy 18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8135937" cy="56245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výkresy 18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333375"/>
            <a:ext cx="8137525" cy="59277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971550" y="3544888"/>
            <a:ext cx="4752975" cy="3124472"/>
          </a:xfrm>
          <a:prstGeom prst="rect">
            <a:avLst/>
          </a:prstGeom>
          <a:ln>
            <a:headEnd/>
            <a:tailEnd/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4"/>
          </a:lnRef>
          <a:fillRef idx="1003">
            <a:schemeClr val="lt2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pic>
        <p:nvPicPr>
          <p:cNvPr id="2054" name="Picture 6" descr="výkresy 18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32656"/>
            <a:ext cx="4752975" cy="320084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2055" name="Oval 7"/>
          <p:cNvSpPr>
            <a:spLocks noChangeArrowheads="1"/>
          </p:cNvSpPr>
          <p:nvPr/>
        </p:nvSpPr>
        <p:spPr bwMode="auto">
          <a:xfrm rot="1612196">
            <a:off x="1979613" y="4284663"/>
            <a:ext cx="1223962" cy="863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anchor="ctr"/>
          <a:lstStyle/>
          <a:p>
            <a:endParaRPr lang="cs-CZ"/>
          </a:p>
        </p:txBody>
      </p:sp>
      <p:sp>
        <p:nvSpPr>
          <p:cNvPr id="2057" name="Oval 9"/>
          <p:cNvSpPr>
            <a:spLocks noChangeArrowheads="1"/>
          </p:cNvSpPr>
          <p:nvPr/>
        </p:nvSpPr>
        <p:spPr bwMode="auto">
          <a:xfrm rot="-3288538">
            <a:off x="2987675" y="4356101"/>
            <a:ext cx="962025" cy="825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anchor="ctr"/>
          <a:lstStyle/>
          <a:p>
            <a:endParaRPr lang="cs-CZ"/>
          </a:p>
        </p:txBody>
      </p:sp>
      <p:sp>
        <p:nvSpPr>
          <p:cNvPr id="2058" name="Oval 10"/>
          <p:cNvSpPr>
            <a:spLocks noChangeArrowheads="1"/>
          </p:cNvSpPr>
          <p:nvPr/>
        </p:nvSpPr>
        <p:spPr bwMode="auto">
          <a:xfrm rot="-1226863">
            <a:off x="2627313" y="4716463"/>
            <a:ext cx="962025" cy="825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anchor="ctr"/>
          <a:lstStyle/>
          <a:p>
            <a:endParaRPr lang="cs-CZ"/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 rot="-1786133">
            <a:off x="3440113" y="5364163"/>
            <a:ext cx="215900" cy="9350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anchor="ctr"/>
          <a:lstStyle/>
          <a:p>
            <a:endParaRPr lang="cs-CZ"/>
          </a:p>
        </p:txBody>
      </p:sp>
      <p:sp>
        <p:nvSpPr>
          <p:cNvPr id="2060" name="Rectangle 12"/>
          <p:cNvSpPr>
            <a:spLocks noChangeArrowheads="1"/>
          </p:cNvSpPr>
          <p:nvPr/>
        </p:nvSpPr>
        <p:spPr bwMode="auto">
          <a:xfrm rot="1697791">
            <a:off x="2051050" y="5005388"/>
            <a:ext cx="204788" cy="9350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anchor="ctr"/>
          <a:lstStyle/>
          <a:p>
            <a:endParaRPr lang="cs-CZ"/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 rot="-3301919">
            <a:off x="4075113" y="4779963"/>
            <a:ext cx="198437" cy="9350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anchor="ctr"/>
          <a:lstStyle/>
          <a:p>
            <a:endParaRPr lang="cs-CZ"/>
          </a:p>
        </p:txBody>
      </p:sp>
      <p:sp>
        <p:nvSpPr>
          <p:cNvPr id="2062" name="Text Box 14"/>
          <p:cNvSpPr txBox="1">
            <a:spLocks noChangeArrowheads="1"/>
          </p:cNvSpPr>
          <p:nvPr/>
        </p:nvSpPr>
        <p:spPr bwMode="auto">
          <a:xfrm>
            <a:off x="6156325" y="1412875"/>
            <a:ext cx="2592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Abstraktní malba</a:t>
            </a:r>
          </a:p>
        </p:txBody>
      </p:sp>
      <p:sp>
        <p:nvSpPr>
          <p:cNvPr id="2063" name="Text Box 15"/>
          <p:cNvSpPr txBox="1">
            <a:spLocks noChangeArrowheads="1"/>
          </p:cNvSpPr>
          <p:nvPr/>
        </p:nvSpPr>
        <p:spPr bwMode="auto">
          <a:xfrm>
            <a:off x="6156325" y="3716338"/>
            <a:ext cx="2987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Konkrétní malba</a:t>
            </a:r>
          </a:p>
        </p:txBody>
      </p:sp>
      <p:sp>
        <p:nvSpPr>
          <p:cNvPr id="2065" name="Line 17"/>
          <p:cNvSpPr>
            <a:spLocks noChangeShapeType="1"/>
          </p:cNvSpPr>
          <p:nvPr/>
        </p:nvSpPr>
        <p:spPr bwMode="auto">
          <a:xfrm flipH="1">
            <a:off x="3822700" y="4652963"/>
            <a:ext cx="1584325" cy="0"/>
          </a:xfrm>
          <a:prstGeom prst="line">
            <a:avLst/>
          </a:prstGeom>
          <a:noFill/>
          <a:ln w="76200">
            <a:solidFill>
              <a:srgbClr val="FF3300"/>
            </a:solidFill>
            <a:round/>
            <a:headEnd/>
            <a:tailEnd type="triangle" w="med" len="med"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endParaRPr lang="cs-CZ"/>
          </a:p>
        </p:txBody>
      </p:sp>
      <p:sp>
        <p:nvSpPr>
          <p:cNvPr id="2066" name="Text Box 18"/>
          <p:cNvSpPr txBox="1">
            <a:spLocks noChangeArrowheads="1"/>
          </p:cNvSpPr>
          <p:nvPr/>
        </p:nvSpPr>
        <p:spPr bwMode="auto">
          <a:xfrm>
            <a:off x="5380038" y="4408488"/>
            <a:ext cx="36353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KLÍČ</a:t>
            </a:r>
            <a:r>
              <a:rPr lang="cs-CZ" sz="2800" b="1">
                <a:solidFill>
                  <a:srgbClr val="FF3300"/>
                </a:solidFill>
              </a:rPr>
              <a:t>  -  spojení základních tvarů</a:t>
            </a:r>
          </a:p>
        </p:txBody>
      </p:sp>
      <p:sp>
        <p:nvSpPr>
          <p:cNvPr id="2067" name="Line 19"/>
          <p:cNvSpPr>
            <a:spLocks noChangeShapeType="1"/>
          </p:cNvSpPr>
          <p:nvPr/>
        </p:nvSpPr>
        <p:spPr bwMode="auto">
          <a:xfrm flipH="1">
            <a:off x="3995738" y="5084763"/>
            <a:ext cx="1439862" cy="0"/>
          </a:xfrm>
          <a:prstGeom prst="line">
            <a:avLst/>
          </a:prstGeom>
          <a:noFill/>
          <a:ln w="76200">
            <a:solidFill>
              <a:srgbClr val="FF3300"/>
            </a:solidFill>
            <a:round/>
            <a:headEnd/>
            <a:tailEnd type="triangle" w="med" len="med"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4"/>
          <p:cNvSpPr>
            <a:spLocks noChangeArrowheads="1"/>
          </p:cNvSpPr>
          <p:nvPr/>
        </p:nvSpPr>
        <p:spPr bwMode="auto">
          <a:xfrm>
            <a:off x="1692275" y="1628775"/>
            <a:ext cx="1584325" cy="1655763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Oval 5"/>
          <p:cNvSpPr>
            <a:spLocks noChangeArrowheads="1"/>
          </p:cNvSpPr>
          <p:nvPr/>
        </p:nvSpPr>
        <p:spPr bwMode="auto">
          <a:xfrm>
            <a:off x="1908175" y="2349500"/>
            <a:ext cx="360363" cy="358775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Line 6"/>
          <p:cNvSpPr>
            <a:spLocks noChangeShapeType="1"/>
          </p:cNvSpPr>
          <p:nvPr/>
        </p:nvSpPr>
        <p:spPr bwMode="auto">
          <a:xfrm>
            <a:off x="3276600" y="2205038"/>
            <a:ext cx="23034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" name="Line 7"/>
          <p:cNvSpPr>
            <a:spLocks noChangeShapeType="1"/>
          </p:cNvSpPr>
          <p:nvPr/>
        </p:nvSpPr>
        <p:spPr bwMode="auto">
          <a:xfrm>
            <a:off x="3203575" y="2708275"/>
            <a:ext cx="647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" name="Line 9"/>
          <p:cNvSpPr>
            <a:spLocks noChangeShapeType="1"/>
          </p:cNvSpPr>
          <p:nvPr/>
        </p:nvSpPr>
        <p:spPr bwMode="auto">
          <a:xfrm flipV="1">
            <a:off x="3851275" y="2565400"/>
            <a:ext cx="0" cy="1428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" name="Line 10"/>
          <p:cNvSpPr>
            <a:spLocks noChangeShapeType="1"/>
          </p:cNvSpPr>
          <p:nvPr/>
        </p:nvSpPr>
        <p:spPr bwMode="auto">
          <a:xfrm>
            <a:off x="3851275" y="2565400"/>
            <a:ext cx="730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" name="Line 11"/>
          <p:cNvSpPr>
            <a:spLocks noChangeShapeType="1"/>
          </p:cNvSpPr>
          <p:nvPr/>
        </p:nvSpPr>
        <p:spPr bwMode="auto">
          <a:xfrm flipV="1">
            <a:off x="3995738" y="2420938"/>
            <a:ext cx="144462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" name="Line 12"/>
          <p:cNvSpPr>
            <a:spLocks noChangeShapeType="1"/>
          </p:cNvSpPr>
          <p:nvPr/>
        </p:nvSpPr>
        <p:spPr bwMode="auto">
          <a:xfrm>
            <a:off x="4140200" y="2420938"/>
            <a:ext cx="1444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" name="Line 13"/>
          <p:cNvSpPr>
            <a:spLocks noChangeShapeType="1"/>
          </p:cNvSpPr>
          <p:nvPr/>
        </p:nvSpPr>
        <p:spPr bwMode="auto">
          <a:xfrm>
            <a:off x="4284663" y="2420938"/>
            <a:ext cx="142875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" name="Line 14"/>
          <p:cNvSpPr>
            <a:spLocks noChangeShapeType="1"/>
          </p:cNvSpPr>
          <p:nvPr/>
        </p:nvSpPr>
        <p:spPr bwMode="auto">
          <a:xfrm>
            <a:off x="4427538" y="2565400"/>
            <a:ext cx="1444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" name="Line 15"/>
          <p:cNvSpPr>
            <a:spLocks noChangeShapeType="1"/>
          </p:cNvSpPr>
          <p:nvPr/>
        </p:nvSpPr>
        <p:spPr bwMode="auto">
          <a:xfrm flipV="1">
            <a:off x="4572000" y="2492375"/>
            <a:ext cx="144463" cy="730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3" name="Line 16"/>
          <p:cNvSpPr>
            <a:spLocks noChangeShapeType="1"/>
          </p:cNvSpPr>
          <p:nvPr/>
        </p:nvSpPr>
        <p:spPr bwMode="auto">
          <a:xfrm>
            <a:off x="4716463" y="2492375"/>
            <a:ext cx="71437" cy="730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4" name="Line 17"/>
          <p:cNvSpPr>
            <a:spLocks noChangeShapeType="1"/>
          </p:cNvSpPr>
          <p:nvPr/>
        </p:nvSpPr>
        <p:spPr bwMode="auto">
          <a:xfrm flipV="1">
            <a:off x="4816475" y="2449513"/>
            <a:ext cx="144463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" name="Line 18"/>
          <p:cNvSpPr>
            <a:spLocks noChangeShapeType="1"/>
          </p:cNvSpPr>
          <p:nvPr/>
        </p:nvSpPr>
        <p:spPr bwMode="auto">
          <a:xfrm>
            <a:off x="4932363" y="2420938"/>
            <a:ext cx="215900" cy="2159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" name="Line 19"/>
          <p:cNvSpPr>
            <a:spLocks noChangeShapeType="1"/>
          </p:cNvSpPr>
          <p:nvPr/>
        </p:nvSpPr>
        <p:spPr bwMode="auto">
          <a:xfrm flipV="1">
            <a:off x="5148263" y="2420938"/>
            <a:ext cx="215900" cy="2159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" name="Line 20"/>
          <p:cNvSpPr>
            <a:spLocks noChangeShapeType="1"/>
          </p:cNvSpPr>
          <p:nvPr/>
        </p:nvSpPr>
        <p:spPr bwMode="auto">
          <a:xfrm>
            <a:off x="5364163" y="2420938"/>
            <a:ext cx="144462" cy="7143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8" name="Line 21"/>
          <p:cNvSpPr>
            <a:spLocks noChangeShapeType="1"/>
          </p:cNvSpPr>
          <p:nvPr/>
        </p:nvSpPr>
        <p:spPr bwMode="auto">
          <a:xfrm flipV="1">
            <a:off x="5508625" y="2276475"/>
            <a:ext cx="215900" cy="2460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" name="Line 22"/>
          <p:cNvSpPr>
            <a:spLocks noChangeShapeType="1"/>
          </p:cNvSpPr>
          <p:nvPr/>
        </p:nvSpPr>
        <p:spPr bwMode="auto">
          <a:xfrm>
            <a:off x="5580063" y="2205038"/>
            <a:ext cx="144462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" name="Line 23"/>
          <p:cNvSpPr>
            <a:spLocks noChangeShapeType="1"/>
          </p:cNvSpPr>
          <p:nvPr/>
        </p:nvSpPr>
        <p:spPr bwMode="auto">
          <a:xfrm>
            <a:off x="3276600" y="2276475"/>
            <a:ext cx="23749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1" name="Line 24"/>
          <p:cNvSpPr>
            <a:spLocks noChangeShapeType="1"/>
          </p:cNvSpPr>
          <p:nvPr/>
        </p:nvSpPr>
        <p:spPr bwMode="auto">
          <a:xfrm>
            <a:off x="3276600" y="2349500"/>
            <a:ext cx="24479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" name="Line 26"/>
          <p:cNvSpPr>
            <a:spLocks noChangeShapeType="1"/>
          </p:cNvSpPr>
          <p:nvPr/>
        </p:nvSpPr>
        <p:spPr bwMode="auto">
          <a:xfrm>
            <a:off x="3276600" y="2492375"/>
            <a:ext cx="863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" name="Line 27"/>
          <p:cNvSpPr>
            <a:spLocks noChangeShapeType="1"/>
          </p:cNvSpPr>
          <p:nvPr/>
        </p:nvSpPr>
        <p:spPr bwMode="auto">
          <a:xfrm>
            <a:off x="3276600" y="2565400"/>
            <a:ext cx="7191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" name="Freeform 29"/>
          <p:cNvSpPr>
            <a:spLocks/>
          </p:cNvSpPr>
          <p:nvPr/>
        </p:nvSpPr>
        <p:spPr bwMode="auto">
          <a:xfrm>
            <a:off x="1908175" y="2409825"/>
            <a:ext cx="360363" cy="82550"/>
          </a:xfrm>
          <a:custGeom>
            <a:avLst/>
            <a:gdLst/>
            <a:ahLst/>
            <a:cxnLst>
              <a:cxn ang="0">
                <a:pos x="0" y="52"/>
              </a:cxn>
              <a:cxn ang="0">
                <a:pos x="90" y="7"/>
              </a:cxn>
              <a:cxn ang="0">
                <a:pos x="181" y="7"/>
              </a:cxn>
              <a:cxn ang="0">
                <a:pos x="227" y="52"/>
              </a:cxn>
            </a:cxnLst>
            <a:rect l="0" t="0" r="r" b="b"/>
            <a:pathLst>
              <a:path w="227" h="52">
                <a:moveTo>
                  <a:pt x="0" y="52"/>
                </a:moveTo>
                <a:cubicBezTo>
                  <a:pt x="30" y="33"/>
                  <a:pt x="60" y="14"/>
                  <a:pt x="90" y="7"/>
                </a:cubicBezTo>
                <a:cubicBezTo>
                  <a:pt x="120" y="0"/>
                  <a:pt x="158" y="0"/>
                  <a:pt x="181" y="7"/>
                </a:cubicBezTo>
                <a:cubicBezTo>
                  <a:pt x="204" y="14"/>
                  <a:pt x="219" y="45"/>
                  <a:pt x="227" y="52"/>
                </a:cubicBez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" name="Text Box 34"/>
          <p:cNvSpPr txBox="1">
            <a:spLocks noChangeArrowheads="1"/>
          </p:cNvSpPr>
          <p:nvPr/>
        </p:nvSpPr>
        <p:spPr bwMode="auto">
          <a:xfrm>
            <a:off x="250825" y="836613"/>
            <a:ext cx="5689600" cy="523220"/>
          </a:xfrm>
          <a:prstGeom prst="rect">
            <a:avLst/>
          </a:prstGeom>
          <a:ln w="2857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u="sng" dirty="0">
                <a:solidFill>
                  <a:schemeClr val="bg2"/>
                </a:solidFill>
              </a:rPr>
              <a:t>PŮDORYS</a:t>
            </a:r>
            <a:r>
              <a:rPr lang="cs-CZ" sz="2800" dirty="0">
                <a:solidFill>
                  <a:schemeClr val="bg2"/>
                </a:solidFill>
              </a:rPr>
              <a:t> – pohled kolmo shora</a:t>
            </a:r>
          </a:p>
        </p:txBody>
      </p:sp>
      <p:sp>
        <p:nvSpPr>
          <p:cNvPr id="26" name="Text Box 35"/>
          <p:cNvSpPr txBox="1">
            <a:spLocks noChangeArrowheads="1"/>
          </p:cNvSpPr>
          <p:nvPr/>
        </p:nvSpPr>
        <p:spPr bwMode="auto">
          <a:xfrm>
            <a:off x="323850" y="3716338"/>
            <a:ext cx="4248150" cy="822325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chemeClr val="bg2"/>
                </a:solidFill>
              </a:rPr>
              <a:t>My však uvidíme klíče natočené !!!</a:t>
            </a:r>
          </a:p>
        </p:txBody>
      </p:sp>
      <p:sp>
        <p:nvSpPr>
          <p:cNvPr id="27" name="Oval 36"/>
          <p:cNvSpPr>
            <a:spLocks noChangeArrowheads="1"/>
          </p:cNvSpPr>
          <p:nvPr/>
        </p:nvSpPr>
        <p:spPr bwMode="auto">
          <a:xfrm rot="2361883">
            <a:off x="4716463" y="3502025"/>
            <a:ext cx="792162" cy="1223963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Oval 37"/>
          <p:cNvSpPr>
            <a:spLocks noChangeArrowheads="1"/>
          </p:cNvSpPr>
          <p:nvPr/>
        </p:nvSpPr>
        <p:spPr bwMode="auto">
          <a:xfrm rot="2361883">
            <a:off x="4787900" y="3429000"/>
            <a:ext cx="792163" cy="1223963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Oval 38"/>
          <p:cNvSpPr>
            <a:spLocks noChangeArrowheads="1"/>
          </p:cNvSpPr>
          <p:nvPr/>
        </p:nvSpPr>
        <p:spPr bwMode="auto">
          <a:xfrm rot="2592605">
            <a:off x="4932363" y="3789363"/>
            <a:ext cx="279400" cy="385762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Oval 39"/>
          <p:cNvSpPr>
            <a:spLocks noChangeArrowheads="1"/>
          </p:cNvSpPr>
          <p:nvPr/>
        </p:nvSpPr>
        <p:spPr bwMode="auto">
          <a:xfrm rot="2592605">
            <a:off x="4932363" y="3860800"/>
            <a:ext cx="279400" cy="385763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41"/>
          <p:cNvSpPr>
            <a:spLocks noChangeArrowheads="1"/>
          </p:cNvSpPr>
          <p:nvPr/>
        </p:nvSpPr>
        <p:spPr bwMode="auto">
          <a:xfrm rot="18063292">
            <a:off x="6300788" y="3716337"/>
            <a:ext cx="287338" cy="2303463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Oval 43"/>
          <p:cNvSpPr>
            <a:spLocks noChangeArrowheads="1"/>
          </p:cNvSpPr>
          <p:nvPr/>
        </p:nvSpPr>
        <p:spPr bwMode="auto">
          <a:xfrm rot="2592605">
            <a:off x="7332663" y="5310188"/>
            <a:ext cx="215900" cy="288925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48"/>
          <p:cNvSpPr>
            <a:spLocks noChangeArrowheads="1"/>
          </p:cNvSpPr>
          <p:nvPr/>
        </p:nvSpPr>
        <p:spPr bwMode="auto">
          <a:xfrm rot="1872233">
            <a:off x="6675438" y="5364163"/>
            <a:ext cx="431800" cy="520700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49"/>
          <p:cNvSpPr>
            <a:spLocks noChangeArrowheads="1"/>
          </p:cNvSpPr>
          <p:nvPr/>
        </p:nvSpPr>
        <p:spPr bwMode="auto">
          <a:xfrm rot="1872233">
            <a:off x="6626225" y="5314950"/>
            <a:ext cx="431800" cy="449263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Line 50"/>
          <p:cNvSpPr>
            <a:spLocks noChangeShapeType="1"/>
          </p:cNvSpPr>
          <p:nvPr/>
        </p:nvSpPr>
        <p:spPr bwMode="auto">
          <a:xfrm>
            <a:off x="6573838" y="5589588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6" name="Line 51"/>
          <p:cNvSpPr>
            <a:spLocks noChangeShapeType="1"/>
          </p:cNvSpPr>
          <p:nvPr/>
        </p:nvSpPr>
        <p:spPr bwMode="auto">
          <a:xfrm>
            <a:off x="6904038" y="5805488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7" name="Line 52"/>
          <p:cNvSpPr>
            <a:spLocks noChangeShapeType="1"/>
          </p:cNvSpPr>
          <p:nvPr/>
        </p:nvSpPr>
        <p:spPr bwMode="auto">
          <a:xfrm>
            <a:off x="7148513" y="5435600"/>
            <a:ext cx="0" cy="1444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8" name="Rectangle 54"/>
          <p:cNvSpPr>
            <a:spLocks noChangeArrowheads="1"/>
          </p:cNvSpPr>
          <p:nvPr/>
        </p:nvSpPr>
        <p:spPr bwMode="auto">
          <a:xfrm rot="1872233">
            <a:off x="6656388" y="5580063"/>
            <a:ext cx="125412" cy="130175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56"/>
          <p:cNvSpPr>
            <a:spLocks noChangeArrowheads="1"/>
          </p:cNvSpPr>
          <p:nvPr/>
        </p:nvSpPr>
        <p:spPr bwMode="auto">
          <a:xfrm rot="1872233">
            <a:off x="6821488" y="5648325"/>
            <a:ext cx="76200" cy="144463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Oval 57"/>
          <p:cNvSpPr>
            <a:spLocks noChangeArrowheads="1"/>
          </p:cNvSpPr>
          <p:nvPr/>
        </p:nvSpPr>
        <p:spPr bwMode="auto">
          <a:xfrm>
            <a:off x="4500563" y="2924175"/>
            <a:ext cx="1584325" cy="1081088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Oval 58"/>
          <p:cNvSpPr>
            <a:spLocks noChangeArrowheads="1"/>
          </p:cNvSpPr>
          <p:nvPr/>
        </p:nvSpPr>
        <p:spPr bwMode="auto">
          <a:xfrm>
            <a:off x="4572000" y="2997200"/>
            <a:ext cx="1584325" cy="1081088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61"/>
          <p:cNvSpPr>
            <a:spLocks noChangeArrowheads="1"/>
          </p:cNvSpPr>
          <p:nvPr/>
        </p:nvSpPr>
        <p:spPr bwMode="auto">
          <a:xfrm rot="1872233">
            <a:off x="4816475" y="3832225"/>
            <a:ext cx="125413" cy="130175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62"/>
          <p:cNvSpPr>
            <a:spLocks noChangeArrowheads="1"/>
          </p:cNvSpPr>
          <p:nvPr/>
        </p:nvSpPr>
        <p:spPr bwMode="auto">
          <a:xfrm rot="1872233">
            <a:off x="5213350" y="3989388"/>
            <a:ext cx="77788" cy="87312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AutoShape 64"/>
          <p:cNvSpPr>
            <a:spLocks noChangeArrowheads="1"/>
          </p:cNvSpPr>
          <p:nvPr/>
        </p:nvSpPr>
        <p:spPr bwMode="auto">
          <a:xfrm rot="17880025">
            <a:off x="4212431" y="4796632"/>
            <a:ext cx="792163" cy="215900"/>
          </a:xfrm>
          <a:prstGeom prst="rightArrow">
            <a:avLst>
              <a:gd name="adj1" fmla="val 50000"/>
              <a:gd name="adj2" fmla="val 91728"/>
            </a:avLst>
          </a:prstGeom>
          <a:solidFill>
            <a:srgbClr val="FF00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Text Box 65"/>
          <p:cNvSpPr txBox="1">
            <a:spLocks noChangeArrowheads="1"/>
          </p:cNvSpPr>
          <p:nvPr/>
        </p:nvSpPr>
        <p:spPr bwMode="auto">
          <a:xfrm>
            <a:off x="323528" y="5393884"/>
            <a:ext cx="4896842" cy="830997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</a:t>
            </a:r>
            <a:r>
              <a:rPr lang="cs-CZ" b="1" dirty="0">
                <a:solidFill>
                  <a:schemeClr val="bg2"/>
                </a:solidFill>
              </a:rPr>
              <a:t>– z pohledu ze strany vidíme tloušťku klíče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9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9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5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5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4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6500"/>
                            </p:stCondLst>
                            <p:childTnLst>
                              <p:par>
                                <p:cTn id="7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7500"/>
                            </p:stCondLst>
                            <p:childTnLst>
                              <p:par>
                                <p:cTn id="7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500"/>
                            </p:stCondLst>
                            <p:childTnLst>
                              <p:par>
                                <p:cTn id="8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500"/>
                            </p:stCondLst>
                            <p:childTnLst>
                              <p:par>
                                <p:cTn id="8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1500"/>
                            </p:stCondLst>
                            <p:childTnLst>
                              <p:par>
                                <p:cTn id="9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2500"/>
                            </p:stCondLst>
                            <p:childTnLst>
                              <p:par>
                                <p:cTn id="9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3500"/>
                            </p:stCondLst>
                            <p:childTnLst>
                              <p:par>
                                <p:cTn id="10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9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1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17" presetID="9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2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4000"/>
                            </p:stCondLst>
                            <p:childTnLst>
                              <p:par>
                                <p:cTn id="12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9" presetID="9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6000"/>
                            </p:stCondLst>
                            <p:childTnLst>
                              <p:par>
                                <p:cTn id="13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7000"/>
                            </p:stCondLst>
                            <p:childTnLst>
                              <p:par>
                                <p:cTn id="13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8000"/>
                            </p:stCondLst>
                            <p:childTnLst>
                              <p:par>
                                <p:cTn id="14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4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0000"/>
                            </p:stCondLst>
                            <p:childTnLst>
                              <p:par>
                                <p:cTn id="14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41000"/>
                            </p:stCondLst>
                            <p:childTnLst>
                              <p:par>
                                <p:cTn id="15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42500"/>
                            </p:stCondLst>
                            <p:childTnLst>
                              <p:par>
                                <p:cTn id="161" presetID="9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43500"/>
                            </p:stCondLst>
                            <p:childTnLst>
                              <p:par>
                                <p:cTn id="16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44500"/>
                            </p:stCondLst>
                            <p:childTnLst>
                              <p:par>
                                <p:cTn id="16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45500"/>
                            </p:stCondLst>
                            <p:childTnLst>
                              <p:par>
                                <p:cTn id="17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7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47500"/>
                            </p:stCondLst>
                            <p:childTnLst>
                              <p:par>
                                <p:cTn id="181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4" grpId="1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7" grpId="0" animBg="1"/>
      <p:bldP spid="27" grpId="1" animBg="1"/>
      <p:bldP spid="28" grpId="0" animBg="1"/>
      <p:bldP spid="29" grpId="0" animBg="1"/>
      <p:bldP spid="30" grpId="0" animBg="1"/>
      <p:bldP spid="30" grpId="1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0" grpId="1" animBg="1"/>
      <p:bldP spid="41" grpId="0" animBg="1"/>
      <p:bldP spid="44" grpId="0" animBg="1"/>
      <p:bldP spid="4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výkresy 18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188913"/>
            <a:ext cx="4679950" cy="3230562"/>
          </a:xfrm>
          <a:prstGeom prst="rect">
            <a:avLst/>
          </a:prstGeom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5125" name="Picture 5" descr="DSC0750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284984"/>
            <a:ext cx="4679950" cy="3159125"/>
          </a:xfrm>
          <a:prstGeom prst="rect">
            <a:avLst/>
          </a:prstGeom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3456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/>
                <a:cs typeface="Times New Roman"/>
              </a:rPr>
              <a:t>●  foto archiv autora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3822" y="858974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[cit.28.3.2012]</a:t>
            </a:r>
            <a:endParaRPr lang="cs-CZ" sz="12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2">
      <a:dk1>
        <a:srgbClr val="2D2015"/>
      </a:dk1>
      <a:lt1>
        <a:srgbClr val="FFFFFF"/>
      </a:lt1>
      <a:dk2>
        <a:srgbClr val="523E26"/>
      </a:dk2>
      <a:lt2>
        <a:srgbClr val="DFC08D"/>
      </a:lt2>
      <a:accent1>
        <a:srgbClr val="8C7B70"/>
      </a:accent1>
      <a:accent2>
        <a:srgbClr val="8F5F2F"/>
      </a:accent2>
      <a:accent3>
        <a:srgbClr val="B3AFAC"/>
      </a:accent3>
      <a:accent4>
        <a:srgbClr val="DADADA"/>
      </a:accent4>
      <a:accent5>
        <a:srgbClr val="C5BFBB"/>
      </a:accent5>
      <a:accent6>
        <a:srgbClr val="81552A"/>
      </a:accent6>
      <a:hlink>
        <a:srgbClr val="CCB400"/>
      </a:hlink>
      <a:folHlink>
        <a:srgbClr val="8C9EA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223</Words>
  <Application>Microsoft Office PowerPoint</Application>
  <PresentationFormat>Předvádění na obrazovce (4:3)</PresentationFormat>
  <Paragraphs>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MZŠ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soskji</dc:creator>
  <cp:lastModifiedBy>Jirka</cp:lastModifiedBy>
  <cp:revision>35</cp:revision>
  <dcterms:created xsi:type="dcterms:W3CDTF">2010-05-07T07:07:10Z</dcterms:created>
  <dcterms:modified xsi:type="dcterms:W3CDTF">2012-05-29T19:11:15Z</dcterms:modified>
</cp:coreProperties>
</file>