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7" r:id="rId2"/>
    <p:sldId id="288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2" r:id="rId26"/>
    <p:sldId id="283" r:id="rId27"/>
    <p:sldId id="284" r:id="rId28"/>
    <p:sldId id="285" r:id="rId29"/>
    <p:sldId id="258" r:id="rId30"/>
    <p:sldId id="264" r:id="rId31"/>
    <p:sldId id="274" r:id="rId32"/>
    <p:sldId id="281" r:id="rId33"/>
    <p:sldId id="286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91" autoAdjust="0"/>
    <p:restoredTop sz="86461" autoAdjust="0"/>
  </p:normalViewPr>
  <p:slideViewPr>
    <p:cSldViewPr>
      <p:cViewPr varScale="1">
        <p:scale>
          <a:sx n="86" d="100"/>
          <a:sy n="86" d="100"/>
        </p:scale>
        <p:origin x="-1997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CA43018-83B6-47B1-850D-79D84214404E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8E18F4F-F2E0-4594-8C05-7B603EC317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Impresionismus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908720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Prezentace je určena k teoretickému seznámení žáků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 moderním uměleckým směrem 2. poloviny 19.století,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 jeho hlavními představiteli a uměleckými díly.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196752"/>
            <a:ext cx="7344816" cy="1323579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90000"/>
          </a:bodyPr>
          <a:lstStyle/>
          <a:p>
            <a:r>
              <a:rPr lang="cs-CZ" sz="7000" b="1" dirty="0" smtClean="0"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IMPRESIONISMUS</a:t>
            </a:r>
            <a:endParaRPr lang="cs-CZ" sz="7000" b="1" dirty="0"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3717032"/>
            <a:ext cx="5976664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polovina 19. století</a:t>
            </a:r>
            <a:endParaRPr lang="cs-CZ" sz="32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530" y="135040"/>
            <a:ext cx="6984776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Impresionismus byl pojmenován podle slavného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Monetova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obrazu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Imprese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, vystaveného v roce 1872.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5531865" cy="4248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154888"/>
            <a:ext cx="2094778" cy="1152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492896"/>
            <a:ext cx="1905000" cy="209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115616" y="5510512"/>
            <a:ext cx="5544616" cy="461665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Imprese – Dojem, východ slunce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39888" y="4706720"/>
            <a:ext cx="2123728" cy="46166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Claude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Monet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63704" y="5991144"/>
            <a:ext cx="7972792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IMPRESIONISMUS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byl použit jako název pro zesměšnění směru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0743" y="259851"/>
            <a:ext cx="7884368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Symbol"/>
              </a:rPr>
              <a:t>  </a:t>
            </a:r>
            <a:r>
              <a:rPr lang="cs-CZ" sz="2400" u="sng" dirty="0" smtClean="0">
                <a:ln w="18415" cmpd="sng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Rok 1862</a:t>
            </a:r>
            <a:r>
              <a:rPr lang="cs-CZ" sz="2400" dirty="0" smtClean="0">
                <a:ln w="18415" cmpd="sng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  první setkání malířů, kteří malovali ve volné 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přírodě.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340768"/>
            <a:ext cx="7851483" cy="526297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u="sng" dirty="0" smtClean="0">
                <a:ln w="12700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Námět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vodní plochy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řeky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měnící se 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hladina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 zapadajícím nebo 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vycházejícím sluncem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zahalená do mlhavého oparu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mlha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do které se halí architektura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pára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vypouštěná z komínů lokomotiv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zahrady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tančírny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bulváry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katedrály v ranním nebo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odpoledním slunci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>
              <a:tabLst>
                <a:tab pos="2422525" algn="l"/>
                <a:tab pos="5562600" algn="l"/>
              </a:tabLst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 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Kontrasty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světel a stínů.</a:t>
            </a:r>
          </a:p>
          <a:p>
            <a:pPr>
              <a:buFont typeface="Symbol"/>
              <a:buChar char="*"/>
              <a:tabLst>
                <a:tab pos="2422525" algn="l"/>
                <a:tab pos="5562600" algn="l"/>
              </a:tabLst>
            </a:pP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475656" y="1906338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475656" y="2620795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486651" y="3009491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1485083" y="3357995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041160"/>
            <a:ext cx="2880320" cy="25489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4139952" y="6103716"/>
            <a:ext cx="1584176" cy="36933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l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Claude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Monet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486651" y="3718410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1488219" y="4088873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1489787" y="4459336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1481419" y="4812696"/>
            <a:ext cx="288032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5760" y="116632"/>
            <a:ext cx="7909160" cy="637097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l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buFont typeface="Symbol"/>
              <a:buChar char="*"/>
            </a:pPr>
            <a:r>
              <a:rPr lang="cs-CZ" sz="2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Technika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Snaha o zachycení barevných tónů světla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museli malovat velice rychle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rychlé tahy štětce, skicovitost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základem je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tzv. barevná skvrna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malíř má na paletě čisté barvy, které mísí a nanáší na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plátno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nepoužívá ostrou konturu - v divákově oku vzniká dojem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chvějící se plochy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nepoužívali černou barvu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1145760" y="1412776"/>
            <a:ext cx="283755" cy="143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1145760" y="1776184"/>
            <a:ext cx="283755" cy="143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157488" y="2129544"/>
            <a:ext cx="283755" cy="143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149120" y="2513048"/>
            <a:ext cx="283755" cy="143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140752" y="3228136"/>
            <a:ext cx="283755" cy="143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152480" y="3963320"/>
            <a:ext cx="283755" cy="143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573016"/>
            <a:ext cx="3253283" cy="2975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3779912" y="6021288"/>
            <a:ext cx="1800200" cy="36933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l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Claude</a:t>
            </a:r>
            <a:r>
              <a:rPr lang="cs-CZ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Monet</a:t>
            </a:r>
            <a:endParaRPr lang="cs-CZ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allAtOnce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8612" y="109928"/>
            <a:ext cx="7956376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Impresionismus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navazuje na romantismus a hlavně na realismus a doplňuje je o snahu zachytit prchavý vjem, okamžik (odlesk světla na hladině, mlhu, bití vln o útesy...). 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3896" y="1451280"/>
            <a:ext cx="7992888" cy="526297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Angličtí krajináři: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John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Constable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William Turner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983808"/>
            <a:ext cx="2520280" cy="201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24592" y="1973760"/>
            <a:ext cx="2411761" cy="2012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410775"/>
            <a:ext cx="2520280" cy="1881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36312" y="4435456"/>
            <a:ext cx="2520280" cy="1854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332656"/>
            <a:ext cx="7704856" cy="310854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u="sng" dirty="0" err="1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Barbizonská</a:t>
            </a:r>
            <a:r>
              <a:rPr lang="cs-CZ" sz="2800" b="1" u="sng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škola</a:t>
            </a: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skupina francouzských malířů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zaměřených na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krajinomalbu, kteří se kolem roku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1830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usadili v okolí    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vesnice </a:t>
            </a:r>
            <a:r>
              <a:rPr lang="cs-CZ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Barbizon</a:t>
            </a:r>
            <a:endParaRPr lang="cs-CZ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Symbol"/>
              </a:rPr>
              <a:t>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zrodil nový směr ve vývoji krajinomalby zvaný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plenér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neboli malba v přírodě, pod širým nebem</a:t>
            </a:r>
            <a:endParaRPr lang="cs-CZ" sz="24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0920" y="3547888"/>
            <a:ext cx="7704856" cy="304698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Theodore Rousseau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endParaRPr lang="cs-CZ" sz="2400" b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645024"/>
            <a:ext cx="3816424" cy="28102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88640"/>
            <a:ext cx="7776864" cy="637097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Camille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Corot</a:t>
            </a:r>
            <a:endParaRPr lang="cs-CZ" sz="2400" b="1" u="sng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32656"/>
            <a:ext cx="3606899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32656"/>
            <a:ext cx="1695822" cy="20889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683304" y="2595048"/>
            <a:ext cx="1499065" cy="3693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Ville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d’Avray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60824" y="3573016"/>
            <a:ext cx="2898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Jean –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Fracois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Millet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45696" y="3645024"/>
            <a:ext cx="3301845" cy="26414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21696" y="3655072"/>
            <a:ext cx="1474569" cy="18697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1844088" y="5905744"/>
            <a:ext cx="2016224" cy="3693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Sběračky klásků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7776864" cy="6555641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Eduard Manet</a:t>
            </a: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u="sng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32656"/>
            <a:ext cx="4421336" cy="35039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692696"/>
            <a:ext cx="1947474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453888" y="3367040"/>
            <a:ext cx="263415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400" b="1" spc="150" dirty="0" smtClean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Snídaně v trávě</a:t>
            </a:r>
            <a:endParaRPr lang="cs-CZ" sz="2400" b="1" spc="150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4005064"/>
            <a:ext cx="3816424" cy="2601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676352" y="6113392"/>
            <a:ext cx="144016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Olympie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7776864" cy="637097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IMPRESIONISTÉ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Claude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Monet</a:t>
            </a: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5245461" cy="40324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556792"/>
            <a:ext cx="2095500" cy="3409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4868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8640"/>
            <a:ext cx="7848872" cy="6186309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60648"/>
            <a:ext cx="4320480" cy="5507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691680" y="5321304"/>
            <a:ext cx="172819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Promenáda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0"/>
            <a:ext cx="7848872" cy="646330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758642" cy="5116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484032" y="5517232"/>
            <a:ext cx="684076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Nádraží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Saint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Lazáre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16632"/>
            <a:ext cx="7848872" cy="646330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2952328" cy="59819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931311" y="5393998"/>
            <a:ext cx="2880320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Rouenská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katedrála, harmonie hnědé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60648"/>
            <a:ext cx="2924175" cy="457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848872" cy="662473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688632" cy="51755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494080" y="5570816"/>
            <a:ext cx="568863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Zátoka s lekníny a japonským mostem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3944" y="108256"/>
            <a:ext cx="7850544" cy="646330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60648"/>
            <a:ext cx="2741391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Auguste </a:t>
            </a:r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Renoire</a:t>
            </a:r>
            <a:endParaRPr lang="cs-CZ" sz="28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980728"/>
            <a:ext cx="1638803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980728"/>
            <a:ext cx="5760640" cy="42513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271352" y="5378232"/>
            <a:ext cx="574892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fr-FR" sz="2400" b="1" dirty="0" smtClean="0">
                <a:latin typeface="Times New Roman" pitchFamily="18" charset="0"/>
                <a:cs typeface="Times New Roman" pitchFamily="18" charset="0"/>
              </a:rPr>
              <a:t>Bál v Moulin de la Galette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7288" y="108256"/>
            <a:ext cx="7847200" cy="663311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88640"/>
            <a:ext cx="4762500" cy="6143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2101960" y="5855504"/>
            <a:ext cx="165618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Houpačka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9104" y="118304"/>
            <a:ext cx="7887392" cy="6623064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768752" cy="54962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517520" y="5949280"/>
            <a:ext cx="684076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Monet malující ve své zahradě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4480892" cy="448089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88640"/>
            <a:ext cx="4264868" cy="426486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96800" y="214840"/>
            <a:ext cx="7847200" cy="664316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mtClean="0"/>
              <a:t>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7667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Alfred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Sisley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476672"/>
            <a:ext cx="2590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 anglický krajinář. 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196752"/>
            <a:ext cx="1810606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196752"/>
            <a:ext cx="5613074" cy="4225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09928"/>
            <a:ext cx="7848872" cy="663144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Camille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Pisaro</a:t>
            </a:r>
            <a:endParaRPr lang="cs-CZ" sz="2400" b="1" u="sng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20688"/>
            <a:ext cx="5952331" cy="4662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187624" y="5517232"/>
            <a:ext cx="612068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Zimní ráno na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boulevard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Montmartre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620688"/>
            <a:ext cx="1381125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848872" cy="662473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0466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Edgar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Degas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5715917" cy="43315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5960" y="1340768"/>
            <a:ext cx="1656184" cy="16561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4088" y="116632"/>
            <a:ext cx="7820400" cy="655272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620688"/>
            <a:ext cx="3462559" cy="42945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620688"/>
            <a:ext cx="3696411" cy="55446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848872" cy="662473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0647"/>
            <a:ext cx="5760640" cy="5804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6632"/>
            <a:ext cx="7776864" cy="655272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6064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Henri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de Toulouse –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Lautrec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908720"/>
            <a:ext cx="1905000" cy="2676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908720"/>
            <a:ext cx="5063740" cy="4225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455560" y="5282784"/>
            <a:ext cx="511256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fr-FR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Salon v Rue des Moulins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848872" cy="662473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5" y="260649"/>
            <a:ext cx="2746882" cy="3600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50600"/>
            <a:ext cx="4683525" cy="36059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157480" y="4043568"/>
            <a:ext cx="2808312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Maurice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Guilbert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s modelkou pózují k obrazu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920880" cy="662473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5" y="332656"/>
            <a:ext cx="3238560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32656"/>
            <a:ext cx="4410075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259632" y="3140968"/>
            <a:ext cx="3096344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Lautrec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maluje v zahradě otce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Foresta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hluchoněmou Bertu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848872" cy="655272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836712"/>
            <a:ext cx="1905000" cy="3067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227816" y="26232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Auguste Rodin</a:t>
            </a:r>
            <a:endParaRPr lang="cs-CZ" sz="2400" u="sng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836712"/>
            <a:ext cx="5112568" cy="45085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301496" y="5517232"/>
            <a:ext cx="5184576" cy="3693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Občané Calais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848872" cy="6607324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32655"/>
            <a:ext cx="3816424" cy="50800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373504" y="5550720"/>
            <a:ext cx="374441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Myslitel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32656"/>
            <a:ext cx="3096344" cy="50601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580112" y="5589240"/>
            <a:ext cx="316835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Balzac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66247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works</a:t>
            </a:r>
            <a:r>
              <a:rPr lang="cs-CZ" sz="1400" dirty="0" smtClean="0"/>
              <a:t>/monet_13.jpg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971600" y="980728"/>
            <a:ext cx="612068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artists</a:t>
            </a:r>
            <a:r>
              <a:rPr lang="cs-CZ" sz="1400" dirty="0" smtClean="0"/>
              <a:t>/monet_</a:t>
            </a:r>
            <a:r>
              <a:rPr lang="cs-CZ" sz="1400" dirty="0" err="1" smtClean="0"/>
              <a:t>doleni.jpg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0140" y="260648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5">
                    <a:lumMod val="75000"/>
                  </a:schemeClr>
                </a:solidFill>
                <a:sym typeface="Symbol"/>
              </a:rPr>
              <a:t>cit. </a:t>
            </a:r>
            <a:r>
              <a:rPr lang="cs-CZ" sz="1600" smtClean="0">
                <a:solidFill>
                  <a:schemeClr val="accent5">
                    <a:lumMod val="75000"/>
                  </a:schemeClr>
                </a:solidFill>
                <a:sym typeface="Symbol"/>
              </a:rPr>
              <a:t>6.2.2012</a:t>
            </a:r>
            <a:r>
              <a:rPr lang="cs-CZ" sz="1600" dirty="0" smtClean="0">
                <a:solidFill>
                  <a:schemeClr val="accent5">
                    <a:lumMod val="75000"/>
                  </a:schemeClr>
                </a:solidFill>
                <a:sym typeface="Symbol"/>
              </a:rPr>
              <a:t></a:t>
            </a:r>
            <a:endParaRPr lang="cs-CZ" sz="1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1412776"/>
            <a:ext cx="712879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artists</a:t>
            </a:r>
            <a:r>
              <a:rPr lang="cs-CZ" sz="1400" dirty="0" smtClean="0"/>
              <a:t>/monet_</a:t>
            </a:r>
            <a:r>
              <a:rPr lang="cs-CZ" sz="1400" dirty="0" err="1" smtClean="0"/>
              <a:t>horeni.jpg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971600" y="1844824"/>
            <a:ext cx="77586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latin typeface="+mj-lt"/>
                <a:cs typeface="Times New Roman" pitchFamily="18" charset="0"/>
                <a:sym typeface="Symbol"/>
              </a:rPr>
              <a:t>  </a:t>
            </a:r>
            <a:r>
              <a:rPr lang="cs-CZ" sz="1400" dirty="0" smtClean="0">
                <a:latin typeface="+mj-lt"/>
                <a:cs typeface="Times New Roman" pitchFamily="18" charset="0"/>
              </a:rPr>
              <a:t>http://www.</a:t>
            </a:r>
            <a:r>
              <a:rPr lang="cs-CZ" sz="1400" dirty="0" err="1" smtClean="0">
                <a:latin typeface="+mj-lt"/>
                <a:cs typeface="Times New Roman" pitchFamily="18" charset="0"/>
              </a:rPr>
              <a:t>umeni.euweb.cz</a:t>
            </a:r>
            <a:r>
              <a:rPr lang="cs-CZ" sz="1400" dirty="0" smtClean="0">
                <a:latin typeface="+mj-lt"/>
                <a:cs typeface="Times New Roman" pitchFamily="18" charset="0"/>
              </a:rPr>
              <a:t>/obsah/impresionismus/claudemonetcykluslondnskparlament2.jpg</a:t>
            </a:r>
            <a:endParaRPr lang="cs-CZ" sz="1400" dirty="0">
              <a:latin typeface="+mj-lt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3272" y="2276872"/>
            <a:ext cx="81305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latin typeface="+mj-lt"/>
                <a:cs typeface="Times New Roman" pitchFamily="18" charset="0"/>
                <a:sym typeface="Symbol"/>
              </a:rPr>
              <a:t>  </a:t>
            </a:r>
            <a:r>
              <a:rPr lang="cs-CZ" sz="1400" dirty="0" smtClean="0">
                <a:latin typeface="+mj-lt"/>
                <a:cs typeface="Times New Roman" pitchFamily="18" charset="0"/>
              </a:rPr>
              <a:t>http://t1.gstatic.com/</a:t>
            </a:r>
            <a:r>
              <a:rPr lang="cs-CZ" sz="1400" dirty="0" err="1" smtClean="0"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latin typeface="+mj-lt"/>
                <a:cs typeface="Times New Roman" pitchFamily="18" charset="0"/>
              </a:rPr>
              <a:t>tbn</a:t>
            </a:r>
            <a:r>
              <a:rPr lang="cs-CZ" sz="1400" dirty="0" smtClean="0">
                <a:latin typeface="+mj-lt"/>
                <a:cs typeface="Times New Roman" pitchFamily="18" charset="0"/>
              </a:rPr>
              <a:t>:ANd9GcQHQKNkUVjIXtwIg6NoO9iIBRUy-ic8oTw0CdnpoILJmmYuVWqzh6tbLrNg_w</a:t>
            </a:r>
            <a:endParaRPr lang="cs-CZ" sz="1400" dirty="0">
              <a:latin typeface="+mj-lt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2924944"/>
            <a:ext cx="77586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handprint.com</a:t>
            </a:r>
            <a:r>
              <a:rPr lang="cs-CZ" sz="1400" dirty="0" smtClean="0"/>
              <a:t>/HP/WCL/IMG/PAINTERS/constable3.jpg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973272" y="3429000"/>
            <a:ext cx="817072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</a:t>
            </a:r>
            <a:r>
              <a:rPr lang="cs-CZ" sz="1400" dirty="0" smtClean="0"/>
              <a:t>-</a:t>
            </a:r>
            <a:r>
              <a:rPr lang="cs-CZ" sz="1400" dirty="0" err="1" smtClean="0"/>
              <a:t>trade.de</a:t>
            </a:r>
            <a:r>
              <a:rPr lang="cs-CZ" sz="1400" dirty="0" smtClean="0"/>
              <a:t>/</a:t>
            </a:r>
            <a:r>
              <a:rPr lang="cs-CZ" sz="1400" dirty="0" err="1" smtClean="0"/>
              <a:t>cache</a:t>
            </a:r>
            <a:r>
              <a:rPr lang="cs-CZ" sz="1400" dirty="0" smtClean="0"/>
              <a:t>/</a:t>
            </a:r>
            <a:r>
              <a:rPr lang="cs-CZ" sz="1400" dirty="0" err="1" smtClean="0"/>
              <a:t>Kuenstler</a:t>
            </a:r>
            <a:r>
              <a:rPr lang="cs-CZ" sz="1400" dirty="0" smtClean="0"/>
              <a:t>/Turner/</a:t>
            </a:r>
            <a:r>
              <a:rPr lang="cs-CZ" sz="1400" dirty="0" err="1" smtClean="0"/>
              <a:t>William</a:t>
            </a:r>
            <a:r>
              <a:rPr lang="cs-CZ" sz="1400" dirty="0" smtClean="0"/>
              <a:t>-Turner-</a:t>
            </a:r>
            <a:r>
              <a:rPr lang="cs-CZ" sz="1400" dirty="0" err="1" smtClean="0"/>
              <a:t>Sklavenhaendler</a:t>
            </a:r>
            <a:r>
              <a:rPr lang="cs-CZ" sz="1400" dirty="0" smtClean="0"/>
              <a:t>-</a:t>
            </a:r>
            <a:r>
              <a:rPr lang="cs-CZ" sz="1400" dirty="0" err="1" smtClean="0"/>
              <a:t>werfen</a:t>
            </a:r>
            <a:r>
              <a:rPr lang="cs-CZ" sz="1400" dirty="0" smtClean="0"/>
              <a:t>-</a:t>
            </a:r>
            <a:r>
              <a:rPr lang="cs-CZ" sz="1400" dirty="0" err="1" smtClean="0"/>
              <a:t>die</a:t>
            </a:r>
            <a:r>
              <a:rPr lang="cs-CZ" sz="1400" dirty="0" smtClean="0"/>
              <a:t>-Toten-</a:t>
            </a:r>
            <a:r>
              <a:rPr lang="cs-CZ" sz="1400" dirty="0" err="1" smtClean="0"/>
              <a:t>und</a:t>
            </a:r>
            <a:r>
              <a:rPr lang="cs-CZ" sz="1400" dirty="0" smtClean="0"/>
              <a:t>-</a:t>
            </a:r>
            <a:r>
              <a:rPr lang="cs-CZ" sz="1400" dirty="0" err="1" smtClean="0"/>
              <a:t>die</a:t>
            </a:r>
            <a:r>
              <a:rPr lang="cs-CZ" sz="1400" dirty="0" smtClean="0"/>
              <a:t>-</a:t>
            </a:r>
            <a:r>
              <a:rPr lang="cs-CZ" sz="1400" dirty="0" err="1" smtClean="0"/>
              <a:t>Sterbenden</a:t>
            </a:r>
            <a:r>
              <a:rPr lang="cs-CZ" sz="1400" dirty="0" smtClean="0"/>
              <a:t>-</a:t>
            </a:r>
            <a:r>
              <a:rPr lang="cs-CZ" sz="1400" dirty="0" err="1" smtClean="0"/>
              <a:t>ueber</a:t>
            </a:r>
            <a:r>
              <a:rPr lang="cs-CZ" sz="1400" dirty="0" smtClean="0"/>
              <a:t>-</a:t>
            </a:r>
            <a:r>
              <a:rPr lang="cs-CZ" sz="1400" dirty="0" err="1" smtClean="0"/>
              <a:t>Bord</a:t>
            </a:r>
            <a:r>
              <a:rPr lang="cs-CZ" sz="1400" dirty="0" smtClean="0"/>
              <a:t>-</a:t>
            </a:r>
            <a:r>
              <a:rPr lang="cs-CZ" sz="1400" dirty="0" err="1" smtClean="0"/>
              <a:t>Typhon</a:t>
            </a:r>
            <a:r>
              <a:rPr lang="cs-CZ" sz="1400" dirty="0" smtClean="0"/>
              <a:t>-</a:t>
            </a:r>
            <a:r>
              <a:rPr lang="cs-CZ" sz="1400" dirty="0" err="1" smtClean="0"/>
              <a:t>kommt</a:t>
            </a:r>
            <a:r>
              <a:rPr lang="cs-CZ" sz="1400" dirty="0" smtClean="0"/>
              <a:t>-</a:t>
            </a:r>
            <a:r>
              <a:rPr lang="cs-CZ" sz="1400" dirty="0" err="1" smtClean="0"/>
              <a:t>herbei</a:t>
            </a:r>
            <a:r>
              <a:rPr lang="cs-CZ" sz="1400" dirty="0" smtClean="0"/>
              <a:t>_600.jpg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965232" y="4149080"/>
            <a:ext cx="820891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artchiv.info</a:t>
            </a:r>
            <a:r>
              <a:rPr lang="cs-CZ" sz="1400" dirty="0" smtClean="0"/>
              <a:t>/obrazy/10745--</a:t>
            </a:r>
            <a:r>
              <a:rPr lang="cs-CZ" sz="1400" dirty="0" err="1" smtClean="0"/>
              <a:t>Joseph</a:t>
            </a:r>
            <a:r>
              <a:rPr lang="cs-CZ" sz="1400" dirty="0" smtClean="0"/>
              <a:t>-</a:t>
            </a:r>
            <a:r>
              <a:rPr lang="cs-CZ" sz="1400" dirty="0" err="1" smtClean="0"/>
              <a:t>Mallord</a:t>
            </a:r>
            <a:r>
              <a:rPr lang="cs-CZ" sz="1400" dirty="0" smtClean="0"/>
              <a:t>-</a:t>
            </a:r>
            <a:r>
              <a:rPr lang="cs-CZ" sz="1400" dirty="0" err="1" smtClean="0"/>
              <a:t>William</a:t>
            </a:r>
            <a:r>
              <a:rPr lang="cs-CZ" sz="1400" dirty="0" smtClean="0"/>
              <a:t>-Turner--</a:t>
            </a:r>
            <a:r>
              <a:rPr lang="cs-CZ" sz="1400" dirty="0" err="1" smtClean="0"/>
              <a:t>Horici</a:t>
            </a:r>
            <a:r>
              <a:rPr lang="cs-CZ" sz="1400" dirty="0" smtClean="0"/>
              <a:t>-budova-parlamentu,-16.-</a:t>
            </a:r>
            <a:r>
              <a:rPr lang="cs-CZ" sz="1400" dirty="0" err="1" smtClean="0"/>
              <a:t>rijna</a:t>
            </a:r>
            <a:r>
              <a:rPr lang="cs-CZ" sz="1400" dirty="0" smtClean="0"/>
              <a:t>-1834-</a:t>
            </a:r>
            <a:r>
              <a:rPr lang="cs-CZ" sz="1400" dirty="0" err="1" smtClean="0"/>
              <a:t>TH.jpg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971600" y="4797152"/>
            <a:ext cx="817240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</a:t>
            </a:r>
            <a:r>
              <a:rPr lang="cs-CZ" sz="1400" dirty="0" smtClean="0"/>
              <a:t>http://upload.wikimedia.org/wikipedia/commons/thumb/5/55/Th%C3%A9odore_Rousseau_001.jpg/220px-http://upload.wikimedia.org/wikipedia/commons/8/80/Corot.villedavray.750pix.jpgTh%C3%A9odore_Rousseau_001.jpg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983320" y="5877272"/>
            <a:ext cx="74168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http://upload.wikimedia.org/wikipedia/commons/8/80/Corot.villedavray.750pix.jpg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971600" y="6334780"/>
            <a:ext cx="748883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http://upload.wikimedia.org/wikipedia/commons/thumb/7/79/Camille_Corot-Nadar.jpg/220px-Camille_Corot-Nadar.jpg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332656"/>
            <a:ext cx="835292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http://upload.wikimedia.org/wikipedia/commons/thumb/6/64/Millet_Gleaners.jpg/750px-Millet_Gleaners.jpg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971600" y="1052736"/>
            <a:ext cx="81724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http://upload.wikimedia.org/wikipedia/commons/thumb/4/47/Jean-FrancoisMillet%28Nadar%29.jpg/250px-Jean-FrancoisMillet%28Nadar%29.jpg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772816"/>
            <a:ext cx="71825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pebblesfromparadise.com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blogimages</a:t>
            </a:r>
            <a:r>
              <a:rPr lang="cs-CZ" sz="1400" dirty="0" smtClean="0"/>
              <a:t>/</a:t>
            </a:r>
            <a:r>
              <a:rPr lang="cs-CZ" sz="1400" dirty="0" err="1" smtClean="0"/>
              <a:t>LeDejeunersurlHerbe.jpg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971600" y="2204864"/>
            <a:ext cx="65344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artble.com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imgs</a:t>
            </a:r>
            <a:r>
              <a:rPr lang="cs-CZ" sz="1400" dirty="0" smtClean="0"/>
              <a:t>/7/c/7/65003/</a:t>
            </a:r>
            <a:r>
              <a:rPr lang="cs-CZ" sz="1400" dirty="0" err="1" smtClean="0"/>
              <a:t>edouard</a:t>
            </a:r>
            <a:r>
              <a:rPr lang="cs-CZ" sz="1400" dirty="0" smtClean="0"/>
              <a:t>_</a:t>
            </a:r>
            <a:r>
              <a:rPr lang="cs-CZ" sz="1400" dirty="0" err="1" smtClean="0"/>
              <a:t>manet.jpg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2708920"/>
            <a:ext cx="65344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artchiv.info</a:t>
            </a:r>
            <a:r>
              <a:rPr lang="cs-CZ" sz="1400" dirty="0" smtClean="0"/>
              <a:t>/obrazy/10983--</a:t>
            </a:r>
            <a:r>
              <a:rPr lang="cs-CZ" sz="1400" dirty="0" err="1" smtClean="0"/>
              <a:t>Claude</a:t>
            </a:r>
            <a:r>
              <a:rPr lang="cs-CZ" sz="1400" dirty="0" smtClean="0"/>
              <a:t>-Monet--La-</a:t>
            </a:r>
            <a:r>
              <a:rPr lang="cs-CZ" sz="1400" dirty="0" err="1" smtClean="0"/>
              <a:t>Promenade</a:t>
            </a:r>
            <a:r>
              <a:rPr lang="cs-CZ" sz="1400" dirty="0" smtClean="0"/>
              <a:t>-</a:t>
            </a:r>
            <a:r>
              <a:rPr lang="cs-CZ" sz="1400" dirty="0" err="1" smtClean="0"/>
              <a:t>TH.jpg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971600" y="3212976"/>
            <a:ext cx="76866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artchiv.info</a:t>
            </a:r>
            <a:r>
              <a:rPr lang="cs-CZ" sz="1400" dirty="0" smtClean="0"/>
              <a:t>/obrazy/10019--</a:t>
            </a:r>
            <a:r>
              <a:rPr lang="cs-CZ" sz="1400" dirty="0" err="1" smtClean="0"/>
              <a:t>Claude</a:t>
            </a:r>
            <a:r>
              <a:rPr lang="cs-CZ" sz="1400" dirty="0" smtClean="0"/>
              <a:t>-Monet--</a:t>
            </a:r>
            <a:r>
              <a:rPr lang="cs-CZ" sz="1400" dirty="0" err="1" smtClean="0"/>
              <a:t>Nadrazi</a:t>
            </a:r>
            <a:r>
              <a:rPr lang="cs-CZ" sz="1400" dirty="0" smtClean="0"/>
              <a:t>-</a:t>
            </a:r>
            <a:r>
              <a:rPr lang="cs-CZ" sz="1400" dirty="0" err="1" smtClean="0"/>
              <a:t>Saint</a:t>
            </a:r>
            <a:r>
              <a:rPr lang="cs-CZ" sz="1400" dirty="0" smtClean="0"/>
              <a:t>-Lazare-</a:t>
            </a:r>
            <a:r>
              <a:rPr lang="cs-CZ" sz="1400" dirty="0" err="1" smtClean="0"/>
              <a:t>TH.jpg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969928" y="3717032"/>
            <a:ext cx="828259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artchiv.info</a:t>
            </a:r>
            <a:r>
              <a:rPr lang="cs-CZ" sz="1400" dirty="0" smtClean="0"/>
              <a:t>/obrazy/10032--</a:t>
            </a:r>
            <a:r>
              <a:rPr lang="cs-CZ" sz="1400" dirty="0" err="1" smtClean="0"/>
              <a:t>Claude</a:t>
            </a:r>
            <a:r>
              <a:rPr lang="cs-CZ" sz="1400" dirty="0" smtClean="0"/>
              <a:t>-Monet--</a:t>
            </a:r>
            <a:r>
              <a:rPr lang="cs-CZ" sz="1400" dirty="0" err="1" smtClean="0"/>
              <a:t>Zatoka</a:t>
            </a:r>
            <a:r>
              <a:rPr lang="cs-CZ" sz="1400" dirty="0" smtClean="0"/>
              <a:t>-s-</a:t>
            </a:r>
            <a:r>
              <a:rPr lang="cs-CZ" sz="1400" dirty="0" err="1" smtClean="0"/>
              <a:t>lekniny</a:t>
            </a:r>
            <a:r>
              <a:rPr lang="cs-CZ" sz="1400" dirty="0" smtClean="0"/>
              <a:t>-a-</a:t>
            </a:r>
            <a:r>
              <a:rPr lang="cs-CZ" sz="1400" dirty="0" err="1" smtClean="0"/>
              <a:t>japonskym</a:t>
            </a:r>
            <a:r>
              <a:rPr lang="cs-CZ" sz="1400" dirty="0" smtClean="0"/>
              <a:t>-mostem-</a:t>
            </a:r>
            <a:r>
              <a:rPr lang="cs-CZ" sz="1400" dirty="0" err="1" smtClean="0"/>
              <a:t>TH.jpg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965232" y="4221088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</a:t>
            </a:r>
            <a:r>
              <a:rPr lang="cs-CZ" b="1" dirty="0" smtClean="0">
                <a:solidFill>
                  <a:srgbClr val="FF0000"/>
                </a:solidFill>
                <a:sym typeface="Symbol"/>
              </a:rPr>
              <a:t>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umeni.euweb.cz</a:t>
            </a:r>
            <a:r>
              <a:rPr lang="cs-CZ" sz="1400" dirty="0" smtClean="0"/>
              <a:t>/obsah/impresionismus/claudemonetcyklusrouenskkatedrla2.jpg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971600" y="4725144"/>
            <a:ext cx="612068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http://upload.wikimedia.org/wikipedia/commons/f/fd/PARenoir.jpg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971600" y="5157192"/>
            <a:ext cx="66247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works</a:t>
            </a:r>
            <a:r>
              <a:rPr lang="cs-CZ" sz="1400" dirty="0" smtClean="0"/>
              <a:t>/</a:t>
            </a:r>
            <a:r>
              <a:rPr lang="cs-CZ" sz="1400" dirty="0" err="1" smtClean="0"/>
              <a:t>renoir</a:t>
            </a:r>
            <a:r>
              <a:rPr lang="cs-CZ" sz="1400" dirty="0" smtClean="0"/>
              <a:t>_</a:t>
            </a:r>
            <a:r>
              <a:rPr lang="cs-CZ" sz="1400" dirty="0" err="1" smtClean="0"/>
              <a:t>moulin.jpg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971600" y="5661248"/>
            <a:ext cx="633670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works</a:t>
            </a:r>
            <a:r>
              <a:rPr lang="cs-CZ" sz="1400" dirty="0" smtClean="0"/>
              <a:t>/</a:t>
            </a:r>
            <a:r>
              <a:rPr lang="cs-CZ" sz="1400" dirty="0" err="1" smtClean="0"/>
              <a:t>renoir</a:t>
            </a:r>
            <a:r>
              <a:rPr lang="cs-CZ" sz="1400" dirty="0" smtClean="0"/>
              <a:t>_29.jpg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971600" y="6165304"/>
            <a:ext cx="70567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works</a:t>
            </a:r>
            <a:r>
              <a:rPr lang="cs-CZ" sz="1400" dirty="0" smtClean="0"/>
              <a:t>/</a:t>
            </a:r>
            <a:r>
              <a:rPr lang="cs-CZ" sz="1400" dirty="0" err="1" smtClean="0"/>
              <a:t>renoir</a:t>
            </a:r>
            <a:r>
              <a:rPr lang="cs-CZ" sz="1400" dirty="0" smtClean="0"/>
              <a:t>_28.jpg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62464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works</a:t>
            </a:r>
            <a:r>
              <a:rPr lang="cs-CZ" sz="1400" dirty="0" smtClean="0"/>
              <a:t>/</a:t>
            </a:r>
            <a:r>
              <a:rPr lang="cs-CZ" sz="1400" dirty="0" err="1" smtClean="0"/>
              <a:t>renoir</a:t>
            </a:r>
            <a:r>
              <a:rPr lang="cs-CZ" sz="1400" dirty="0" smtClean="0"/>
              <a:t>_28b.jpg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980728"/>
            <a:ext cx="81724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>
                <a:sym typeface="Symbol"/>
              </a:rPr>
              <a:t>http://upload.wikimedia.org/wikipedia/commons/thumb/1/1e/Alfred_Sisley_photo.jpg/150px-Alfred_Sisley_photo.jpg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971600" y="1628800"/>
            <a:ext cx="76866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  <a:sym typeface="Symbol"/>
              </a:rPr>
              <a:t>   </a:t>
            </a:r>
            <a:r>
              <a:rPr lang="cs-CZ" sz="1400" dirty="0" smtClean="0"/>
              <a:t>http://upload.wikimedia.org/wikipedia/commons/thumb/3/34/Alfred_Sisley_018.jpg/797px-Alfred_Sisley_018.jpg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2348880"/>
            <a:ext cx="835292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</a:t>
            </a:r>
            <a:r>
              <a:rPr lang="cs-CZ" sz="1400" dirty="0" smtClean="0"/>
              <a:t>http://upload.wikimedia.org/wikipedia/commons/thumb/1/1f/The_Boulevard_Montmartre_on_a_Winter_Morning.JPG/766px-The_Boulevard_Montmartre_on_a_Winter_Morning.JPG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971600" y="3068960"/>
            <a:ext cx="61744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http://upload.wikimedia.org/wikipedia/commons/e/e5/Pissarro_foto.jpg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971600" y="3573016"/>
            <a:ext cx="64807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</a:t>
            </a:r>
            <a:r>
              <a:rPr lang="cs-CZ" sz="1400" dirty="0" smtClean="0"/>
              <a:t>  http://www.</a:t>
            </a:r>
            <a:r>
              <a:rPr lang="cs-CZ" sz="1400" dirty="0" err="1" smtClean="0"/>
              <a:t>umeni.euweb.cz</a:t>
            </a:r>
            <a:r>
              <a:rPr lang="cs-CZ" sz="1400" dirty="0" smtClean="0"/>
              <a:t>/obsah/impresionismus/</a:t>
            </a:r>
            <a:r>
              <a:rPr lang="cs-CZ" sz="1400" dirty="0" err="1" smtClean="0"/>
              <a:t>edgardegasbaletky.jpg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971600" y="4077072"/>
            <a:ext cx="81724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http://2.bp.blogspot.com/-</a:t>
            </a:r>
            <a:r>
              <a:rPr lang="cs-CZ" sz="1400" dirty="0" err="1" smtClean="0"/>
              <a:t>EqEo</a:t>
            </a:r>
            <a:r>
              <a:rPr lang="cs-CZ" sz="1400" dirty="0" smtClean="0"/>
              <a:t>_F6BHXY/</a:t>
            </a:r>
            <a:r>
              <a:rPr lang="cs-CZ" sz="1400" dirty="0" err="1" smtClean="0"/>
              <a:t>TmXQgIOGzoI</a:t>
            </a:r>
            <a:r>
              <a:rPr lang="cs-CZ" sz="1400" dirty="0" smtClean="0"/>
              <a:t>/AAAAAAAAFR8/J0CObqCcwB0/s1600/1874+</a:t>
            </a:r>
            <a:r>
              <a:rPr lang="cs-CZ" sz="1400" dirty="0" err="1" smtClean="0"/>
              <a:t>Dancer.JPG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965232" y="4797152"/>
            <a:ext cx="820891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http://upload.wikimedia.org/wikipedia/commons/4/44/Ballet_Dancer_-_Edgar_Degas.png 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971600" y="5301208"/>
            <a:ext cx="81724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http://upload.wikimedia.org/wikipedia/commons/2/21/Edgar_Germain_Hilaire_Degas_076.jpg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971600" y="5805264"/>
            <a:ext cx="712879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http://upload.wikimedia.org/wikipedia/commons/2/23/Toulouse-Lautrec_pic.jpg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971600" y="6334780"/>
            <a:ext cx="84249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http://upload.wikimedia.org/wikipedia/commons/thumb/b/b1/Henri_de_Toulouse-Lautrec_012.jpg/719px-Henri_de_Toulouse-Lautrec_012.jpg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790262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http://upload.wikimedia.org/wikipedia/commons/thumb/0/0b/Lautrec_A_la_mie_foto.jpg/457px-Lautrec_A_la_mie_foto.jpg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973440" y="1268760"/>
            <a:ext cx="819065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http://upload.wikimedia.org/wikipedia/commons/thumb/8/87/Henri_de_Toulouse-Lautrec_001.jpg/778px-Henri_de_Toulouse-Lautrec_001.jpg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988840"/>
            <a:ext cx="862270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http://upload.wikimedia.org/wikipedia/commons/thumb/4/45/Lautrec_foto_cca1889.jpg/771px-Lautrec_foto_cca1889.jpg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965064" y="2708920"/>
            <a:ext cx="811864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http://upload.wikimedia.org/wikipedia/commons/thumb/e/e3/Henri_de_toulouse-lautrec_-_woman_with_an_umbrella%2C_1889.jpg/463px-Henri_de_toulouse-lautrec_-_woman_with_an_umbrella%2C_1889.jpg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3717032"/>
            <a:ext cx="84249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http://upload.wikimedia.org/wikipedia/commons/thumb/2/24/Edgar_Degas_%281834-1917%29.jpg/220px-Edgar_Degas_%281834-1917%29.jpg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971600" y="4437112"/>
            <a:ext cx="856895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http://upload.wikimedia.org/wikipedia/commons/thumb/9/9d/Netsurf11_-_Rodin.jpg/200px-Netsurf11_-_Rodin.jpg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971600" y="5157192"/>
            <a:ext cx="928903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http://upload.wikimedia.org/wikipedia/commons/d/da/Auguste_Rodin-Burghers_of_Calais_London_%28photo%29.jpg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971600" y="5949280"/>
            <a:ext cx="79208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</a:p>
          <a:p>
            <a:r>
              <a:rPr lang="cs-CZ" sz="1400" dirty="0" smtClean="0"/>
              <a:t>http://upload.wikimedia.org/wikipedia/commons/thumb/1/12/The_Thinker_close.jpg/450px-The_Thinker_close.jpg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73448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sym typeface="Symbol"/>
              </a:rPr>
              <a:t>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moma.org</a:t>
            </a:r>
            <a:r>
              <a:rPr lang="cs-CZ" sz="1400" dirty="0" smtClean="0"/>
              <a:t>/</a:t>
            </a:r>
            <a:r>
              <a:rPr lang="cs-CZ" sz="1400" dirty="0" err="1" smtClean="0"/>
              <a:t>collection</a:t>
            </a:r>
            <a:r>
              <a:rPr lang="cs-CZ" sz="1400" dirty="0" smtClean="0"/>
              <a:t>_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resized</a:t>
            </a:r>
            <a:r>
              <a:rPr lang="cs-CZ" sz="1400" dirty="0" smtClean="0"/>
              <a:t>/059/w500h420/CRI_210059.jpg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519</TotalTime>
  <Words>593</Words>
  <Application>Microsoft Office PowerPoint</Application>
  <PresentationFormat>Předvádění na obrazovce (4:3)</PresentationFormat>
  <Paragraphs>555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Slunovrat</vt:lpstr>
      <vt:lpstr>Snímek 1</vt:lpstr>
      <vt:lpstr>Snímek 2</vt:lpstr>
      <vt:lpstr>IMPRESIONISMUS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IMPRESIONISMUS</dc:title>
  <dc:creator>Jirka</dc:creator>
  <cp:lastModifiedBy>Jirka</cp:lastModifiedBy>
  <cp:revision>92</cp:revision>
  <dcterms:created xsi:type="dcterms:W3CDTF">2012-03-09T08:11:24Z</dcterms:created>
  <dcterms:modified xsi:type="dcterms:W3CDTF">2013-06-26T19:21:31Z</dcterms:modified>
</cp:coreProperties>
</file>