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75" r:id="rId2"/>
    <p:sldId id="276" r:id="rId3"/>
    <p:sldId id="256" r:id="rId4"/>
    <p:sldId id="292" r:id="rId5"/>
    <p:sldId id="290" r:id="rId6"/>
    <p:sldId id="286" r:id="rId7"/>
    <p:sldId id="293" r:id="rId8"/>
    <p:sldId id="296" r:id="rId9"/>
    <p:sldId id="294" r:id="rId10"/>
    <p:sldId id="295" r:id="rId11"/>
    <p:sldId id="298" r:id="rId12"/>
    <p:sldId id="299" r:id="rId13"/>
    <p:sldId id="297" r:id="rId14"/>
    <p:sldId id="27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62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866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8F447-E2E0-49E6-954F-D21C024F143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06C2-6F2C-459F-91A0-CBCE70E89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NUL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_18/3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Koláž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Prezentace slouží k teoretickému seznámení žáků </a:t>
            </a:r>
            <a:r>
              <a:rPr lang="cs-CZ" dirty="0" err="1" smtClean="0"/>
              <a:t>II.stupně</a:t>
            </a:r>
            <a:r>
              <a:rPr lang="cs-CZ" dirty="0" smtClean="0"/>
              <a:t> s </a:t>
            </a:r>
            <a:r>
              <a:rPr lang="cs-CZ" dirty="0" smtClean="0"/>
              <a:t>výtvarnou technikou koláže.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556792"/>
            <a:ext cx="7406640" cy="1512168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cs-CZ" sz="9600" b="1" dirty="0" smtClean="0"/>
              <a:t>KOLÁŽ</a:t>
            </a:r>
            <a:endParaRPr lang="cs-CZ" sz="13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3"/>
            <a:ext cx="6264696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KOLÁŽ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720977"/>
            <a:ext cx="583264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užívá sestřihu a spojení různých částí do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nového celku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3111351"/>
            <a:ext cx="583264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Pablo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Picasso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vpojil do svého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obrazu kus voskovaného plátna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imitujícího proutěný výplet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1916832"/>
            <a:ext cx="583264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odvozuje svůj původ z francouzského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collage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znamenající lepení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338" name="Picture 2" descr="http://upload.wikimedia.org/wikipedia/commons/9/98/Pablo_picasso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437112"/>
            <a:ext cx="1584176" cy="19662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2"/>
            <a:ext cx="7200800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404664"/>
            <a:ext cx="6552728" cy="600164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Georges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Braque</a:t>
            </a:r>
            <a:r>
              <a:rPr lang="cs-CZ" sz="2400" b="1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smtClean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nalepil do kresby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papírovou tapetu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0245" y="141505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u="sng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u="sng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 descr="http://upload.wikimedia.org/wikipedia/en/d/d8/Georges_Bra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340768"/>
            <a:ext cx="1584176" cy="197036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3316" name="Picture 4" descr="http://upload.wikimedia.org/wikipedia/en/6/63/Braque_fruitdish_gla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8076" y="1340768"/>
            <a:ext cx="3478260" cy="475252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116632"/>
            <a:ext cx="7200800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404664"/>
            <a:ext cx="6552728" cy="563231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předmětný prvek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například výstřižek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z novin, který pominul s dobou, se kresbou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fixoval a dodal jí atmosféru bezprostřední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konkrétnosti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           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Juan </a:t>
            </a:r>
            <a:r>
              <a:rPr lang="cs-CZ" sz="2400" b="1" u="sng" dirty="0" err="1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Gris</a:t>
            </a:r>
            <a:endParaRPr lang="cs-CZ" sz="2400" b="1" u="sng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0245" y="141505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u="sng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u="sng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http://upload.wikimedia.org/wikipedia/commons/0/05/Juan_Gris_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844824"/>
            <a:ext cx="3127169" cy="399633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Picture 4" descr="http://upload.wikimedia.org/wikipedia/commons/6/6a/Gris2.jpg"/>
          <p:cNvPicPr>
            <a:picLocks noChangeAspect="1" noChangeArrowheads="1"/>
          </p:cNvPicPr>
          <p:nvPr/>
        </p:nvPicPr>
        <p:blipFill>
          <a:blip r:embed="rId2" cstate="print"/>
          <a:srcRect b="421"/>
          <a:stretch>
            <a:fillRect/>
          </a:stretch>
        </p:blipFill>
        <p:spPr bwMode="auto">
          <a:xfrm>
            <a:off x="1763688" y="256274"/>
            <a:ext cx="4464496" cy="619706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b/b0/Juan_Gris_Die_Bordeauxflasche_1915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568" y="332656"/>
            <a:ext cx="6839848" cy="554461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upload.wikimedia.org/wikipedia/commons/5/59/Nostalgia_110X70C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8"/>
            <a:ext cx="3833907" cy="61926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292080" y="5977561"/>
            <a:ext cx="3353803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Koláž –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Majid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Farahani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upload.wikimedia.org/wikipedia/commons/2/22/Sommer%2C_Giorgio_%281834-1914%29_-_n._11640_-_Napoli_-_Tarantel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648"/>
            <a:ext cx="7272808" cy="564941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403648" y="5977561"/>
            <a:ext cx="7242235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Giorgio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Sommer:    fotografická koláž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0/09/Naoshima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32656"/>
            <a:ext cx="4261565" cy="568863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6868" name="Picture 4" descr="http://upload.wikimedia.org/wikipedia/commons/3/30/Karel_App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60937"/>
            <a:ext cx="2689799" cy="411001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1322213" y="6165304"/>
            <a:ext cx="4257899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fi-FI" sz="2400" b="1" dirty="0" smtClean="0">
                <a:solidFill>
                  <a:schemeClr val="bg2">
                    <a:lumMod val="25000"/>
                  </a:schemeClr>
                </a:solidFill>
              </a:rPr>
              <a:t>Karel Appel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:   </a:t>
            </a:r>
            <a:r>
              <a:rPr lang="fi-FI" sz="2000" b="1" i="1" dirty="0" smtClean="0">
                <a:solidFill>
                  <a:schemeClr val="bg2">
                    <a:lumMod val="25000"/>
                  </a:schemeClr>
                </a:solidFill>
              </a:rPr>
              <a:t>Sammakko ja kissa</a:t>
            </a:r>
            <a:r>
              <a:rPr lang="fi-FI" sz="20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6/62/Szlavics_Laszlo_id_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648"/>
            <a:ext cx="3689150" cy="58326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436096" y="5642394"/>
            <a:ext cx="2242922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Szlávics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László</a:t>
            </a:r>
            <a:endParaRPr lang="cs-CZ" sz="24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upload.wikimedia.org/wikipedia/commons/9/94/CollageSchularbeit.jpg"/>
          <p:cNvPicPr>
            <a:picLocks noChangeAspect="1" noChangeArrowheads="1"/>
          </p:cNvPicPr>
          <p:nvPr/>
        </p:nvPicPr>
        <p:blipFill>
          <a:blip r:embed="rId2" cstate="print"/>
          <a:srcRect l="5968" r="4507"/>
          <a:stretch>
            <a:fillRect/>
          </a:stretch>
        </p:blipFill>
        <p:spPr bwMode="auto">
          <a:xfrm>
            <a:off x="1619672" y="404664"/>
            <a:ext cx="3456384" cy="58928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5436096" y="5828801"/>
            <a:ext cx="3240360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školní práce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855583"/>
            <a:ext cx="9217024" cy="3985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http://upload.wikimedia.org/wikipedia/commons/9/98/Pablo_picasso_1.jpg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http://upload.wikimedia.org/wikipedia/en/d/d8/Georges_Braque.jpg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http://upload.wikimedia.org/wikipedia/en/6/63/Braque_fruitdish_glass.jpg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http://upload.wikimedia.org/wikipedia/commons/0/05/Juan_Gris_001.jpg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http://upload.wikimedia.org/wikipedia/commons/b/b0/Juan_Gris_Die_Bordeauxflasche_1915-1.jpg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http://upload.wikimedia.org/wikipedia/commons/6/6a/Gris2.jpg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http://upload.wikimedia.org/wikipedia/commons/5/59/Nostalgia_110X70CM.jpg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</a:t>
            </a:r>
            <a:r>
              <a:rPr lang="cs-CZ" sz="1100" dirty="0" smtClean="0">
                <a:hlinkClick r:id="rId2" invalidUrl="http:///"/>
              </a:rPr>
              <a:t>://</a:t>
            </a:r>
            <a:r>
              <a:rPr lang="cs-CZ" sz="1100" dirty="0" smtClean="0"/>
              <a:t>upload.wikimedia.org/wikipedia/commons/2/22/Sommer%2C_Giorgio_%281834-1914%29_-_n._11640_-_Napoli_-_Tarantella.jpg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http://upload.wikimedia.org/wikipedia/commons/9/94/CollageSchularbeit.jpg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http://upload.wikimedia.org/wikipedia/commons/0/09/Naoshima03.jpg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http://upload.wikimedia.org/wikipedia/commons/3/30/Karel_Appel.png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http://upload.wikimedia.org/wikipedia/commons/6/62/Szlavics_Laszlo_id_06.jpg</a:t>
            </a:r>
            <a:endParaRPr lang="cs-CZ" sz="11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2046</TotalTime>
  <Words>201</Words>
  <Application>Microsoft Office PowerPoint</Application>
  <PresentationFormat>Předvádění na obrazovce (4:3)</PresentationFormat>
  <Paragraphs>127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Snímek 2</vt:lpstr>
      <vt:lpstr>KOLÁŽ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 ŘECKA</dc:title>
  <dc:creator>Jirka</dc:creator>
  <cp:lastModifiedBy>Jirka</cp:lastModifiedBy>
  <cp:revision>351</cp:revision>
  <dcterms:created xsi:type="dcterms:W3CDTF">2012-03-21T20:35:40Z</dcterms:created>
  <dcterms:modified xsi:type="dcterms:W3CDTF">2013-03-26T20:10:01Z</dcterms:modified>
</cp:coreProperties>
</file>