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6" r:id="rId2"/>
    <p:sldId id="258" r:id="rId3"/>
    <p:sldId id="261" r:id="rId4"/>
    <p:sldId id="262" r:id="rId5"/>
    <p:sldId id="265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81" autoAdjust="0"/>
    <p:restoredTop sz="94660"/>
  </p:normalViewPr>
  <p:slideViewPr>
    <p:cSldViewPr>
      <p:cViewPr varScale="1">
        <p:scale>
          <a:sx n="50" d="100"/>
          <a:sy n="50" d="100"/>
        </p:scale>
        <p:origin x="-130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F262F-26AE-46E2-8DEB-8D6A7A6E4C0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0773C-2581-4325-B7D3-16DC79857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941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Chyba!!!!!!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E00BA-578D-441E-83B8-E66DE2E2180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37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C07B7-1550-436F-A972-864F42CD6E71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05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EA51-A204-412A-A055-2B3F67F47C72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4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2183A-C158-45D6-A979-917D2A93062A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35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129E2-AE1D-494C-9514-E4FEA910EDE3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21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3B1C5-BF31-4168-887E-A8174B6306EC}" type="datetime1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70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BB22-EABB-47C9-80ED-AF03D99B0B2C}" type="datetime1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29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9639-EB7C-4C8C-988E-B746BDF0F596}" type="datetime1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4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CA0E-0AB1-4C33-A445-134C930D760F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94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A140-4FB5-4FE9-B9CD-F7712947B737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979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21CF-1318-4A7B-A251-D925F0F9CC01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935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E09E-3C6B-4BFB-A62F-97552421826E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9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AA65F-8311-446A-9C64-85D0D875A636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7929-4553-4B17-89D5-0C3C3648A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73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0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emf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png"/><Relationship Id="rId3" Type="http://schemas.openxmlformats.org/officeDocument/2006/relationships/image" Target="../media/image2.emf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4.gif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emf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4.gif"/><Relationship Id="rId5" Type="http://schemas.openxmlformats.org/officeDocument/2006/relationships/image" Target="../media/image22.png"/><Relationship Id="rId10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330.png"/><Relationship Id="rId18" Type="http://schemas.openxmlformats.org/officeDocument/2006/relationships/image" Target="../media/image38.png"/><Relationship Id="rId3" Type="http://schemas.openxmlformats.org/officeDocument/2006/relationships/image" Target="../media/image2.emf"/><Relationship Id="rId7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image" Target="../media/image27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5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1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4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emf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8649093"/>
              </p:ext>
            </p:extLst>
          </p:nvPr>
        </p:nvGraphicFramePr>
        <p:xfrm>
          <a:off x="2123728" y="59337"/>
          <a:ext cx="4854913" cy="6682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4" imgW="5895909" imgH="8116597" progId="Word.Document.12">
                  <p:embed/>
                </p:oleObj>
              </mc:Choice>
              <mc:Fallback>
                <p:oleObj name="Dokument" r:id="rId4" imgW="5895909" imgH="81165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23728" y="59337"/>
                        <a:ext cx="4854913" cy="66820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72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400" b="1" dirty="0" smtClean="0"/>
                  <a:t>goniometrické funkce orientovaného úhlu</a:t>
                </a:r>
                <a:br>
                  <a:rPr lang="cs-CZ" sz="2400" b="1" dirty="0" smtClean="0"/>
                </a:br>
                <a:r>
                  <a:rPr lang="cs-CZ" sz="2400" b="1" i="1" dirty="0" smtClean="0">
                    <a:solidFill>
                      <a:srgbClr val="0000FF"/>
                    </a:solidFill>
                  </a:rPr>
                  <a:t>hodnoty funkcí sin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𝒄𝒐𝒔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2400" b="1" i="1" dirty="0" smtClean="0"/>
                  <a:t>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v </a:t>
                </a:r>
                <a:r>
                  <a:rPr lang="cs-CZ" sz="2400" b="1" i="1" dirty="0" smtClean="0">
                    <a:solidFill>
                      <a:srgbClr val="0000FF"/>
                    </a:solidFill>
                  </a:rPr>
                  <a:t>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sz="2400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sz="2400" b="1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°;</m:t>
                        </m:r>
                        <m:r>
                          <a:rPr lang="cs-CZ" sz="2400" b="1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sz="2400" b="1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blipFill rotWithShape="1">
                <a:blip r:embed="rId3"/>
                <a:stretch>
                  <a:fillRect l="-1288" t="-588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711604" y="227687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66" y="1915504"/>
            <a:ext cx="3369909" cy="3615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866229" y="2337939"/>
                <a:ext cx="2652971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 smtClean="0"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𝟏𝟖𝟎</m:t>
                              </m:r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°−</m:t>
                              </m:r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229" y="2337939"/>
                <a:ext cx="265297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866229" y="4092292"/>
                <a:ext cx="2652971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𝟏𝟖𝟎</m:t>
                            </m:r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°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latin typeface="Cambria Math"/>
                      </a:rPr>
                      <m:t>=−</m:t>
                    </m:r>
                  </m:oMath>
                </a14:m>
                <a:r>
                  <a:rPr lang="cs-CZ" b="1" i="1" dirty="0"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229" y="4092292"/>
                <a:ext cx="2652971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877572" y="2842550"/>
                <a:ext cx="4572000" cy="60875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𝟏𝟐𝟎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𝟏𝟖𝟎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°−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𝟔𝟎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𝟔𝟎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>
                                  <a:solidFill>
                                    <a:srgbClr val="1E09B7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>
                                  <a:solidFill>
                                    <a:srgbClr val="1E09B7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srgbClr val="1E09B7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7572" y="2842550"/>
                <a:ext cx="4572000" cy="60875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3885975" y="4776420"/>
                <a:ext cx="5098258" cy="5533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𝟏𝟐𝟎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𝟏𝟖𝟎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°−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𝟏𝟐𝟎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𝟔𝟎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°=−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5975" y="4776420"/>
                <a:ext cx="5098258" cy="55335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653498" y="2476439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II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3866229" y="1916832"/>
                <a:ext cx="2652971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229" y="1916832"/>
                <a:ext cx="265297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3866507" y="3707740"/>
                <a:ext cx="2652693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func>
                      <m:funcPr>
                        <m:ctrlP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=−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507" y="3707740"/>
                <a:ext cx="2652693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1" y="5395504"/>
            <a:ext cx="1021813" cy="102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1458169" y="5472124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965039" y="5770986"/>
                <a:ext cx="1340432" cy="6463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00206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𝟏𝟑𝟓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𝟏𝟓𝟎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039" y="5770986"/>
                <a:ext cx="1340432" cy="64633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293034" y="5770985"/>
                <a:ext cx="1340431" cy="6463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</a:rPr>
                        <m:t>𝟏𝟖𝟎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  <m:oMath xmlns:m="http://schemas.openxmlformats.org/officeDocument/2006/math">
                      <m:r>
                        <a:rPr lang="cs-CZ" b="1" i="1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𝟏𝟖𝟎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034" y="5770985"/>
                <a:ext cx="1340431" cy="646331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62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GONIOMETRIE A TRIGONOMETRIE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400" b="1" dirty="0">
                    <a:solidFill>
                      <a:prstClr val="black"/>
                    </a:solidFill>
                  </a:rPr>
                  <a:t>goniometrické funkce orientovaného úhlu</a:t>
                </a:r>
                <a:br>
                  <a:rPr lang="cs-CZ" sz="2400" b="1" dirty="0">
                    <a:solidFill>
                      <a:prstClr val="black"/>
                    </a:solidFill>
                  </a:rPr>
                </a:br>
                <a:r>
                  <a:rPr lang="cs-CZ" sz="2400" b="1" i="1" dirty="0" smtClean="0">
                    <a:solidFill>
                      <a:srgbClr val="0000FF"/>
                    </a:solidFill>
                  </a:rPr>
                  <a:t>hodnoty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funkcí sin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𝒄𝒐𝒔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2400" b="1" i="1" dirty="0">
                    <a:solidFill>
                      <a:prstClr val="black"/>
                    </a:solidFill>
                  </a:rPr>
                  <a:t>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v 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°;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288" t="-588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711604" y="227687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216609" y="2273868"/>
                <a:ext cx="2689390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𝟏𝟖𝟎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°+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2273868"/>
                <a:ext cx="268939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216609" y="3493996"/>
                <a:ext cx="2628752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𝝅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=−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3493996"/>
                <a:ext cx="262875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169910" y="2780928"/>
                <a:ext cx="4990754" cy="5533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𝟐𝟏𝟎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𝟏𝟖𝟎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°+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9910" y="2780928"/>
                <a:ext cx="4990754" cy="55335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216609" y="4376837"/>
                <a:ext cx="5098258" cy="6087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𝟐𝟏𝟎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𝟏𝟖𝟎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°+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°=−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4376837"/>
                <a:ext cx="5098258" cy="60875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8759"/>
            <a:ext cx="4086832" cy="31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85734" y="4754761"/>
            <a:ext cx="429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III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216609" y="1904536"/>
                <a:ext cx="2680856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1904536"/>
                <a:ext cx="268085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216609" y="3863328"/>
                <a:ext cx="2630639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𝟏𝟖𝟎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°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=−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3863328"/>
                <a:ext cx="2630639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1" y="5395504"/>
            <a:ext cx="1021813" cy="102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1458169" y="5472124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953978" y="5770986"/>
                <a:ext cx="1340432" cy="6463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</a:rPr>
                        <m:t>𝟐𝟐𝟓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  <m:oMath xmlns:m="http://schemas.openxmlformats.org/officeDocument/2006/math">
                      <m:r>
                        <a:rPr lang="cs-CZ" b="1" i="1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𝟐𝟒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978" y="5770986"/>
                <a:ext cx="1340432" cy="646331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697558" y="5770986"/>
                <a:ext cx="1340431" cy="6463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</a:rPr>
                        <m:t>𝟐𝟕𝟎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𝟐𝟕𝟎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558" y="5770986"/>
                <a:ext cx="1340431" cy="64633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74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GONIOMETRIE A TRIGONOMETRIE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400" b="1" dirty="0">
                    <a:solidFill>
                      <a:prstClr val="black"/>
                    </a:solidFill>
                  </a:rPr>
                  <a:t>goniometrické funkce orientovaného úhlu</a:t>
                </a:r>
                <a:br>
                  <a:rPr lang="cs-CZ" sz="2400" b="1" dirty="0">
                    <a:solidFill>
                      <a:prstClr val="black"/>
                    </a:solidFill>
                  </a:rPr>
                </a:br>
                <a:r>
                  <a:rPr lang="cs-CZ" sz="2400" b="1" i="1" dirty="0" smtClean="0">
                    <a:solidFill>
                      <a:srgbClr val="0000FF"/>
                    </a:solidFill>
                  </a:rPr>
                  <a:t>hodnoty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funkcí sin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𝒄𝒐𝒔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2400" b="1" i="1" dirty="0">
                    <a:solidFill>
                      <a:prstClr val="black"/>
                    </a:solidFill>
                  </a:rPr>
                  <a:t>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v intervalu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°;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sz="2400" b="1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784054"/>
                <a:ext cx="6626622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288" t="-588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216609" y="2273868"/>
                <a:ext cx="2689390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𝟑𝟔𝟎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°−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2273868"/>
                <a:ext cx="268939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268713" y="3795333"/>
                <a:ext cx="2637286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𝟐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𝝅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713" y="3795333"/>
                <a:ext cx="2637286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216609" y="2780928"/>
                <a:ext cx="4990754" cy="6095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𝟑𝟏𝟓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𝟑𝟔𝟎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𝟒𝟓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𝟒𝟓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°=−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2780928"/>
                <a:ext cx="4990754" cy="60959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080224" y="4691163"/>
                <a:ext cx="5098258" cy="6201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𝟑𝟏𝟓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𝟑𝟔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°−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𝟒𝟓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𝟒𝟓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0224" y="4691163"/>
                <a:ext cx="5098258" cy="62017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216609" y="1904536"/>
                <a:ext cx="2689390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609" y="1904536"/>
                <a:ext cx="268939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256178" y="4132915"/>
                <a:ext cx="2649821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𝟑𝟔𝟎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°−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178" y="4132915"/>
                <a:ext cx="264982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89" y="1904536"/>
            <a:ext cx="327329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1" y="5395504"/>
            <a:ext cx="1021813" cy="102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458169" y="5472124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965039" y="5770986"/>
                <a:ext cx="1340431" cy="6463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</a:rPr>
                        <m:t>𝟑𝟎𝟎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  <m:oMath xmlns:m="http://schemas.openxmlformats.org/officeDocument/2006/math">
                      <m:r>
                        <a:rPr lang="cs-CZ" b="1" i="1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𝟑𝟑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039" y="5770986"/>
                <a:ext cx="1340431" cy="646331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2646016" y="4933839"/>
            <a:ext cx="449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IV</a:t>
            </a:r>
            <a:endParaRPr lang="cs-CZ" sz="2400" b="1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40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GONIOMETRIE A TRIGONOMETRIE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3" y="784054"/>
                <a:ext cx="7312386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400" b="1" dirty="0" smtClean="0">
                    <a:solidFill>
                      <a:prstClr val="black"/>
                    </a:solidFill>
                  </a:rPr>
                  <a:t>goniometrické funkce orientovaného úhlu</a:t>
                </a:r>
                <a:br>
                  <a:rPr lang="cs-CZ" sz="2400" b="1" dirty="0" smtClean="0">
                    <a:solidFill>
                      <a:prstClr val="black"/>
                    </a:solidFill>
                  </a:rPr>
                </a:br>
                <a:r>
                  <a:rPr lang="cs-CZ" sz="2400" b="1" i="1" dirty="0" smtClean="0">
                    <a:solidFill>
                      <a:srgbClr val="0000FF"/>
                    </a:solidFill>
                  </a:rPr>
                  <a:t>hodnoty </a:t>
                </a:r>
                <a:r>
                  <a:rPr lang="cs-CZ" sz="2400" b="1" i="1" dirty="0">
                    <a:solidFill>
                      <a:srgbClr val="0000FF"/>
                    </a:solidFill>
                  </a:rPr>
                  <a:t>funkcí sin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𝒄𝒐𝒔</m:t>
                    </m:r>
                    <m:r>
                      <a:rPr lang="cs-CZ" sz="24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𝒐𝒃𝒆𝒄𝒏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é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𝒉𝒐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𝒂𝒓𝒈𝒖𝒎𝒆𝒏𝒕𝒖</m:t>
                    </m:r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784054"/>
                <a:ext cx="7312386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68" t="-588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90181" y="3514090"/>
                <a:ext cx="3624815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𝟐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𝒌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𝝅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1" y="3514090"/>
                <a:ext cx="362481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98921" y="4482896"/>
                <a:ext cx="4990754" cy="581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𝒄𝒐𝒔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</a:rPr>
                            <m:t>𝟐𝟐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den>
                          </m:f>
                        </m:e>
                      </m:d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21" y="4482896"/>
                <a:ext cx="4990754" cy="58137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67543" y="4856089"/>
                <a:ext cx="5098258" cy="6201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𝟏𝟑𝟎𝟓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𝟑𝟔𝟎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°+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𝟐𝟐𝟓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𝟐𝟐𝟓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4856089"/>
                <a:ext cx="5098258" cy="62017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0181" y="1569376"/>
                <a:ext cx="3751668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𝒌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      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1" y="1569376"/>
                <a:ext cx="375166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1" y="5395504"/>
            <a:ext cx="1021813" cy="102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458169" y="5472124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965039" y="5770986"/>
                <a:ext cx="1478289" cy="8897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𝟐𝟗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b="1" i="1">
                          <a:latin typeface="Cambria Math"/>
                          <a:ea typeface="Cambria Math"/>
                        </a:rPr>
                        <m:t>=</m:t>
                      </m:r>
                    </m:oMath>
                    <m:oMath xmlns:m="http://schemas.openxmlformats.org/officeDocument/2006/math">
                      <m:r>
                        <a:rPr lang="cs-CZ" b="1" i="1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𝟏𝟔𝟖𝟎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°=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039" y="5770986"/>
                <a:ext cx="1478289" cy="88973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5</a:t>
            </a:fld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355976" y="1733774"/>
                <a:ext cx="1669284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𝑹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𝒁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    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1733774"/>
                <a:ext cx="1669284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355976" y="3890553"/>
                <a:ext cx="1669284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𝑹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𝒁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    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3890553"/>
                <a:ext cx="1669284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98921" y="2003105"/>
                <a:ext cx="3742928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𝒌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𝟑𝟔𝟎</m:t>
                              </m:r>
                              <m:r>
                                <a:rPr lang="cs-CZ" b="1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°+</m:t>
                              </m:r>
                              <m:r>
                                <a:rPr lang="cs-CZ" b="1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𝜶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      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21" y="2003105"/>
                <a:ext cx="3742928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467543" y="3011562"/>
                <a:ext cx="4990754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𝟖𝟏𝟎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𝟑𝟔𝟎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𝟗𝟎</m:t>
                          </m:r>
                          <m: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𝟗𝟎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°=</m:t>
                      </m:r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𝟏</m:t>
                      </m:r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3011562"/>
                <a:ext cx="4990754" cy="338554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67543" y="3924802"/>
                <a:ext cx="3633556" cy="36933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𝒄𝒐𝒔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𝒌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𝟑𝟔𝟎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°+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b="1" i="1" dirty="0">
                    <a:solidFill>
                      <a:prstClr val="black"/>
                    </a:solidFill>
                    <a:latin typeface="Cambria Math"/>
                  </a:rPr>
                  <a:t>cos</a:t>
                </a:r>
                <a14:m>
                  <m:oMath xmlns:m="http://schemas.openxmlformats.org/officeDocument/2006/math">
                    <m:r>
                      <a:rPr lang="cs-CZ" b="1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3924802"/>
                <a:ext cx="3633556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467543" y="2372437"/>
                <a:ext cx="4990754" cy="6201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</a:rPr>
                        <m:t>𝒔𝒊𝒏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</a:rPr>
                            <m:t>𝟏𝟕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d>
                        <m:dPr>
                          <m:ctrlPr>
                            <a:rPr lang="cs-CZ" sz="1600" b="1" i="1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</m:den>
                          </m:f>
                        </m:e>
                      </m:d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1600" b="1" i="1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𝒔𝒊𝒏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</m:den>
                      </m:f>
                      <m:r>
                        <a:rPr lang="cs-CZ" sz="1600" b="1" i="1" smtClean="0">
                          <a:solidFill>
                            <a:srgbClr val="1E09B7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rgbClr val="1E09B7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sz="1600" b="1" i="1" smtClean="0">
                              <a:solidFill>
                                <a:srgbClr val="1E09B7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2372437"/>
                <a:ext cx="4990754" cy="62017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760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5803620"/>
                  </p:ext>
                </p:extLst>
              </p:nvPr>
            </p:nvGraphicFramePr>
            <p:xfrm>
              <a:off x="611560" y="2616937"/>
              <a:ext cx="7945635" cy="3744414"/>
            </p:xfrm>
            <a:graphic>
              <a:graphicData uri="http://schemas.openxmlformats.org/drawingml/2006/table">
                <a:tbl>
                  <a:tblPr/>
                  <a:tblGrid>
                    <a:gridCol w="456431"/>
                    <a:gridCol w="264316"/>
                    <a:gridCol w="373268"/>
                    <a:gridCol w="373268"/>
                    <a:gridCol w="373268"/>
                    <a:gridCol w="342968"/>
                    <a:gridCol w="420973"/>
                    <a:gridCol w="514452"/>
                    <a:gridCol w="514452"/>
                    <a:gridCol w="420973"/>
                    <a:gridCol w="514452"/>
                    <a:gridCol w="514452"/>
                    <a:gridCol w="514452"/>
                    <a:gridCol w="420973"/>
                    <a:gridCol w="514452"/>
                    <a:gridCol w="514452"/>
                    <a:gridCol w="477060"/>
                    <a:gridCol w="420973"/>
                  </a:tblGrid>
                  <a:tr h="72141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[</a:t>
                          </a:r>
                          <a:r>
                            <a:rPr lang="cs-CZ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°</a:t>
                          </a: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]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45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60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90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120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135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150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180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210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225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240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270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300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315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330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360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</a:tr>
                  <a:tr h="51138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rad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5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𝜋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7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5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4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5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7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11</m:t>
                                    </m:r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2</m:t>
                                </m:r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𝜋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</a:tr>
                  <a:tr h="53243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sin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</a:tr>
                  <a:tr h="65926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cos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</a:tr>
                  <a:tr h="6599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tg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𝑁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𝑁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</a:tr>
                  <a:tr h="6599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cotg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N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Times New Roman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𝑁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/>
                                            <a:ea typeface="Cambria Math" pitchFamily="18" charset="0"/>
                                            <a:cs typeface="Arial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000" b="0" i="1" kern="120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itchFamily="18" charset="0"/>
                                            <a:ea typeface="Cambria Math" pitchFamily="18" charset="0"/>
                                            <a:cs typeface="Arial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−1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−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/>
                                        <a:ea typeface="Cambria Math" pitchFamily="18" charset="0"/>
                                        <a:cs typeface="Arial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000" b="0" i="1" kern="12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itchFamily="18" charset="0"/>
                                        <a:ea typeface="Cambria Math" pitchFamily="18" charset="0"/>
                                        <a:cs typeface="Arial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000" b="0" i="1" kern="12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itchFamily="18" charset="0"/>
                                    <a:ea typeface="Cambria Math" pitchFamily="18" charset="0"/>
                                    <a:cs typeface="Arial"/>
                                  </a:rPr>
                                  <m:t>𝑁</m:t>
                                </m:r>
                              </m:oMath>
                            </m:oMathPara>
                          </a14:m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20664724"/>
                  </p:ext>
                </p:extLst>
              </p:nvPr>
            </p:nvGraphicFramePr>
            <p:xfrm>
              <a:off x="611560" y="2616937"/>
              <a:ext cx="7945635" cy="3744414"/>
            </p:xfrm>
            <a:graphic>
              <a:graphicData uri="http://schemas.openxmlformats.org/drawingml/2006/table">
                <a:tbl>
                  <a:tblPr/>
                  <a:tblGrid>
                    <a:gridCol w="456431"/>
                    <a:gridCol w="264316"/>
                    <a:gridCol w="373268"/>
                    <a:gridCol w="373268"/>
                    <a:gridCol w="373268"/>
                    <a:gridCol w="342968"/>
                    <a:gridCol w="420973"/>
                    <a:gridCol w="514452"/>
                    <a:gridCol w="514452"/>
                    <a:gridCol w="420973"/>
                    <a:gridCol w="514452"/>
                    <a:gridCol w="514452"/>
                    <a:gridCol w="514452"/>
                    <a:gridCol w="420973"/>
                    <a:gridCol w="514452"/>
                    <a:gridCol w="514452"/>
                    <a:gridCol w="477060"/>
                    <a:gridCol w="420973"/>
                  </a:tblGrid>
                  <a:tr h="72141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[</a:t>
                          </a:r>
                          <a:r>
                            <a:rPr lang="cs-CZ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°</a:t>
                          </a: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]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45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60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90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120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135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150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180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210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225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240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270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300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315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330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360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</a:tr>
                  <a:tr h="51138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rad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 smtClean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0323" t="-140476" r="-1812903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082" t="-140476" r="-1742623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95082" t="-140476" r="-1642623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9286" t="-140476" r="-1689286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18841" t="-140476" r="-1271014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2353" t="-140476" r="-931765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09524" t="-140476" r="-842857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3768" t="-140476" r="-926087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82353" t="-140476" r="-651765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2857" t="-140476" r="-559524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81176" t="-140476" r="-452941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31884" t="-140476" r="-457971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76190" t="-140476" r="-276190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61176" t="-140476" r="-172941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483333" t="-140476" r="-88462" b="-49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789855" t="-140476" b="-491667"/>
                          </a:stretch>
                        </a:blipFill>
                      </a:tcPr>
                    </a:tc>
                  </a:tr>
                  <a:tr h="53243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sin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0323" t="-229545" r="-1812903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082" t="-229545" r="-1742623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95082" t="-229545" r="-1642623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9286" t="-229545" r="-1689286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18841" t="-229545" r="-1271014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2353" t="-229545" r="-931765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09524" t="-229545" r="-842857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3768" t="-229545" r="-926087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82353" t="-229545" r="-651765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2857" t="-229545" r="-559524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81176" t="-229545" r="-452941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31884" t="-229545" r="-457971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76190" t="-229545" r="-276190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61176" t="-229545" r="-172941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483333" t="-229545" r="-88462" b="-3693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789855" t="-229545" b="-369318"/>
                          </a:stretch>
                        </a:blipFill>
                      </a:tcPr>
                    </a:tc>
                  </a:tr>
                  <a:tr h="65926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cos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1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0323" t="-268519" r="-1812903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082" t="-268519" r="-1742623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95082" t="-268519" r="-1642623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9286" t="-268519" r="-1689286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18841" t="-268519" r="-1271014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2353" t="-268519" r="-931765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09524" t="-268519" r="-842857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3768" t="-268519" r="-926087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82353" t="-268519" r="-651765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2857" t="-268519" r="-559524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81176" t="-268519" r="-452941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31884" t="-268519" r="-457971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76190" t="-268519" r="-276190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61176" t="-268519" r="-172941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483333" t="-268519" r="-88462" b="-200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789855" t="-268519" b="-200926"/>
                          </a:stretch>
                        </a:blipFill>
                      </a:tcPr>
                    </a:tc>
                  </a:tr>
                  <a:tr h="6599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tg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0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0323" t="-365138" r="-1812903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082" t="-365138" r="-1742623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95082" t="-365138" r="-1642623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9286" t="-365138" r="-1689286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18841" t="-365138" r="-1271014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2353" t="-365138" r="-931765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09524" t="-365138" r="-842857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3768" t="-365138" r="-926087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82353" t="-365138" r="-651765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2857" t="-365138" r="-559524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81176" t="-365138" r="-452941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31884" t="-365138" r="-457971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76190" t="-365138" r="-276190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61176" t="-365138" r="-172941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483333" t="-365138" r="-88462" b="-99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789855" t="-365138" b="-99083"/>
                          </a:stretch>
                        </a:blipFill>
                      </a:tcPr>
                    </a:tc>
                  </a:tr>
                  <a:tr h="6599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cotg</a:t>
                          </a:r>
                          <a:endParaRPr lang="cs-CZ" sz="1000" b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cs-CZ" sz="1000" b="0" kern="1200">
                              <a:solidFill>
                                <a:srgbClr val="000000"/>
                              </a:solidFill>
                              <a:effectLst/>
                              <a:latin typeface="Cambria Math" pitchFamily="18" charset="0"/>
                              <a:ea typeface="Cambria Math" pitchFamily="18" charset="0"/>
                              <a:cs typeface="Arial"/>
                            </a:rPr>
                            <a:t>N</a:t>
                          </a:r>
                          <a:endParaRPr lang="cs-CZ" sz="1000" b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90323" t="-469444" r="-18129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95082" t="-469444" r="-17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95082" t="-469444" r="-16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9286" t="-469444" r="-1689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18841" t="-469444" r="-12710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2353" t="-469444" r="-9317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09524" t="-469444" r="-84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3768" t="-469444" r="-9260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82353" t="-469444" r="-6517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2857" t="-469444" r="-5595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81176" t="-469444" r="-4529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31884" t="-469444" r="-4579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176190" t="-469444" r="-2761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61176" t="-469444" r="-1729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483333" t="-469444" r="-8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789855" t="-46944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3" name="Picture 1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77176"/>
            <a:ext cx="720080" cy="11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2016772"/>
            <a:ext cx="797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0000FF"/>
                </a:solidFill>
              </a:rPr>
              <a:t>tahák</a:t>
            </a:r>
            <a:endParaRPr lang="cs-CZ" sz="2000" b="1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GONIOMETRIE A TRIGONOMETRIE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67543" y="784054"/>
                <a:ext cx="752430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400" b="1" dirty="0" smtClean="0">
                    <a:solidFill>
                      <a:prstClr val="black"/>
                    </a:solidFill>
                  </a:rPr>
                  <a:t>goniometrické funkce orientovaného úhlu</a:t>
                </a:r>
                <a:br>
                  <a:rPr lang="cs-CZ" sz="2400" b="1" dirty="0" smtClean="0">
                    <a:solidFill>
                      <a:prstClr val="black"/>
                    </a:solidFill>
                  </a:rPr>
                </a:br>
                <a:r>
                  <a:rPr lang="cs-CZ" sz="2400" b="1" i="1" dirty="0" smtClean="0">
                    <a:solidFill>
                      <a:srgbClr val="0000FF"/>
                    </a:solidFill>
                  </a:rPr>
                  <a:t>hodnoty goniometrických funkcí v intervalu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°;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𝟑𝟔𝟎</m:t>
                    </m:r>
                    <m:r>
                      <a:rPr lang="cs-CZ" sz="24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°)</m:t>
                    </m:r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784054"/>
                <a:ext cx="7524304" cy="830997"/>
              </a:xfrm>
              <a:prstGeom prst="rect">
                <a:avLst/>
              </a:prstGeom>
              <a:blipFill rotWithShape="1">
                <a:blip r:embed="rId4"/>
                <a:stretch>
                  <a:fillRect l="-1135" t="-5882" r="-7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E7929-4553-4B17-89D5-0C3C3648A4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38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768</Words>
  <Application>Microsoft Office PowerPoint</Application>
  <PresentationFormat>Předvádění na obrazovce (4:3)</PresentationFormat>
  <Paragraphs>170</Paragraphs>
  <Slides>6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9</cp:revision>
  <dcterms:created xsi:type="dcterms:W3CDTF">2013-05-22T21:45:24Z</dcterms:created>
  <dcterms:modified xsi:type="dcterms:W3CDTF">2013-06-28T19:18:41Z</dcterms:modified>
</cp:coreProperties>
</file>