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3" r:id="rId2"/>
    <p:sldId id="274" r:id="rId3"/>
    <p:sldId id="256" r:id="rId4"/>
    <p:sldId id="260" r:id="rId5"/>
    <p:sldId id="257" r:id="rId6"/>
    <p:sldId id="265" r:id="rId7"/>
    <p:sldId id="258" r:id="rId8"/>
    <p:sldId id="259" r:id="rId9"/>
    <p:sldId id="266" r:id="rId10"/>
    <p:sldId id="267" r:id="rId11"/>
    <p:sldId id="268" r:id="rId12"/>
    <p:sldId id="262" r:id="rId13"/>
    <p:sldId id="270" r:id="rId14"/>
    <p:sldId id="271" r:id="rId15"/>
    <p:sldId id="272" r:id="rId16"/>
    <p:sldId id="264" r:id="rId17"/>
    <p:sldId id="261" r:id="rId18"/>
    <p:sldId id="269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411" y="-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BB2689A-67DB-465C-AB02-00EBB71D1B8F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D85FAFE-FF4F-4F51-960F-326E92B0271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BB2689A-67DB-465C-AB02-00EBB71D1B8F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D85FAFE-FF4F-4F51-960F-326E92B027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BB2689A-67DB-465C-AB02-00EBB71D1B8F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D85FAFE-FF4F-4F51-960F-326E92B0271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BB2689A-67DB-465C-AB02-00EBB71D1B8F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D85FAFE-FF4F-4F51-960F-326E92B027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BB2689A-67DB-465C-AB02-00EBB71D1B8F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D85FAFE-FF4F-4F51-960F-326E92B027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BB2689A-67DB-465C-AB02-00EBB71D1B8F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D85FAFE-FF4F-4F51-960F-326E92B027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BB2689A-67DB-465C-AB02-00EBB71D1B8F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D85FAFE-FF4F-4F51-960F-326E92B0271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BB2689A-67DB-465C-AB02-00EBB71D1B8F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D85FAFE-FF4F-4F51-960F-326E92B027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BB2689A-67DB-465C-AB02-00EBB71D1B8F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D85FAFE-FF4F-4F51-960F-326E92B0271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BB2689A-67DB-465C-AB02-00EBB71D1B8F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D85FAFE-FF4F-4F51-960F-326E92B027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BB2689A-67DB-465C-AB02-00EBB71D1B8F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D85FAFE-FF4F-4F51-960F-326E92B027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BB2689A-67DB-465C-AB02-00EBB71D1B8F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CD85FAFE-FF4F-4F51-960F-326E92B0271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211791256"/>
              </p:ext>
            </p:extLst>
          </p:nvPr>
        </p:nvGraphicFramePr>
        <p:xfrm>
          <a:off x="1647190" y="404664"/>
          <a:ext cx="5849620" cy="2232660"/>
        </p:xfrm>
        <a:graphic>
          <a:graphicData uri="http://schemas.openxmlformats.org/drawingml/2006/table">
            <a:tbl>
              <a:tblPr firstRow="1" firstCol="1" bandRow="1"/>
              <a:tblGrid>
                <a:gridCol w="1779270"/>
                <a:gridCol w="4070350"/>
              </a:tblGrid>
              <a:tr h="4679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NÁZEV ŠKOLY: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Masarykova základní škola a mateřská škola Melč, okres Opava, příspěvková organizace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PROJEKTU: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CZ.1.07/1.4.00/21.2623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AUTOR: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Mgr. </a:t>
                      </a: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Jiří Soška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NÁZEV: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VY_32_Inovace_Výtvarná výchova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ŠABLONY: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TÉMA: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Mykény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ROČNÍK: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6.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OBDOBÍ REALIZACE: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/2012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3" name="Obrázek 2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8170" y="5517232"/>
            <a:ext cx="5407660" cy="1048385"/>
          </a:xfrm>
          <a:prstGeom prst="rect">
            <a:avLst/>
          </a:prstGeom>
          <a:noFill/>
        </p:spPr>
      </p:pic>
      <p:pic>
        <p:nvPicPr>
          <p:cNvPr id="4" name="Obrázek 3" descr="znak školy"/>
          <p:cNvPicPr/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7302" y="2924944"/>
            <a:ext cx="2629396" cy="19961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1268760"/>
            <a:ext cx="2160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u="sng" dirty="0" smtClean="0">
                <a:latin typeface="Times New Roman" pitchFamily="18" charset="0"/>
                <a:cs typeface="Times New Roman" pitchFamily="18" charset="0"/>
              </a:rPr>
              <a:t>Anotace:</a:t>
            </a:r>
            <a:endParaRPr lang="cs-CZ" sz="2400" b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031208" y="1904432"/>
            <a:ext cx="81127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Prezentace je určena pro žáky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II.stupně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Slouží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k výkladu učiva o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umění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oblasti Egejského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moře – Mykén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87624" y="2420888"/>
            <a:ext cx="7406640" cy="1472184"/>
          </a:xfrm>
        </p:spPr>
        <p:txBody>
          <a:bodyPr>
            <a:noAutofit/>
          </a:bodyPr>
          <a:lstStyle/>
          <a:p>
            <a:pPr algn="ctr"/>
            <a:r>
              <a:rPr lang="cs-CZ" sz="11500" b="1" dirty="0" smtClean="0"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MYKÉNY</a:t>
            </a:r>
            <a:endParaRPr lang="cs-CZ" sz="11500" b="1" dirty="0"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  <a:reflection blurRad="6350" stA="55000" endA="300" endPos="455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123728" y="4493454"/>
            <a:ext cx="540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/>
              <a:t>1600   -   1200 př.n.l.</a:t>
            </a:r>
            <a:endParaRPr lang="cs-CZ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980728"/>
            <a:ext cx="6192688" cy="50044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Šipka doprava 2"/>
          <p:cNvSpPr/>
          <p:nvPr/>
        </p:nvSpPr>
        <p:spPr>
          <a:xfrm flipH="1">
            <a:off x="4211960" y="3068960"/>
            <a:ext cx="432048" cy="144016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1033384" y="260648"/>
            <a:ext cx="7743362" cy="1631216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město</a:t>
            </a:r>
            <a:r>
              <a:rPr lang="cs-CZ" sz="2800" b="1" u="sng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u="sng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Mykény</a:t>
            </a:r>
            <a:r>
              <a:rPr lang="cs-CZ" sz="2400" b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-  </a:t>
            </a:r>
            <a:r>
              <a:rPr lang="cs-CZ" sz="2400" b="1" u="sng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centrum první řecké civilizace</a:t>
            </a:r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</a:t>
            </a:r>
          </a:p>
          <a:p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-  vzniklo </a:t>
            </a:r>
            <a:r>
              <a:rPr lang="cs-CZ" sz="2400" b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po </a:t>
            </a:r>
            <a:r>
              <a:rPr lang="cs-CZ" sz="2400" b="1" dirty="0" err="1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mínojské</a:t>
            </a:r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kultuře na </a:t>
            </a:r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Krétě</a:t>
            </a:r>
            <a:endParaRPr lang="cs-CZ" sz="240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-  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sídlo krále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Agamemnóna</a:t>
            </a:r>
            <a:endParaRPr lang="cs-CZ" sz="24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-  objevil </a:t>
            </a:r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Heinrich </a:t>
            </a:r>
            <a:r>
              <a:rPr lang="cs-CZ" sz="2400" b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Schliemann</a:t>
            </a:r>
            <a:endParaRPr lang="cs-CZ" sz="240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4293096"/>
            <a:ext cx="1568773" cy="23550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4293096"/>
            <a:ext cx="1357511" cy="20329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6136" y="4293096"/>
            <a:ext cx="1057854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ovéPole 11"/>
          <p:cNvSpPr txBox="1"/>
          <p:nvPr/>
        </p:nvSpPr>
        <p:spPr>
          <a:xfrm>
            <a:off x="3347864" y="6311492"/>
            <a:ext cx="54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Rekonstrukce tváří obyvatel Mykén</a:t>
            </a:r>
            <a:endParaRPr lang="cs-CZ" sz="240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5856" y="1988840"/>
            <a:ext cx="2952328" cy="20462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052736"/>
            <a:ext cx="7624376" cy="38884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extovéPole 2"/>
          <p:cNvSpPr txBox="1"/>
          <p:nvPr/>
        </p:nvSpPr>
        <p:spPr>
          <a:xfrm>
            <a:off x="4860032" y="5157192"/>
            <a:ext cx="3816424" cy="46166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Lví bránu</a:t>
            </a:r>
            <a:endParaRPr lang="cs-CZ" sz="240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099372" y="401256"/>
            <a:ext cx="7781069" cy="461665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Takhle vypadaly Mykény v roce 1600 – 1100 př.n.l.</a:t>
            </a:r>
            <a:endParaRPr lang="cs-CZ" sz="240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Šipka doprava 4"/>
          <p:cNvSpPr/>
          <p:nvPr/>
        </p:nvSpPr>
        <p:spPr>
          <a:xfrm flipH="1">
            <a:off x="7884368" y="4005064"/>
            <a:ext cx="360040" cy="216024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Šipka doprava 5"/>
          <p:cNvSpPr/>
          <p:nvPr/>
        </p:nvSpPr>
        <p:spPr>
          <a:xfrm flipH="1">
            <a:off x="5580112" y="2132856"/>
            <a:ext cx="360040" cy="216024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1187624" y="5085184"/>
            <a:ext cx="51845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Pozorně se dívej a najdi: </a:t>
            </a:r>
            <a:endParaRPr lang="cs-CZ" sz="2400" u="sng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847197" y="5735867"/>
            <a:ext cx="3816424" cy="46166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Královský palác</a:t>
            </a:r>
            <a:endParaRPr lang="cs-CZ" sz="2400" b="1" dirty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548680"/>
            <a:ext cx="60960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1134616"/>
            <a:ext cx="6897960" cy="45986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ovéPole 5"/>
          <p:cNvSpPr txBox="1"/>
          <p:nvPr/>
        </p:nvSpPr>
        <p:spPr>
          <a:xfrm>
            <a:off x="1456802" y="6021288"/>
            <a:ext cx="6840760" cy="46166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Lví brána</a:t>
            </a:r>
            <a:endParaRPr lang="cs-CZ" sz="2400" b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187624" y="260648"/>
            <a:ext cx="3312368" cy="52322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ARCHITEKTURA </a:t>
            </a:r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endParaRPr lang="cs-CZ" sz="2800" b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788024" y="260648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- paláce, hrobky, opevněná města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103797"/>
            <a:ext cx="6972356" cy="61279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extovéPole 2"/>
          <p:cNvSpPr txBox="1"/>
          <p:nvPr/>
        </p:nvSpPr>
        <p:spPr>
          <a:xfrm>
            <a:off x="1407056" y="6347028"/>
            <a:ext cx="6984776" cy="46166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Freska ženy - Mykény</a:t>
            </a:r>
            <a:endParaRPr lang="cs-CZ" sz="2400" b="1" dirty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76672"/>
            <a:ext cx="5059726" cy="32403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extovéPole 2"/>
          <p:cNvSpPr txBox="1"/>
          <p:nvPr/>
        </p:nvSpPr>
        <p:spPr>
          <a:xfrm>
            <a:off x="1115616" y="5301208"/>
            <a:ext cx="7848872" cy="46166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err="1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Átreova</a:t>
            </a:r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pokladnice</a:t>
            </a:r>
            <a:endParaRPr lang="cs-CZ" sz="2400" b="1" dirty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476672"/>
            <a:ext cx="3154287" cy="20994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6136" y="2801376"/>
            <a:ext cx="3168352" cy="21088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ovéPole 5"/>
          <p:cNvSpPr txBox="1"/>
          <p:nvPr/>
        </p:nvSpPr>
        <p:spPr>
          <a:xfrm>
            <a:off x="1115616" y="6021288"/>
            <a:ext cx="25922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- komorový hrob</a:t>
            </a:r>
            <a:endParaRPr lang="cs-CZ" sz="240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35696" y="3789040"/>
            <a:ext cx="2458891" cy="14415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858237" y="4149080"/>
            <a:ext cx="360040" cy="1440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2916367" y="3971535"/>
            <a:ext cx="360040" cy="1440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2993351" y="3793990"/>
            <a:ext cx="360040" cy="1440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3070335" y="3616445"/>
            <a:ext cx="360040" cy="1440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3147319" y="3438900"/>
            <a:ext cx="360040" cy="1440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3243157" y="3261355"/>
            <a:ext cx="360040" cy="1440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3357849" y="3083810"/>
            <a:ext cx="360040" cy="1440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3491395" y="2906265"/>
            <a:ext cx="360040" cy="1440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3643795" y="2728720"/>
            <a:ext cx="360040" cy="1440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3777341" y="2551175"/>
            <a:ext cx="360040" cy="1440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3929741" y="2373630"/>
            <a:ext cx="360040" cy="1440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4082141" y="2196085"/>
            <a:ext cx="360040" cy="1440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4234541" y="2018540"/>
            <a:ext cx="360040" cy="1440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4424649" y="1840995"/>
            <a:ext cx="360040" cy="1440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4620729" y="1988840"/>
            <a:ext cx="360040" cy="1440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4773129" y="2141240"/>
            <a:ext cx="360040" cy="1440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4925529" y="2293640"/>
            <a:ext cx="360040" cy="1440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5077929" y="2446040"/>
            <a:ext cx="360040" cy="1440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5220902" y="2598440"/>
            <a:ext cx="360040" cy="1440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5354448" y="2750840"/>
            <a:ext cx="360040" cy="1440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5506848" y="2903240"/>
            <a:ext cx="360040" cy="1440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5640394" y="3055640"/>
            <a:ext cx="360040" cy="1440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5764513" y="3208040"/>
            <a:ext cx="360040" cy="1440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5860351" y="3360440"/>
            <a:ext cx="360040" cy="1440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5956189" y="3512840"/>
            <a:ext cx="360040" cy="1440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6033173" y="3665240"/>
            <a:ext cx="360040" cy="1440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/>
          <p:cNvSpPr/>
          <p:nvPr/>
        </p:nvSpPr>
        <p:spPr>
          <a:xfrm>
            <a:off x="6100730" y="3806657"/>
            <a:ext cx="360040" cy="1440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6168287" y="3970040"/>
            <a:ext cx="360040" cy="1440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6235844" y="4122440"/>
            <a:ext cx="360040" cy="1440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s odříznutým jedním rohem 31"/>
          <p:cNvSpPr/>
          <p:nvPr/>
        </p:nvSpPr>
        <p:spPr>
          <a:xfrm flipH="1">
            <a:off x="1691680" y="4147447"/>
            <a:ext cx="1152128" cy="144016"/>
          </a:xfrm>
          <a:prstGeom prst="snip1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bdélník s odříznutým jedním rohem 32"/>
          <p:cNvSpPr/>
          <p:nvPr/>
        </p:nvSpPr>
        <p:spPr>
          <a:xfrm flipH="1">
            <a:off x="1747830" y="3972597"/>
            <a:ext cx="1152128" cy="144016"/>
          </a:xfrm>
          <a:prstGeom prst="snip1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s odříznutým jedním rohem 33"/>
          <p:cNvSpPr/>
          <p:nvPr/>
        </p:nvSpPr>
        <p:spPr>
          <a:xfrm flipH="1">
            <a:off x="1813605" y="3797747"/>
            <a:ext cx="1152128" cy="144016"/>
          </a:xfrm>
          <a:prstGeom prst="snip1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bdélník s odříznutým jedním rohem 34"/>
          <p:cNvSpPr/>
          <p:nvPr/>
        </p:nvSpPr>
        <p:spPr>
          <a:xfrm flipH="1">
            <a:off x="1908255" y="3622897"/>
            <a:ext cx="1152128" cy="144016"/>
          </a:xfrm>
          <a:prstGeom prst="snip1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bdélník s odříznutým jedním rohem 35"/>
          <p:cNvSpPr/>
          <p:nvPr/>
        </p:nvSpPr>
        <p:spPr>
          <a:xfrm flipH="1">
            <a:off x="2002905" y="3448047"/>
            <a:ext cx="1152128" cy="144016"/>
          </a:xfrm>
          <a:prstGeom prst="snip1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bdélník s odříznutým jedním rohem 36"/>
          <p:cNvSpPr/>
          <p:nvPr/>
        </p:nvSpPr>
        <p:spPr>
          <a:xfrm flipH="1">
            <a:off x="2097555" y="3282822"/>
            <a:ext cx="1152128" cy="144016"/>
          </a:xfrm>
          <a:prstGeom prst="snip1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bdélník s odříznutým jedním rohem 37"/>
          <p:cNvSpPr/>
          <p:nvPr/>
        </p:nvSpPr>
        <p:spPr>
          <a:xfrm flipH="1">
            <a:off x="2192205" y="3127222"/>
            <a:ext cx="1152128" cy="144016"/>
          </a:xfrm>
          <a:prstGeom prst="snip1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bdélník s odříznutým jedním rohem 38"/>
          <p:cNvSpPr/>
          <p:nvPr/>
        </p:nvSpPr>
        <p:spPr>
          <a:xfrm flipH="1">
            <a:off x="2315730" y="2971622"/>
            <a:ext cx="1152128" cy="144016"/>
          </a:xfrm>
          <a:prstGeom prst="snip1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bdélník s odříznutým jedním rohem 39"/>
          <p:cNvSpPr/>
          <p:nvPr/>
        </p:nvSpPr>
        <p:spPr>
          <a:xfrm flipH="1">
            <a:off x="2468130" y="2816022"/>
            <a:ext cx="1152128" cy="144016"/>
          </a:xfrm>
          <a:prstGeom prst="snip1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bdélník s odříznutým jedním rohem 40"/>
          <p:cNvSpPr/>
          <p:nvPr/>
        </p:nvSpPr>
        <p:spPr>
          <a:xfrm flipH="1">
            <a:off x="2620530" y="2660422"/>
            <a:ext cx="1152128" cy="144016"/>
          </a:xfrm>
          <a:prstGeom prst="snip1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bdélník s odříznutým jedním rohem 41"/>
          <p:cNvSpPr/>
          <p:nvPr/>
        </p:nvSpPr>
        <p:spPr>
          <a:xfrm flipH="1">
            <a:off x="2772930" y="2504822"/>
            <a:ext cx="1152128" cy="144016"/>
          </a:xfrm>
          <a:prstGeom prst="snip1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bdélník s odříznutým jedním rohem 42"/>
          <p:cNvSpPr/>
          <p:nvPr/>
        </p:nvSpPr>
        <p:spPr>
          <a:xfrm flipH="1">
            <a:off x="2925330" y="2349222"/>
            <a:ext cx="1152128" cy="144016"/>
          </a:xfrm>
          <a:prstGeom prst="snip1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bdélník s odříznutým jedním rohem 43"/>
          <p:cNvSpPr/>
          <p:nvPr/>
        </p:nvSpPr>
        <p:spPr>
          <a:xfrm flipH="1">
            <a:off x="3077730" y="2193622"/>
            <a:ext cx="1152128" cy="144016"/>
          </a:xfrm>
          <a:prstGeom prst="snip1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bdélník s odříznutým jedním rohem 44"/>
          <p:cNvSpPr/>
          <p:nvPr/>
        </p:nvSpPr>
        <p:spPr>
          <a:xfrm flipH="1">
            <a:off x="3230130" y="2038022"/>
            <a:ext cx="1152128" cy="144016"/>
          </a:xfrm>
          <a:prstGeom prst="snip1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Obdélník s odříznutým jedním rohem 45"/>
          <p:cNvSpPr/>
          <p:nvPr/>
        </p:nvSpPr>
        <p:spPr>
          <a:xfrm flipH="1">
            <a:off x="3382530" y="1882422"/>
            <a:ext cx="1152128" cy="144016"/>
          </a:xfrm>
          <a:prstGeom prst="snip1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Obdélník s odříznutým jedním rohem 46"/>
          <p:cNvSpPr/>
          <p:nvPr/>
        </p:nvSpPr>
        <p:spPr>
          <a:xfrm flipH="1">
            <a:off x="3534930" y="1726822"/>
            <a:ext cx="1152128" cy="144016"/>
          </a:xfrm>
          <a:prstGeom prst="snip1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Obdélník s odříznutým jedním rohem 47"/>
          <p:cNvSpPr/>
          <p:nvPr/>
        </p:nvSpPr>
        <p:spPr>
          <a:xfrm flipH="1">
            <a:off x="3687330" y="1571222"/>
            <a:ext cx="1152128" cy="144016"/>
          </a:xfrm>
          <a:prstGeom prst="snip1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Obdélník s odříznutým jedním rohem 48"/>
          <p:cNvSpPr/>
          <p:nvPr/>
        </p:nvSpPr>
        <p:spPr>
          <a:xfrm>
            <a:off x="6588224" y="4123564"/>
            <a:ext cx="1224136" cy="144016"/>
          </a:xfrm>
          <a:prstGeom prst="snip1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Obdélník s odříznutým jedním rohem 49"/>
          <p:cNvSpPr/>
          <p:nvPr/>
        </p:nvSpPr>
        <p:spPr>
          <a:xfrm>
            <a:off x="6516216" y="3950673"/>
            <a:ext cx="1224136" cy="144016"/>
          </a:xfrm>
          <a:prstGeom prst="snip1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Obdélník s odříznutým jedním rohem 50"/>
          <p:cNvSpPr/>
          <p:nvPr/>
        </p:nvSpPr>
        <p:spPr>
          <a:xfrm>
            <a:off x="6444208" y="3797032"/>
            <a:ext cx="1224136" cy="144016"/>
          </a:xfrm>
          <a:prstGeom prst="snip1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Obdélník s odříznutým jedním rohem 51"/>
          <p:cNvSpPr/>
          <p:nvPr/>
        </p:nvSpPr>
        <p:spPr>
          <a:xfrm>
            <a:off x="6372200" y="3643391"/>
            <a:ext cx="1224136" cy="144016"/>
          </a:xfrm>
          <a:prstGeom prst="snip1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Obdélník s odříznutým jedním rohem 52"/>
          <p:cNvSpPr/>
          <p:nvPr/>
        </p:nvSpPr>
        <p:spPr>
          <a:xfrm>
            <a:off x="6300192" y="3489750"/>
            <a:ext cx="1224136" cy="144016"/>
          </a:xfrm>
          <a:prstGeom prst="snip1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Obdélník s odříznutým jedním rohem 53"/>
          <p:cNvSpPr/>
          <p:nvPr/>
        </p:nvSpPr>
        <p:spPr>
          <a:xfrm>
            <a:off x="6228184" y="3336109"/>
            <a:ext cx="1224136" cy="144016"/>
          </a:xfrm>
          <a:prstGeom prst="snip1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Obdélník s odříznutým jedním rohem 54"/>
          <p:cNvSpPr/>
          <p:nvPr/>
        </p:nvSpPr>
        <p:spPr>
          <a:xfrm>
            <a:off x="6156176" y="3182468"/>
            <a:ext cx="1224136" cy="144016"/>
          </a:xfrm>
          <a:prstGeom prst="snip1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Obdélník s odříznutým jedním rohem 55"/>
          <p:cNvSpPr/>
          <p:nvPr/>
        </p:nvSpPr>
        <p:spPr>
          <a:xfrm>
            <a:off x="6026418" y="3057702"/>
            <a:ext cx="1224136" cy="144016"/>
          </a:xfrm>
          <a:prstGeom prst="snip1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Obdélník s odříznutým jedním rohem 56"/>
          <p:cNvSpPr/>
          <p:nvPr/>
        </p:nvSpPr>
        <p:spPr>
          <a:xfrm>
            <a:off x="5896660" y="2932936"/>
            <a:ext cx="1224136" cy="144016"/>
          </a:xfrm>
          <a:prstGeom prst="snip1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Obdélník s odříznutým jedním rohem 57"/>
          <p:cNvSpPr/>
          <p:nvPr/>
        </p:nvSpPr>
        <p:spPr>
          <a:xfrm>
            <a:off x="5738027" y="2779295"/>
            <a:ext cx="1224136" cy="144016"/>
          </a:xfrm>
          <a:prstGeom prst="snip1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Obdélník s odříznutým jedním rohem 58"/>
          <p:cNvSpPr/>
          <p:nvPr/>
        </p:nvSpPr>
        <p:spPr>
          <a:xfrm>
            <a:off x="5579394" y="2625654"/>
            <a:ext cx="1224136" cy="144016"/>
          </a:xfrm>
          <a:prstGeom prst="snip1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Obdélník s odříznutým jedním rohem 59"/>
          <p:cNvSpPr/>
          <p:nvPr/>
        </p:nvSpPr>
        <p:spPr>
          <a:xfrm>
            <a:off x="5420761" y="2472013"/>
            <a:ext cx="1224136" cy="144016"/>
          </a:xfrm>
          <a:prstGeom prst="snip1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Obdélník s odříznutým jedním rohem 60"/>
          <p:cNvSpPr/>
          <p:nvPr/>
        </p:nvSpPr>
        <p:spPr>
          <a:xfrm>
            <a:off x="5262128" y="2318372"/>
            <a:ext cx="1224136" cy="144016"/>
          </a:xfrm>
          <a:prstGeom prst="snip1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Obdélník s odříznutým jedním rohem 61"/>
          <p:cNvSpPr/>
          <p:nvPr/>
        </p:nvSpPr>
        <p:spPr>
          <a:xfrm>
            <a:off x="5103495" y="2164731"/>
            <a:ext cx="1224136" cy="144016"/>
          </a:xfrm>
          <a:prstGeom prst="snip1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Obdélník s odříznutým jedním rohem 62"/>
          <p:cNvSpPr/>
          <p:nvPr/>
        </p:nvSpPr>
        <p:spPr>
          <a:xfrm>
            <a:off x="4944862" y="2011090"/>
            <a:ext cx="1224136" cy="144016"/>
          </a:xfrm>
          <a:prstGeom prst="snip1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Obdélník s odříznutým jedním rohem 63"/>
          <p:cNvSpPr/>
          <p:nvPr/>
        </p:nvSpPr>
        <p:spPr>
          <a:xfrm>
            <a:off x="4786229" y="1857449"/>
            <a:ext cx="1224136" cy="144016"/>
          </a:xfrm>
          <a:prstGeom prst="snip1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Obdélník s odříznutým jedním rohem 64"/>
          <p:cNvSpPr/>
          <p:nvPr/>
        </p:nvSpPr>
        <p:spPr>
          <a:xfrm>
            <a:off x="4627596" y="1703808"/>
            <a:ext cx="1224136" cy="144016"/>
          </a:xfrm>
          <a:prstGeom prst="snip1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6" name="Obdélník s odříznutým jedním rohem 65"/>
          <p:cNvSpPr/>
          <p:nvPr/>
        </p:nvSpPr>
        <p:spPr>
          <a:xfrm>
            <a:off x="4468963" y="1550167"/>
            <a:ext cx="1224136" cy="144016"/>
          </a:xfrm>
          <a:prstGeom prst="snip1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7" name="Obdélník s odříznutým jedním rohem 66"/>
          <p:cNvSpPr/>
          <p:nvPr/>
        </p:nvSpPr>
        <p:spPr>
          <a:xfrm>
            <a:off x="4069705" y="1415776"/>
            <a:ext cx="1224136" cy="144016"/>
          </a:xfrm>
          <a:prstGeom prst="snip1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9" name="TextovéPole 68"/>
          <p:cNvSpPr txBox="1"/>
          <p:nvPr/>
        </p:nvSpPr>
        <p:spPr>
          <a:xfrm>
            <a:off x="1115616" y="332656"/>
            <a:ext cx="7704856" cy="46166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Způsob stavby hrobky a její klenby</a:t>
            </a:r>
            <a:endParaRPr lang="cs-CZ" sz="2400" b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0" name="TextovéPole 69"/>
          <p:cNvSpPr txBox="1"/>
          <p:nvPr/>
        </p:nvSpPr>
        <p:spPr>
          <a:xfrm>
            <a:off x="1259632" y="4581128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hlína</a:t>
            </a:r>
            <a:endParaRPr lang="cs-CZ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" name="Šipka dolů 70"/>
          <p:cNvSpPr/>
          <p:nvPr/>
        </p:nvSpPr>
        <p:spPr>
          <a:xfrm flipV="1">
            <a:off x="1835696" y="4077072"/>
            <a:ext cx="216024" cy="504056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2" name="Šipka dolů 71"/>
          <p:cNvSpPr/>
          <p:nvPr/>
        </p:nvSpPr>
        <p:spPr>
          <a:xfrm flipV="1">
            <a:off x="2987824" y="4077072"/>
            <a:ext cx="216024" cy="576064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3" name="TextovéPole 72"/>
          <p:cNvSpPr txBox="1"/>
          <p:nvPr/>
        </p:nvSpPr>
        <p:spPr>
          <a:xfrm>
            <a:off x="2627784" y="4653136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kvádry</a:t>
            </a:r>
            <a:endParaRPr lang="cs-CZ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4" name="TextovéPole 73"/>
          <p:cNvSpPr txBox="1"/>
          <p:nvPr/>
        </p:nvSpPr>
        <p:spPr>
          <a:xfrm>
            <a:off x="1187624" y="5445224"/>
            <a:ext cx="6696744" cy="1200329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u="sng" dirty="0" err="1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Átreova</a:t>
            </a:r>
            <a:r>
              <a:rPr lang="cs-CZ" sz="2400" b="1" u="sng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pokladnice:</a:t>
            </a:r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výška – 13 m </a:t>
            </a:r>
          </a:p>
          <a:p>
            <a:r>
              <a:rPr lang="cs-CZ" sz="24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		 průměr – 14,5 m</a:t>
            </a:r>
          </a:p>
          <a:p>
            <a:r>
              <a:rPr lang="cs-CZ" sz="24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		 výška vstupu – 6 m</a:t>
            </a:r>
            <a:endParaRPr lang="cs-CZ" sz="2400" b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4" fill="hold">
                      <p:stCondLst>
                        <p:cond delay="indefinite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2" fill="hold">
                      <p:stCondLst>
                        <p:cond delay="indefinite"/>
                      </p:stCondLst>
                      <p:childTnLst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6" fill="hold">
                      <p:stCondLst>
                        <p:cond delay="indefinite"/>
                      </p:stCondLst>
                      <p:childTnLst>
                        <p:par>
                          <p:cTn id="217" fill="hold">
                            <p:stCondLst>
                              <p:cond delay="0"/>
                            </p:stCondLst>
                            <p:childTnLst>
                              <p:par>
                                <p:cTn id="2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4" fill="hold">
                      <p:stCondLst>
                        <p:cond delay="indefinite"/>
                      </p:stCondLst>
                      <p:childTnLst>
                        <p:par>
                          <p:cTn id="225" fill="hold">
                            <p:stCondLst>
                              <p:cond delay="0"/>
                            </p:stCondLst>
                            <p:childTnLst>
                              <p:par>
                                <p:cTn id="2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>
                      <p:stCondLst>
                        <p:cond delay="indefinite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6" fill="hold">
                      <p:stCondLst>
                        <p:cond delay="indefinite"/>
                      </p:stCondLst>
                      <p:childTnLst>
                        <p:par>
                          <p:cTn id="237" fill="hold">
                            <p:stCondLst>
                              <p:cond delay="0"/>
                            </p:stCondLst>
                            <p:childTnLst>
                              <p:par>
                                <p:cTn id="2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0" fill="hold">
                      <p:stCondLst>
                        <p:cond delay="indefinite"/>
                      </p:stCondLst>
                      <p:childTnLst>
                        <p:par>
                          <p:cTn id="241" fill="hold">
                            <p:stCondLst>
                              <p:cond delay="0"/>
                            </p:stCondLst>
                            <p:childTnLst>
                              <p:par>
                                <p:cTn id="2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4" fill="hold">
                      <p:stCondLst>
                        <p:cond delay="indefinite"/>
                      </p:stCondLst>
                      <p:childTnLst>
                        <p:par>
                          <p:cTn id="245" fill="hold">
                            <p:stCondLst>
                              <p:cond delay="0"/>
                            </p:stCondLst>
                            <p:childTnLst>
                              <p:par>
                                <p:cTn id="2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8" fill="hold">
                      <p:stCondLst>
                        <p:cond delay="indefinite"/>
                      </p:stCondLst>
                      <p:childTnLst>
                        <p:par>
                          <p:cTn id="249" fill="hold">
                            <p:stCondLst>
                              <p:cond delay="0"/>
                            </p:stCondLst>
                            <p:childTnLst>
                              <p:par>
                                <p:cTn id="2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2" fill="hold">
                      <p:stCondLst>
                        <p:cond delay="indefinite"/>
                      </p:stCondLst>
                      <p:childTnLst>
                        <p:par>
                          <p:cTn id="253" fill="hold">
                            <p:stCondLst>
                              <p:cond delay="0"/>
                            </p:stCondLst>
                            <p:childTnLst>
                              <p:par>
                                <p:cTn id="2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6" fill="hold">
                      <p:stCondLst>
                        <p:cond delay="indefinite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0" fill="hold">
                      <p:stCondLst>
                        <p:cond delay="indefinite"/>
                      </p:stCondLst>
                      <p:childTnLst>
                        <p:par>
                          <p:cTn id="261" fill="hold">
                            <p:stCondLst>
                              <p:cond delay="0"/>
                            </p:stCondLst>
                            <p:childTnLst>
                              <p:par>
                                <p:cTn id="2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4" fill="hold">
                      <p:stCondLst>
                        <p:cond delay="indefinite"/>
                      </p:stCondLst>
                      <p:childTnLst>
                        <p:par>
                          <p:cTn id="265" fill="hold">
                            <p:stCondLst>
                              <p:cond delay="0"/>
                            </p:stCondLst>
                            <p:childTnLst>
                              <p:par>
                                <p:cTn id="2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8" fill="hold">
                      <p:stCondLst>
                        <p:cond delay="indefinite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0" grpId="1" animBg="1"/>
      <p:bldP spid="11" grpId="0" animBg="1"/>
      <p:bldP spid="12" grpId="0" animBg="1"/>
      <p:bldP spid="12" grpId="1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1" grpId="1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188640"/>
            <a:ext cx="5616624" cy="56727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extovéPole 2"/>
          <p:cNvSpPr txBox="1"/>
          <p:nvPr/>
        </p:nvSpPr>
        <p:spPr>
          <a:xfrm>
            <a:off x="1403648" y="6093296"/>
            <a:ext cx="5760640" cy="46166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err="1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Agamemnónova</a:t>
            </a:r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pohřební maska</a:t>
            </a:r>
            <a:endParaRPr lang="cs-CZ" sz="2400" b="1" dirty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88640"/>
            <a:ext cx="4631611" cy="30817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extovéPole 2"/>
          <p:cNvSpPr txBox="1"/>
          <p:nvPr/>
        </p:nvSpPr>
        <p:spPr>
          <a:xfrm>
            <a:off x="5796136" y="204086"/>
            <a:ext cx="3240360" cy="830997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Archeologické muzeum</a:t>
            </a:r>
          </a:p>
          <a:p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 Mykénách</a:t>
            </a:r>
            <a:endParaRPr lang="cs-CZ" sz="2400" b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4496" y="3645024"/>
            <a:ext cx="2016224" cy="30193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0152" y="3645024"/>
            <a:ext cx="3024336" cy="30243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4797152"/>
            <a:ext cx="2791814" cy="18575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TextovéPole 7"/>
          <p:cNvSpPr txBox="1"/>
          <p:nvPr/>
        </p:nvSpPr>
        <p:spPr>
          <a:xfrm>
            <a:off x="683568" y="3717032"/>
            <a:ext cx="2808312" cy="461665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KERAMIKA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04248" y="1124744"/>
            <a:ext cx="1553717" cy="23915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260648"/>
            <a:ext cx="7020780" cy="46805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extovéPole 3"/>
          <p:cNvSpPr txBox="1"/>
          <p:nvPr/>
        </p:nvSpPr>
        <p:spPr>
          <a:xfrm>
            <a:off x="251520" y="4293096"/>
            <a:ext cx="4680520" cy="461665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Hliněná tabulka – lineární písmo</a:t>
            </a:r>
            <a:endParaRPr lang="cs-CZ" sz="2400" b="1" dirty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3933056"/>
            <a:ext cx="3513584" cy="27770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88640"/>
            <a:ext cx="4545382" cy="30243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extovéPole 2"/>
          <p:cNvSpPr txBox="1"/>
          <p:nvPr/>
        </p:nvSpPr>
        <p:spPr>
          <a:xfrm>
            <a:off x="5700451" y="332656"/>
            <a:ext cx="3424695" cy="46166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Figurka lva ze slonoviny</a:t>
            </a:r>
            <a:endParaRPr lang="cs-CZ" sz="2400" b="1" dirty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1556792"/>
            <a:ext cx="3057742" cy="44797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ovéPole 5"/>
          <p:cNvSpPr txBox="1"/>
          <p:nvPr/>
        </p:nvSpPr>
        <p:spPr>
          <a:xfrm>
            <a:off x="6046460" y="6165304"/>
            <a:ext cx="2880320" cy="46166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Sedící ženská loutka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3356992"/>
            <a:ext cx="2448272" cy="32715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46508" y="81535"/>
            <a:ext cx="1584176" cy="52322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Tíryns</a:t>
            </a:r>
            <a:endParaRPr lang="cs-CZ" sz="2800" b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59343" y="3745328"/>
            <a:ext cx="3744416" cy="25462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6508" y="704734"/>
            <a:ext cx="3731865" cy="25862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TextovéPole 6"/>
          <p:cNvSpPr txBox="1"/>
          <p:nvPr/>
        </p:nvSpPr>
        <p:spPr>
          <a:xfrm>
            <a:off x="1053035" y="3184695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hradby</a:t>
            </a:r>
            <a:endParaRPr lang="cs-CZ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071889" y="6166579"/>
            <a:ext cx="34563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hodba v hradební zdi</a:t>
            </a:r>
            <a:endParaRPr lang="cs-CZ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26599" y="708142"/>
            <a:ext cx="3786106" cy="25691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TextovéPole 10"/>
          <p:cNvSpPr txBox="1"/>
          <p:nvPr/>
        </p:nvSpPr>
        <p:spPr>
          <a:xfrm>
            <a:off x="5028124" y="3180490"/>
            <a:ext cx="3744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kanalizace</a:t>
            </a:r>
            <a:endParaRPr lang="cs-CZ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36026" y="3578237"/>
            <a:ext cx="3776096" cy="27310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TextovéPole 12"/>
          <p:cNvSpPr txBox="1"/>
          <p:nvPr/>
        </p:nvSpPr>
        <p:spPr>
          <a:xfrm>
            <a:off x="5057202" y="6189380"/>
            <a:ext cx="3240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stupní brána</a:t>
            </a:r>
            <a:endParaRPr lang="cs-CZ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971600" y="1124744"/>
            <a:ext cx="98468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smtClean="0">
                <a:latin typeface="Times New Roman"/>
                <a:cs typeface="Times New Roman"/>
              </a:rPr>
              <a:t>●  </a:t>
            </a:r>
            <a:r>
              <a:rPr lang="cs-CZ" sz="1400" dirty="0" smtClean="0"/>
              <a:t>http://upload.wikimedia.org/wikipedia/commons/thumb/9/9d/Mycenae_lion_gate_dsc06382.jpg/800px-Mycenae_lion_gate_dsc06382.jpg</a:t>
            </a:r>
            <a:endParaRPr lang="cs-CZ" sz="1400" dirty="0"/>
          </a:p>
        </p:txBody>
      </p:sp>
      <p:sp>
        <p:nvSpPr>
          <p:cNvPr id="3" name="Obdélník 2"/>
          <p:cNvSpPr/>
          <p:nvPr/>
        </p:nvSpPr>
        <p:spPr>
          <a:xfrm>
            <a:off x="971600" y="692696"/>
            <a:ext cx="754258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smtClean="0">
                <a:latin typeface="Times New Roman"/>
                <a:cs typeface="Times New Roman"/>
              </a:rPr>
              <a:t>●  </a:t>
            </a:r>
            <a:r>
              <a:rPr lang="cs-CZ" sz="1400" dirty="0" smtClean="0"/>
              <a:t>http://upload.wikimedia.org/wikipedia/commons/e/e8/Sites_myc%C3%A9niens.png</a:t>
            </a:r>
            <a:endParaRPr lang="cs-CZ" sz="1400" dirty="0"/>
          </a:p>
        </p:txBody>
      </p:sp>
      <p:sp>
        <p:nvSpPr>
          <p:cNvPr id="4" name="Obdélník 3"/>
          <p:cNvSpPr/>
          <p:nvPr/>
        </p:nvSpPr>
        <p:spPr>
          <a:xfrm>
            <a:off x="971600" y="1772816"/>
            <a:ext cx="364183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>
                <a:latin typeface="Times New Roman"/>
                <a:cs typeface="Times New Roman"/>
              </a:rPr>
              <a:t>●  </a:t>
            </a:r>
            <a:r>
              <a:rPr lang="cs-CZ" sz="1400" dirty="0" smtClean="0"/>
              <a:t>http://www.fysis.</a:t>
            </a:r>
            <a:r>
              <a:rPr lang="cs-CZ" sz="1400" dirty="0" err="1" smtClean="0"/>
              <a:t>cz</a:t>
            </a:r>
            <a:r>
              <a:rPr lang="cs-CZ" sz="1400" dirty="0" smtClean="0"/>
              <a:t>/</a:t>
            </a:r>
            <a:r>
              <a:rPr lang="cs-CZ" sz="1400" dirty="0" err="1" smtClean="0"/>
              <a:t>Hermes</a:t>
            </a:r>
            <a:r>
              <a:rPr lang="cs-CZ" sz="1400" dirty="0" smtClean="0"/>
              <a:t>/</a:t>
            </a:r>
            <a:r>
              <a:rPr lang="cs-CZ" sz="1400" dirty="0" err="1" smtClean="0"/>
              <a:t>jpg</a:t>
            </a:r>
            <a:r>
              <a:rPr lang="cs-CZ" sz="1400" dirty="0" smtClean="0"/>
              <a:t>/Tiry13.jpg</a:t>
            </a:r>
            <a:endParaRPr lang="cs-CZ" sz="1400" dirty="0"/>
          </a:p>
        </p:txBody>
      </p:sp>
      <p:sp>
        <p:nvSpPr>
          <p:cNvPr id="5" name="Obdélník 4"/>
          <p:cNvSpPr/>
          <p:nvPr/>
        </p:nvSpPr>
        <p:spPr>
          <a:xfrm>
            <a:off x="971600" y="2204864"/>
            <a:ext cx="364183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>
                <a:latin typeface="Times New Roman"/>
                <a:cs typeface="Times New Roman"/>
              </a:rPr>
              <a:t>●  </a:t>
            </a:r>
            <a:r>
              <a:rPr lang="cs-CZ" sz="1400" dirty="0" smtClean="0"/>
              <a:t>http://www.fysis.</a:t>
            </a:r>
            <a:r>
              <a:rPr lang="cs-CZ" sz="1400" dirty="0" err="1" smtClean="0"/>
              <a:t>cz</a:t>
            </a:r>
            <a:r>
              <a:rPr lang="cs-CZ" sz="1400" dirty="0" smtClean="0"/>
              <a:t>/</a:t>
            </a:r>
            <a:r>
              <a:rPr lang="cs-CZ" sz="1400" dirty="0" err="1" smtClean="0"/>
              <a:t>Hermes</a:t>
            </a:r>
            <a:r>
              <a:rPr lang="cs-CZ" sz="1400" dirty="0" smtClean="0"/>
              <a:t>/</a:t>
            </a:r>
            <a:r>
              <a:rPr lang="cs-CZ" sz="1400" dirty="0" err="1" smtClean="0"/>
              <a:t>jpg</a:t>
            </a:r>
            <a:r>
              <a:rPr lang="cs-CZ" sz="1400" dirty="0" smtClean="0"/>
              <a:t>/Tiry28.jpg</a:t>
            </a:r>
            <a:endParaRPr lang="cs-CZ" sz="1400" dirty="0"/>
          </a:p>
        </p:txBody>
      </p:sp>
      <p:sp>
        <p:nvSpPr>
          <p:cNvPr id="9" name="Obdélník 8"/>
          <p:cNvSpPr/>
          <p:nvPr/>
        </p:nvSpPr>
        <p:spPr>
          <a:xfrm>
            <a:off x="971600" y="2632279"/>
            <a:ext cx="364183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>
                <a:latin typeface="Times New Roman"/>
                <a:cs typeface="Times New Roman"/>
              </a:rPr>
              <a:t>●  </a:t>
            </a:r>
            <a:r>
              <a:rPr lang="cs-CZ" sz="1400" dirty="0" smtClean="0"/>
              <a:t>http://www.fysis.</a:t>
            </a:r>
            <a:r>
              <a:rPr lang="cs-CZ" sz="1400" dirty="0" err="1" smtClean="0"/>
              <a:t>cz</a:t>
            </a:r>
            <a:r>
              <a:rPr lang="cs-CZ" sz="1400" dirty="0" smtClean="0"/>
              <a:t>/</a:t>
            </a:r>
            <a:r>
              <a:rPr lang="cs-CZ" sz="1400" dirty="0" err="1" smtClean="0"/>
              <a:t>Hermes</a:t>
            </a:r>
            <a:r>
              <a:rPr lang="cs-CZ" sz="1400" dirty="0" smtClean="0"/>
              <a:t>/</a:t>
            </a:r>
            <a:r>
              <a:rPr lang="cs-CZ" sz="1400" dirty="0" err="1" smtClean="0"/>
              <a:t>jpg</a:t>
            </a:r>
            <a:r>
              <a:rPr lang="cs-CZ" sz="1400" dirty="0" smtClean="0"/>
              <a:t>/Tiry20.jpg</a:t>
            </a:r>
            <a:endParaRPr lang="cs-CZ" sz="1400" dirty="0"/>
          </a:p>
        </p:txBody>
      </p:sp>
      <p:sp>
        <p:nvSpPr>
          <p:cNvPr id="10" name="Obdélník 9"/>
          <p:cNvSpPr/>
          <p:nvPr/>
        </p:nvSpPr>
        <p:spPr>
          <a:xfrm>
            <a:off x="971600" y="3049351"/>
            <a:ext cx="366106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>
                <a:latin typeface="Times New Roman"/>
                <a:cs typeface="Times New Roman"/>
              </a:rPr>
              <a:t>●  </a:t>
            </a:r>
            <a:r>
              <a:rPr lang="cs-CZ" sz="1400" dirty="0" smtClean="0"/>
              <a:t>http://www.fysis.</a:t>
            </a:r>
            <a:r>
              <a:rPr lang="cs-CZ" sz="1400" dirty="0" err="1" smtClean="0"/>
              <a:t>cz</a:t>
            </a:r>
            <a:r>
              <a:rPr lang="cs-CZ" sz="1400" dirty="0" smtClean="0"/>
              <a:t>/</a:t>
            </a:r>
            <a:r>
              <a:rPr lang="cs-CZ" sz="1400" dirty="0" err="1" smtClean="0"/>
              <a:t>Hermes</a:t>
            </a:r>
            <a:r>
              <a:rPr lang="cs-CZ" sz="1400" dirty="0" smtClean="0"/>
              <a:t>/</a:t>
            </a:r>
            <a:r>
              <a:rPr lang="cs-CZ" sz="1400" dirty="0" err="1" smtClean="0"/>
              <a:t>jpg</a:t>
            </a:r>
            <a:r>
              <a:rPr lang="cs-CZ" sz="1400" dirty="0" smtClean="0"/>
              <a:t>/Tiry04.jpg</a:t>
            </a:r>
            <a:endParaRPr lang="cs-CZ" sz="1400" dirty="0"/>
          </a:p>
        </p:txBody>
      </p:sp>
      <p:sp>
        <p:nvSpPr>
          <p:cNvPr id="11" name="Obdélník 10"/>
          <p:cNvSpPr/>
          <p:nvPr/>
        </p:nvSpPr>
        <p:spPr>
          <a:xfrm>
            <a:off x="971600" y="3501008"/>
            <a:ext cx="648072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smtClean="0">
                <a:latin typeface="Times New Roman"/>
                <a:cs typeface="Times New Roman"/>
              </a:rPr>
              <a:t>●  </a:t>
            </a:r>
            <a:r>
              <a:rPr lang="cs-CZ" sz="1400" dirty="0" smtClean="0"/>
              <a:t>http://vinnetou.site.cas.cz/rousek/Recko/Velke/CRW_0916_RT8.jpg</a:t>
            </a:r>
            <a:endParaRPr lang="cs-CZ" sz="1400" dirty="0"/>
          </a:p>
        </p:txBody>
      </p:sp>
      <p:sp>
        <p:nvSpPr>
          <p:cNvPr id="12" name="Obdélník 11"/>
          <p:cNvSpPr/>
          <p:nvPr/>
        </p:nvSpPr>
        <p:spPr>
          <a:xfrm>
            <a:off x="971600" y="3933056"/>
            <a:ext cx="518457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smtClean="0">
                <a:latin typeface="Times New Roman"/>
                <a:cs typeface="Times New Roman"/>
              </a:rPr>
              <a:t>●  </a:t>
            </a:r>
            <a:r>
              <a:rPr lang="cs-CZ" sz="1400" dirty="0" smtClean="0"/>
              <a:t>http://www.</a:t>
            </a:r>
            <a:r>
              <a:rPr lang="cs-CZ" sz="1400" dirty="0" err="1" smtClean="0"/>
              <a:t>aneris.cz</a:t>
            </a:r>
            <a:r>
              <a:rPr lang="cs-CZ" sz="1400" dirty="0" smtClean="0"/>
              <a:t>/</a:t>
            </a:r>
            <a:r>
              <a:rPr lang="cs-CZ" sz="1400" dirty="0" err="1" smtClean="0"/>
              <a:t>images</a:t>
            </a:r>
            <a:r>
              <a:rPr lang="cs-CZ" sz="1400" dirty="0" smtClean="0"/>
              <a:t>/</a:t>
            </a:r>
            <a:r>
              <a:rPr lang="cs-CZ" sz="1400" dirty="0" err="1" smtClean="0"/>
              <a:t>recko</a:t>
            </a:r>
            <a:r>
              <a:rPr lang="cs-CZ" sz="1400" dirty="0" smtClean="0"/>
              <a:t>/</a:t>
            </a:r>
            <a:r>
              <a:rPr lang="cs-CZ" sz="1400" dirty="0" err="1" smtClean="0"/>
              <a:t>mykeny</a:t>
            </a:r>
            <a:r>
              <a:rPr lang="cs-CZ" sz="1400" dirty="0" smtClean="0"/>
              <a:t>/</a:t>
            </a:r>
            <a:r>
              <a:rPr lang="cs-CZ" sz="1400" dirty="0" err="1" smtClean="0"/>
              <a:t>mykeny.gif</a:t>
            </a:r>
            <a:endParaRPr lang="cs-CZ" sz="1400" dirty="0"/>
          </a:p>
        </p:txBody>
      </p:sp>
      <p:sp>
        <p:nvSpPr>
          <p:cNvPr id="13" name="Obdélník 12"/>
          <p:cNvSpPr/>
          <p:nvPr/>
        </p:nvSpPr>
        <p:spPr>
          <a:xfrm>
            <a:off x="971600" y="4365104"/>
            <a:ext cx="8172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smtClean="0">
                <a:latin typeface="Times New Roman"/>
                <a:cs typeface="Times New Roman"/>
              </a:rPr>
              <a:t>●  </a:t>
            </a:r>
            <a:r>
              <a:rPr lang="cs-CZ" sz="1400" dirty="0" smtClean="0"/>
              <a:t>http://82.114.195.35:90/</a:t>
            </a:r>
            <a:r>
              <a:rPr lang="cs-CZ" sz="1400" dirty="0" err="1" smtClean="0"/>
              <a:t>ProjektModerniUmeni</a:t>
            </a:r>
            <a:r>
              <a:rPr lang="cs-CZ" sz="1400" dirty="0" smtClean="0"/>
              <a:t>/</a:t>
            </a:r>
            <a:r>
              <a:rPr lang="cs-CZ" sz="1400" dirty="0" err="1" smtClean="0"/>
              <a:t>Starov</a:t>
            </a:r>
            <a:r>
              <a:rPr lang="cs-CZ" sz="1400" dirty="0" smtClean="0"/>
              <a:t>%C4%9Bk/Projekt%20-%20Kr%C3%A9ta,%20Myk%C3%A9ny/Freska%20%C5%</a:t>
            </a:r>
            <a:r>
              <a:rPr lang="cs-CZ" sz="1400" dirty="0" err="1" smtClean="0"/>
              <a:t>BEeny</a:t>
            </a:r>
            <a:r>
              <a:rPr lang="cs-CZ" sz="1400" dirty="0" smtClean="0"/>
              <a:t>,%20Myk%C3%A9ny.jpg</a:t>
            </a:r>
            <a:endParaRPr lang="cs-CZ" sz="1400" dirty="0"/>
          </a:p>
        </p:txBody>
      </p:sp>
      <p:sp>
        <p:nvSpPr>
          <p:cNvPr id="14" name="Obdélník 13"/>
          <p:cNvSpPr/>
          <p:nvPr/>
        </p:nvSpPr>
        <p:spPr>
          <a:xfrm>
            <a:off x="971600" y="5013176"/>
            <a:ext cx="518457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smtClean="0">
                <a:latin typeface="Times New Roman"/>
                <a:cs typeface="Times New Roman"/>
              </a:rPr>
              <a:t>●  </a:t>
            </a:r>
            <a:r>
              <a:rPr lang="cs-CZ" sz="1400" dirty="0" smtClean="0"/>
              <a:t>http://www.fysis.</a:t>
            </a:r>
            <a:r>
              <a:rPr lang="cs-CZ" sz="1400" dirty="0" err="1" smtClean="0"/>
              <a:t>cz</a:t>
            </a:r>
            <a:r>
              <a:rPr lang="cs-CZ" sz="1400" dirty="0" smtClean="0"/>
              <a:t>/m/01GR/09Pel/30Myk/10Atre/Myke27.jpg</a:t>
            </a:r>
            <a:endParaRPr lang="cs-CZ" sz="1400" dirty="0"/>
          </a:p>
        </p:txBody>
      </p:sp>
      <p:sp>
        <p:nvSpPr>
          <p:cNvPr id="15" name="Obdélník 14"/>
          <p:cNvSpPr/>
          <p:nvPr/>
        </p:nvSpPr>
        <p:spPr>
          <a:xfrm>
            <a:off x="966608" y="5517232"/>
            <a:ext cx="576064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smtClean="0">
                <a:latin typeface="Times New Roman"/>
                <a:cs typeface="Times New Roman"/>
              </a:rPr>
              <a:t>●  </a:t>
            </a:r>
            <a:r>
              <a:rPr lang="cs-CZ" sz="1400" dirty="0" smtClean="0"/>
              <a:t>http://www.fysis.</a:t>
            </a:r>
            <a:r>
              <a:rPr lang="cs-CZ" sz="1400" dirty="0" err="1" smtClean="0"/>
              <a:t>cz</a:t>
            </a:r>
            <a:r>
              <a:rPr lang="cs-CZ" sz="1400" dirty="0" smtClean="0"/>
              <a:t>/m/01GR/09Pel/30Myk/10Atre/090942.jpg</a:t>
            </a:r>
            <a:endParaRPr lang="cs-CZ" sz="1400" dirty="0"/>
          </a:p>
        </p:txBody>
      </p:sp>
      <p:sp>
        <p:nvSpPr>
          <p:cNvPr id="16" name="Obdélník 15"/>
          <p:cNvSpPr/>
          <p:nvPr/>
        </p:nvSpPr>
        <p:spPr>
          <a:xfrm>
            <a:off x="971600" y="5949280"/>
            <a:ext cx="694826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smtClean="0">
                <a:latin typeface="Times New Roman"/>
                <a:cs typeface="Times New Roman"/>
              </a:rPr>
              <a:t>●  </a:t>
            </a:r>
            <a:r>
              <a:rPr lang="cs-CZ" sz="1400" dirty="0" smtClean="0"/>
              <a:t>http://www.fysis.</a:t>
            </a:r>
            <a:r>
              <a:rPr lang="cs-CZ" sz="1400" dirty="0" err="1" smtClean="0"/>
              <a:t>cz</a:t>
            </a:r>
            <a:r>
              <a:rPr lang="cs-CZ" sz="1400" dirty="0" smtClean="0"/>
              <a:t>/m/01GR/09Pel/30Myk/10Atre/090943.jpg</a:t>
            </a:r>
            <a:endParaRPr lang="cs-CZ" sz="1400" dirty="0"/>
          </a:p>
        </p:txBody>
      </p:sp>
      <p:sp>
        <p:nvSpPr>
          <p:cNvPr id="17" name="Obdélník 16"/>
          <p:cNvSpPr/>
          <p:nvPr/>
        </p:nvSpPr>
        <p:spPr>
          <a:xfrm>
            <a:off x="966967" y="6381328"/>
            <a:ext cx="907300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smtClean="0">
                <a:latin typeface="Times New Roman"/>
                <a:cs typeface="Times New Roman"/>
              </a:rPr>
              <a:t>●  </a:t>
            </a:r>
            <a:r>
              <a:rPr lang="cs-CZ" sz="1400" dirty="0" smtClean="0"/>
              <a:t>http://upload.wikimedia.org/wikipedia/commons/thumb/1/16/Atreus-2.jpg/800px-Atreus-2.jpg</a:t>
            </a:r>
            <a:endParaRPr lang="cs-CZ" sz="14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115616" y="332656"/>
            <a:ext cx="25202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solidFill>
                  <a:schemeClr val="bg2">
                    <a:lumMod val="25000"/>
                  </a:schemeClr>
                </a:solidFill>
                <a:latin typeface="Times New Roman"/>
                <a:cs typeface="Times New Roman"/>
              </a:rPr>
              <a:t>[cit.16.3.2012]</a:t>
            </a:r>
            <a:endParaRPr lang="cs-CZ" sz="1400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962173" y="542661"/>
            <a:ext cx="581439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smtClean="0">
                <a:latin typeface="Times New Roman"/>
                <a:cs typeface="Times New Roman"/>
              </a:rPr>
              <a:t>●  </a:t>
            </a:r>
            <a:r>
              <a:rPr lang="cs-CZ" sz="1400" dirty="0" smtClean="0"/>
              <a:t>http://www.fysis.</a:t>
            </a:r>
            <a:r>
              <a:rPr lang="cs-CZ" sz="1400" dirty="0" err="1" smtClean="0"/>
              <a:t>cz</a:t>
            </a:r>
            <a:r>
              <a:rPr lang="cs-CZ" sz="1400" dirty="0" smtClean="0"/>
              <a:t>/n/01GR/09Pel/30Myk/40MykM/090994.jpg</a:t>
            </a:r>
            <a:endParaRPr lang="cs-CZ" sz="1400" dirty="0"/>
          </a:p>
        </p:txBody>
      </p:sp>
      <p:sp>
        <p:nvSpPr>
          <p:cNvPr id="4" name="Obdélník 3"/>
          <p:cNvSpPr/>
          <p:nvPr/>
        </p:nvSpPr>
        <p:spPr>
          <a:xfrm>
            <a:off x="962173" y="1052736"/>
            <a:ext cx="567037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smtClean="0">
                <a:latin typeface="Times New Roman"/>
                <a:cs typeface="Times New Roman"/>
              </a:rPr>
              <a:t>●  </a:t>
            </a:r>
            <a:r>
              <a:rPr lang="cs-CZ" sz="1400" dirty="0" smtClean="0"/>
              <a:t>http://www.fysis.</a:t>
            </a:r>
            <a:r>
              <a:rPr lang="cs-CZ" sz="1400" dirty="0" err="1" smtClean="0"/>
              <a:t>cz</a:t>
            </a:r>
            <a:r>
              <a:rPr lang="cs-CZ" sz="1400" dirty="0" smtClean="0"/>
              <a:t>/n/01GR/09Pel/30Myk/40MykM/090996.jpg</a:t>
            </a:r>
            <a:endParaRPr lang="cs-CZ" sz="1400" dirty="0"/>
          </a:p>
        </p:txBody>
      </p:sp>
      <p:sp>
        <p:nvSpPr>
          <p:cNvPr id="5" name="Obdélník 4"/>
          <p:cNvSpPr/>
          <p:nvPr/>
        </p:nvSpPr>
        <p:spPr>
          <a:xfrm>
            <a:off x="962173" y="1556792"/>
            <a:ext cx="574238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smtClean="0">
                <a:latin typeface="Times New Roman"/>
                <a:cs typeface="Times New Roman"/>
              </a:rPr>
              <a:t>●  </a:t>
            </a:r>
            <a:r>
              <a:rPr lang="cs-CZ" sz="1400" dirty="0" smtClean="0"/>
              <a:t>http://www.fysis.</a:t>
            </a:r>
            <a:r>
              <a:rPr lang="cs-CZ" sz="1400" dirty="0" err="1" smtClean="0"/>
              <a:t>cz</a:t>
            </a:r>
            <a:r>
              <a:rPr lang="cs-CZ" sz="1400" dirty="0" smtClean="0"/>
              <a:t>/n/01GR/09Pel/30Myk/40MykM/090995.jpg</a:t>
            </a:r>
            <a:endParaRPr lang="cs-CZ" sz="1400" dirty="0"/>
          </a:p>
        </p:txBody>
      </p:sp>
      <p:sp>
        <p:nvSpPr>
          <p:cNvPr id="6" name="Obdélník 5"/>
          <p:cNvSpPr/>
          <p:nvPr/>
        </p:nvSpPr>
        <p:spPr>
          <a:xfrm>
            <a:off x="971600" y="2048013"/>
            <a:ext cx="595840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smtClean="0">
                <a:latin typeface="Times New Roman"/>
                <a:cs typeface="Times New Roman"/>
              </a:rPr>
              <a:t>●  </a:t>
            </a:r>
            <a:r>
              <a:rPr lang="cs-CZ" sz="1400" dirty="0" smtClean="0"/>
              <a:t>http://www.fysis.</a:t>
            </a:r>
            <a:r>
              <a:rPr lang="cs-CZ" sz="1400" dirty="0" err="1" smtClean="0"/>
              <a:t>cz</a:t>
            </a:r>
            <a:r>
              <a:rPr lang="cs-CZ" sz="1400" dirty="0" smtClean="0"/>
              <a:t>/n/01GR/09Pel/30Myk/20Myk/Myke25.jpg</a:t>
            </a:r>
            <a:endParaRPr lang="cs-CZ" sz="1400" dirty="0"/>
          </a:p>
        </p:txBody>
      </p:sp>
      <p:sp>
        <p:nvSpPr>
          <p:cNvPr id="7" name="Obdélník 6"/>
          <p:cNvSpPr/>
          <p:nvPr/>
        </p:nvSpPr>
        <p:spPr>
          <a:xfrm>
            <a:off x="962173" y="2564904"/>
            <a:ext cx="574238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smtClean="0">
                <a:latin typeface="Times New Roman"/>
                <a:cs typeface="Times New Roman"/>
              </a:rPr>
              <a:t>●  </a:t>
            </a:r>
            <a:r>
              <a:rPr lang="cs-CZ" sz="1400" dirty="0" smtClean="0"/>
              <a:t>http://www.fysis.</a:t>
            </a:r>
            <a:r>
              <a:rPr lang="cs-CZ" sz="1400" dirty="0" err="1" smtClean="0"/>
              <a:t>cz</a:t>
            </a:r>
            <a:r>
              <a:rPr lang="cs-CZ" sz="1400" dirty="0" smtClean="0"/>
              <a:t>/n/01GR/09Pel/30Myk/40MykM/090993.jpg</a:t>
            </a:r>
            <a:endParaRPr lang="cs-CZ" sz="1400" dirty="0"/>
          </a:p>
        </p:txBody>
      </p:sp>
      <p:sp>
        <p:nvSpPr>
          <p:cNvPr id="8" name="Obdélník 7"/>
          <p:cNvSpPr/>
          <p:nvPr/>
        </p:nvSpPr>
        <p:spPr>
          <a:xfrm>
            <a:off x="962173" y="3068960"/>
            <a:ext cx="552636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smtClean="0">
                <a:latin typeface="Times New Roman"/>
                <a:cs typeface="Times New Roman"/>
              </a:rPr>
              <a:t>●  </a:t>
            </a:r>
            <a:r>
              <a:rPr lang="cs-CZ" sz="1400" dirty="0" smtClean="0"/>
              <a:t>http://www.fysis.</a:t>
            </a:r>
            <a:r>
              <a:rPr lang="cs-CZ" sz="1400" dirty="0" err="1" smtClean="0"/>
              <a:t>cz</a:t>
            </a:r>
            <a:r>
              <a:rPr lang="cs-CZ" sz="1400" dirty="0" smtClean="0"/>
              <a:t>/n/01GR/09Pel/30Myk/40MykM/091016.jpg</a:t>
            </a:r>
            <a:endParaRPr lang="cs-CZ" sz="1400" dirty="0"/>
          </a:p>
        </p:txBody>
      </p:sp>
      <p:sp>
        <p:nvSpPr>
          <p:cNvPr id="9" name="Obdélník 8"/>
          <p:cNvSpPr/>
          <p:nvPr/>
        </p:nvSpPr>
        <p:spPr>
          <a:xfrm>
            <a:off x="962173" y="3541327"/>
            <a:ext cx="559836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smtClean="0">
                <a:latin typeface="Times New Roman"/>
                <a:cs typeface="Times New Roman"/>
              </a:rPr>
              <a:t>●  </a:t>
            </a:r>
            <a:r>
              <a:rPr lang="cs-CZ" sz="1400" dirty="0" smtClean="0"/>
              <a:t>http://www.fysis.</a:t>
            </a:r>
            <a:r>
              <a:rPr lang="cs-CZ" sz="1400" dirty="0" err="1" smtClean="0"/>
              <a:t>cz</a:t>
            </a:r>
            <a:r>
              <a:rPr lang="cs-CZ" sz="1400" dirty="0" smtClean="0"/>
              <a:t>/n/01GR/09Pel/30Myk/40MykM/091019.jpg</a:t>
            </a:r>
            <a:endParaRPr lang="cs-CZ" sz="1400" dirty="0"/>
          </a:p>
        </p:txBody>
      </p:sp>
      <p:sp>
        <p:nvSpPr>
          <p:cNvPr id="10" name="Obdélník 9"/>
          <p:cNvSpPr/>
          <p:nvPr/>
        </p:nvSpPr>
        <p:spPr>
          <a:xfrm>
            <a:off x="968192" y="4029937"/>
            <a:ext cx="576064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smtClean="0">
                <a:latin typeface="Times New Roman"/>
                <a:cs typeface="Times New Roman"/>
              </a:rPr>
              <a:t>●  </a:t>
            </a:r>
            <a:r>
              <a:rPr lang="cs-CZ" sz="1400" dirty="0" smtClean="0"/>
              <a:t>http://www.fysis.</a:t>
            </a:r>
            <a:r>
              <a:rPr lang="cs-CZ" sz="1400" dirty="0" err="1" smtClean="0"/>
              <a:t>cz</a:t>
            </a:r>
            <a:r>
              <a:rPr lang="cs-CZ" sz="1400" dirty="0" smtClean="0"/>
              <a:t>/n/01GR/09Pel/30Myk/40MykM/</a:t>
            </a:r>
            <a:r>
              <a:rPr lang="cs-CZ" sz="1400" dirty="0" err="1" smtClean="0"/>
              <a:t>thn</a:t>
            </a:r>
            <a:r>
              <a:rPr lang="cs-CZ" sz="1400" dirty="0" smtClean="0"/>
              <a:t>_090997.jpg</a:t>
            </a:r>
            <a:endParaRPr lang="cs-CZ" sz="1400" dirty="0"/>
          </a:p>
        </p:txBody>
      </p:sp>
      <p:sp>
        <p:nvSpPr>
          <p:cNvPr id="11" name="Obdélník 10"/>
          <p:cNvSpPr/>
          <p:nvPr/>
        </p:nvSpPr>
        <p:spPr>
          <a:xfrm>
            <a:off x="968192" y="4437112"/>
            <a:ext cx="547260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smtClean="0">
                <a:latin typeface="Times New Roman"/>
                <a:cs typeface="Times New Roman"/>
              </a:rPr>
              <a:t>●  </a:t>
            </a:r>
            <a:r>
              <a:rPr lang="cs-CZ" sz="1400" dirty="0" smtClean="0"/>
              <a:t>http://www.fysis.</a:t>
            </a:r>
            <a:r>
              <a:rPr lang="cs-CZ" sz="1400" dirty="0" err="1" smtClean="0"/>
              <a:t>cz</a:t>
            </a:r>
            <a:r>
              <a:rPr lang="cs-CZ" sz="1400" dirty="0" smtClean="0"/>
              <a:t>/n/01GR/09Pel/30Myk/40MykM/mykm425.jpg</a:t>
            </a:r>
            <a:endParaRPr lang="cs-CZ" sz="1400" dirty="0"/>
          </a:p>
        </p:txBody>
      </p:sp>
      <p:sp>
        <p:nvSpPr>
          <p:cNvPr id="13" name="Obdélník 12"/>
          <p:cNvSpPr/>
          <p:nvPr/>
        </p:nvSpPr>
        <p:spPr>
          <a:xfrm>
            <a:off x="971600" y="4869160"/>
            <a:ext cx="716428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smtClean="0">
                <a:latin typeface="Times New Roman"/>
                <a:cs typeface="Times New Roman"/>
              </a:rPr>
              <a:t>●  </a:t>
            </a:r>
            <a:r>
              <a:rPr lang="cs-CZ" sz="1400" dirty="0" smtClean="0"/>
              <a:t>http://www.fysis.</a:t>
            </a:r>
            <a:r>
              <a:rPr lang="cs-CZ" sz="1400" dirty="0" err="1" smtClean="0"/>
              <a:t>cz</a:t>
            </a:r>
            <a:r>
              <a:rPr lang="cs-CZ" sz="1400" dirty="0" smtClean="0"/>
              <a:t>/n/01GR/09Pel/30Myk/40MykM/091024.jpg</a:t>
            </a:r>
            <a:endParaRPr lang="cs-CZ" sz="1400" dirty="0"/>
          </a:p>
        </p:txBody>
      </p:sp>
      <p:sp>
        <p:nvSpPr>
          <p:cNvPr id="14" name="Obdélník 13"/>
          <p:cNvSpPr/>
          <p:nvPr/>
        </p:nvSpPr>
        <p:spPr>
          <a:xfrm>
            <a:off x="971600" y="5301208"/>
            <a:ext cx="543609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smtClean="0">
                <a:latin typeface="Times New Roman"/>
                <a:cs typeface="Times New Roman"/>
              </a:rPr>
              <a:t>●  </a:t>
            </a:r>
            <a:r>
              <a:rPr lang="cs-CZ" sz="1400" dirty="0" smtClean="0"/>
              <a:t>http://www.fysis.</a:t>
            </a:r>
            <a:r>
              <a:rPr lang="cs-CZ" sz="1400" dirty="0" err="1" smtClean="0"/>
              <a:t>cz</a:t>
            </a:r>
            <a:r>
              <a:rPr lang="cs-CZ" sz="1400" dirty="0" smtClean="0"/>
              <a:t>/n/01GR/09Pel/30Myk/40MykM/091026.jpg</a:t>
            </a:r>
            <a:endParaRPr lang="cs-CZ" sz="1400" dirty="0"/>
          </a:p>
        </p:txBody>
      </p:sp>
      <p:sp>
        <p:nvSpPr>
          <p:cNvPr id="15" name="Obdélník 14"/>
          <p:cNvSpPr/>
          <p:nvPr/>
        </p:nvSpPr>
        <p:spPr>
          <a:xfrm>
            <a:off x="971600" y="5758129"/>
            <a:ext cx="9001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smtClean="0">
                <a:latin typeface="Times New Roman"/>
                <a:cs typeface="Times New Roman"/>
              </a:rPr>
              <a:t>●  </a:t>
            </a:r>
            <a:r>
              <a:rPr lang="cs-CZ" sz="1400" dirty="0" smtClean="0"/>
              <a:t>http://www.fysis.</a:t>
            </a:r>
            <a:r>
              <a:rPr lang="cs-CZ" sz="1400" dirty="0" err="1" smtClean="0"/>
              <a:t>cz</a:t>
            </a:r>
            <a:r>
              <a:rPr lang="cs-CZ" sz="1400" dirty="0" smtClean="0"/>
              <a:t>/n/01GR/09Pel/30Myk/40MykM/mykm459x.jpg</a:t>
            </a:r>
            <a:endParaRPr lang="cs-CZ" sz="1400" dirty="0"/>
          </a:p>
        </p:txBody>
      </p:sp>
      <p:sp>
        <p:nvSpPr>
          <p:cNvPr id="16" name="Obdélník 15"/>
          <p:cNvSpPr/>
          <p:nvPr/>
        </p:nvSpPr>
        <p:spPr>
          <a:xfrm>
            <a:off x="962173" y="6165304"/>
            <a:ext cx="941479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smtClean="0">
                <a:latin typeface="Times New Roman"/>
                <a:cs typeface="Times New Roman"/>
              </a:rPr>
              <a:t>●  </a:t>
            </a:r>
            <a:r>
              <a:rPr lang="cs-CZ" sz="1400" dirty="0" smtClean="0"/>
              <a:t>http://www.fysis.</a:t>
            </a:r>
            <a:r>
              <a:rPr lang="cs-CZ" sz="1400" dirty="0" err="1" smtClean="0"/>
              <a:t>cz</a:t>
            </a:r>
            <a:r>
              <a:rPr lang="cs-CZ" sz="1400" dirty="0" smtClean="0"/>
              <a:t>/n/01GR/09Pel/30Myk/40MykM/091029.jpg</a:t>
            </a:r>
            <a:endParaRPr lang="cs-CZ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351</TotalTime>
  <Words>295</Words>
  <Application>Microsoft Office PowerPoint</Application>
  <PresentationFormat>Předvádění na obrazovce (4:3)</PresentationFormat>
  <Paragraphs>81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Slunovrat</vt:lpstr>
      <vt:lpstr>Snímek 1</vt:lpstr>
      <vt:lpstr>Snímek 2</vt:lpstr>
      <vt:lpstr>MYKÉNY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MYKÉNY</dc:title>
  <dc:creator>Jirka</dc:creator>
  <cp:lastModifiedBy>Jirka</cp:lastModifiedBy>
  <cp:revision>53</cp:revision>
  <dcterms:created xsi:type="dcterms:W3CDTF">2012-03-13T08:14:42Z</dcterms:created>
  <dcterms:modified xsi:type="dcterms:W3CDTF">2012-05-23T20:02:53Z</dcterms:modified>
</cp:coreProperties>
</file>