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3" r:id="rId2"/>
    <p:sldId id="274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2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80" d="100"/>
          <a:sy n="80" d="100"/>
        </p:scale>
        <p:origin x="-858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3500"/>
    </mc:Choice>
    <mc:Fallback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4.xml"/><Relationship Id="rId11" Type="http://schemas.openxmlformats.org/officeDocument/2006/relationships/slide" Target="slide8.xml"/><Relationship Id="rId5" Type="http://schemas.openxmlformats.org/officeDocument/2006/relationships/image" Target="../media/image3.jpeg"/><Relationship Id="rId10" Type="http://schemas.openxmlformats.org/officeDocument/2006/relationships/image" Target="../media/image6.jpeg"/><Relationship Id="rId4" Type="http://schemas.openxmlformats.org/officeDocument/2006/relationships/slide" Target="slide6.xml"/><Relationship Id="rId9" Type="http://schemas.openxmlformats.org/officeDocument/2006/relationships/slide" Target="slide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80072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2"/>
          <p:cNvSpPr txBox="1">
            <a:spLocks/>
          </p:cNvSpPr>
          <p:nvPr/>
        </p:nvSpPr>
        <p:spPr>
          <a:xfrm>
            <a:off x="827584" y="2492896"/>
            <a:ext cx="7344816" cy="244827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/>
              <a:t>VY_32_INOVACE_105_Fyzika_fáze_Měsíce</a:t>
            </a:r>
          </a:p>
          <a:p>
            <a:pPr marL="0" indent="0">
              <a:buNone/>
            </a:pPr>
            <a:r>
              <a:rPr lang="cs-CZ" sz="2400" dirty="0" smtClean="0"/>
              <a:t>Mgr. Václav Černý</a:t>
            </a:r>
          </a:p>
          <a:p>
            <a:pPr marL="0" indent="0">
              <a:buNone/>
            </a:pPr>
            <a:r>
              <a:rPr lang="cs-CZ" sz="2400" dirty="0" smtClean="0"/>
              <a:t>ZŠ Speciální, Šafaříkova 991, Litvínov</a:t>
            </a:r>
          </a:p>
          <a:p>
            <a:pPr marL="0" indent="0">
              <a:buNone/>
            </a:pPr>
            <a:r>
              <a:rPr lang="cs-CZ" sz="2400" dirty="0" smtClean="0"/>
              <a:t>Číslo projektu: CZ.1.07/1.4.00/21.1535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7791796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12844"/>
            <a:ext cx="849694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</a:t>
            </a:r>
            <a:r>
              <a:rPr lang="cs-CZ" dirty="0"/>
              <a:t>: žák získává základní informace </a:t>
            </a:r>
            <a:r>
              <a:rPr lang="cs-CZ" dirty="0" smtClean="0"/>
              <a:t>o jednotlivých fázích Měsíce. </a:t>
            </a:r>
          </a:p>
          <a:p>
            <a:r>
              <a:rPr lang="cs-CZ" dirty="0" smtClean="0"/>
              <a:t>	Získané základní </a:t>
            </a:r>
            <a:r>
              <a:rPr lang="cs-CZ" dirty="0"/>
              <a:t>poznatky jsou zároveň ověřeny.</a:t>
            </a:r>
          </a:p>
          <a:p>
            <a:endParaRPr lang="cs-CZ" dirty="0"/>
          </a:p>
          <a:p>
            <a:r>
              <a:rPr lang="cs-CZ" dirty="0"/>
              <a:t>Klíčová slova: </a:t>
            </a:r>
            <a:r>
              <a:rPr lang="cs-CZ" dirty="0" smtClean="0"/>
              <a:t>Měsíc, první čtvrť, poslední čtvrť, nov.</a:t>
            </a:r>
            <a:endParaRPr lang="cs-CZ" dirty="0"/>
          </a:p>
          <a:p>
            <a:endParaRPr lang="cs-CZ" dirty="0"/>
          </a:p>
          <a:p>
            <a:r>
              <a:rPr lang="cs-CZ" dirty="0"/>
              <a:t>Speciální vzdělávací potřeby: interaktivní tabule nebo PC.</a:t>
            </a:r>
          </a:p>
          <a:p>
            <a:endParaRPr lang="cs-CZ" dirty="0"/>
          </a:p>
          <a:p>
            <a:r>
              <a:rPr lang="cs-CZ" dirty="0"/>
              <a:t>Rozvíjení klíčových kompetencí: kompetence k učení, kompetence k řešení problémů.</a:t>
            </a:r>
          </a:p>
          <a:p>
            <a:endParaRPr lang="cs-CZ" dirty="0"/>
          </a:p>
          <a:p>
            <a:r>
              <a:rPr lang="cs-CZ" dirty="0"/>
              <a:t>Cílová skupina</a:t>
            </a:r>
            <a:r>
              <a:rPr lang="cs-CZ"/>
              <a:t>: </a:t>
            </a:r>
            <a:r>
              <a:rPr lang="cs-CZ" smtClean="0"/>
              <a:t>žák.</a:t>
            </a:r>
            <a:endParaRPr lang="cs-CZ" dirty="0"/>
          </a:p>
          <a:p>
            <a:endParaRPr lang="cs-CZ" dirty="0"/>
          </a:p>
          <a:p>
            <a:r>
              <a:rPr lang="cs-CZ" dirty="0"/>
              <a:t>Stupeň a typ vzdělávání: základní škola praktická, druhý </a:t>
            </a:r>
            <a:r>
              <a:rPr lang="cs-CZ" dirty="0" smtClean="0"/>
              <a:t>stupeň.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47575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:\DUMY\Venca_dumy\Jednotlivé fotky\kopírované fotky\Nová složka\_1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429000"/>
            <a:ext cx="936104" cy="945336"/>
          </a:xfrm>
          <a:prstGeom prst="rect">
            <a:avLst/>
          </a:prstGeom>
          <a:noFill/>
        </p:spPr>
      </p:pic>
      <p:pic>
        <p:nvPicPr>
          <p:cNvPr id="2050" name="Picture 2" descr="H:\DUMY\Venca_dumy\Jednotlivé fotky\kopírované fotky\Nová složka\couvá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/>
          <a:stretch>
            <a:fillRect/>
          </a:stretch>
        </p:blipFill>
        <p:spPr bwMode="auto">
          <a:xfrm>
            <a:off x="2555776" y="5373216"/>
            <a:ext cx="1140877" cy="1152128"/>
          </a:xfrm>
          <a:prstGeom prst="rect">
            <a:avLst/>
          </a:prstGeom>
          <a:noFill/>
        </p:spPr>
      </p:pic>
      <p:pic>
        <p:nvPicPr>
          <p:cNvPr id="2051" name="Picture 3" descr="H:\DUMY\Venca_dumy\Jednotlivé fotky\kopírované fotky\Nová složka\dorůstá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83768" y="836712"/>
            <a:ext cx="1152128" cy="1163491"/>
          </a:xfrm>
          <a:prstGeom prst="rect">
            <a:avLst/>
          </a:prstGeom>
          <a:noFill/>
        </p:spPr>
      </p:pic>
      <p:pic>
        <p:nvPicPr>
          <p:cNvPr id="2053" name="Picture 5" descr="H:\DUMY\Venca_dumy\Jednotlivé fotky\kopírované fotky\Země_svit Slunce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67744" y="2780928"/>
            <a:ext cx="1800200" cy="1802548"/>
          </a:xfrm>
          <a:prstGeom prst="rect">
            <a:avLst/>
          </a:prstGeom>
          <a:noFill/>
        </p:spPr>
      </p:pic>
      <p:sp>
        <p:nvSpPr>
          <p:cNvPr id="7" name="Šipka doprava 6"/>
          <p:cNvSpPr/>
          <p:nvPr/>
        </p:nvSpPr>
        <p:spPr>
          <a:xfrm flipH="1">
            <a:off x="6588224" y="2348880"/>
            <a:ext cx="1800200" cy="360040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460432" y="1124744"/>
            <a:ext cx="696024" cy="5328592"/>
          </a:xfrm>
          <a:prstGeom prst="rect">
            <a:avLst/>
          </a:prstGeom>
          <a:noFill/>
        </p:spPr>
        <p:txBody>
          <a:bodyPr vert="wordArtVert"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</a:t>
            </a:r>
            <a:r>
              <a:rPr lang="cs-CZ" sz="2800" b="1" cap="none" spc="0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lunce</a:t>
            </a:r>
            <a:endParaRPr lang="cs-CZ" sz="2800" b="1" cap="none" spc="0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Šipka doprava 13"/>
          <p:cNvSpPr/>
          <p:nvPr/>
        </p:nvSpPr>
        <p:spPr>
          <a:xfrm flipH="1">
            <a:off x="6588224" y="3212976"/>
            <a:ext cx="1800200" cy="360040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flipH="1">
            <a:off x="6660232" y="4077072"/>
            <a:ext cx="1800200" cy="360040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flipH="1">
            <a:off x="6660232" y="4869160"/>
            <a:ext cx="1800200" cy="360040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514159" y="0"/>
            <a:ext cx="36298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Fáze Měsíce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>
            <a:hlinkClick r:id="rId2" action="ppaction://hlinksldjump"/>
          </p:cNvPr>
          <p:cNvSpPr/>
          <p:nvPr/>
        </p:nvSpPr>
        <p:spPr>
          <a:xfrm>
            <a:off x="0" y="2708920"/>
            <a:ext cx="1691680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Úplněk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>
            <a:hlinkClick r:id="rId4" action="ppaction://hlinksldjump"/>
          </p:cNvPr>
          <p:cNvSpPr/>
          <p:nvPr/>
        </p:nvSpPr>
        <p:spPr>
          <a:xfrm>
            <a:off x="683568" y="5877272"/>
            <a:ext cx="169168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Poslední čtvrť</a:t>
            </a:r>
          </a:p>
        </p:txBody>
      </p:sp>
      <p:sp>
        <p:nvSpPr>
          <p:cNvPr id="20" name="Obdélník 19">
            <a:hlinkClick r:id="rId6" action="ppaction://hlinksldjump"/>
          </p:cNvPr>
          <p:cNvSpPr/>
          <p:nvPr/>
        </p:nvSpPr>
        <p:spPr>
          <a:xfrm>
            <a:off x="899592" y="260648"/>
            <a:ext cx="1691680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První čtvrť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>
            <a:hlinkClick r:id="rId9" action="ppaction://hlinksldjump"/>
          </p:cNvPr>
          <p:cNvSpPr/>
          <p:nvPr/>
        </p:nvSpPr>
        <p:spPr>
          <a:xfrm>
            <a:off x="4499992" y="2708920"/>
            <a:ext cx="1691680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Nov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4" name="Picture 6" descr="H:\DUMY\Venca_dumy\Jednotlivé fotky\kopírované fotky\Nová složka\nov_2.jpg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88024" y="3140968"/>
            <a:ext cx="1080120" cy="1090771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 rot="15648715">
            <a:off x="2289134" y="2970012"/>
            <a:ext cx="1774021" cy="129614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ircle">
              <a:avLst/>
            </a:prstTxWarp>
            <a:spAutoFit/>
          </a:bodyPr>
          <a:lstStyle/>
          <a:p>
            <a:pPr algn="ctr"/>
            <a:r>
              <a:rPr lang="cs-CZ" sz="3200" b="1" spc="3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</a:t>
            </a:r>
            <a:endParaRPr lang="cs-CZ" sz="3200" b="1" spc="3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17998" y="6002124"/>
            <a:ext cx="384233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Klikni na jednotlivé fáze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lačítko akce: Dopředu nebo Další 2">
            <a:hlinkClick r:id="rId11" action="ppaction://hlinksldjump" highlightClick="1"/>
          </p:cNvPr>
          <p:cNvSpPr/>
          <p:nvPr/>
        </p:nvSpPr>
        <p:spPr>
          <a:xfrm>
            <a:off x="8460432" y="6210890"/>
            <a:ext cx="587315" cy="50405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  <p:bldP spid="14" grpId="0" animBg="1"/>
      <p:bldP spid="15" grpId="0" animBg="1"/>
      <p:bldP spid="16" grpId="0" animBg="1"/>
      <p:bldP spid="17" grpId="0"/>
      <p:bldP spid="18" grpId="0"/>
      <p:bldP spid="19" grpId="0"/>
      <p:bldP spid="20" grpId="0"/>
      <p:bldP spid="21" grpId="0"/>
      <p:bldP spid="23" grpId="0"/>
      <p:bldP spid="24" grpId="0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:\DUMY\Venca_dumy\Jednotlivé fotky\kopírované fotky\Nová složka\dorůst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2973" y="0"/>
            <a:ext cx="6791027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79512" y="0"/>
            <a:ext cx="31883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První čtvrť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2564904"/>
            <a:ext cx="609019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t</a:t>
            </a:r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ato fáze Měsíce má tvar písmene „D“ 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3573016"/>
            <a:ext cx="497027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Tato fáze je nejlépe vidět večer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0" y="1268760"/>
            <a:ext cx="408862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říkáme, že Měsíc dorůstá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1187624" y="5589240"/>
            <a:ext cx="1297511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:\DUMY\Venca_dumy\Jednotlivé fotky\kopírované fotky\Nová složka\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-1"/>
            <a:ext cx="5508104" cy="5562423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0"/>
            <a:ext cx="22300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Úplněk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1268760"/>
            <a:ext cx="412722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je vidět nejlépe o půlnoci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1475656" y="4941168"/>
            <a:ext cx="1080120" cy="62125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:\DUMY\Venca_dumy\Jednotlivé fotky\kopírované fotky\Nová složka\couv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063" y="78868"/>
            <a:ext cx="6712930" cy="6779132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5009470" y="0"/>
            <a:ext cx="41345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Poslední čtvrť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11960" y="1772816"/>
            <a:ext cx="441685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Měsíc má tvar písmene „C“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11960" y="2780928"/>
            <a:ext cx="382149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říkáme, že Měsíc couvá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47803" y="3861048"/>
            <a:ext cx="503785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Tato fáze jde vidět nejlépe ráno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6876256" y="5589240"/>
            <a:ext cx="1157199" cy="57606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:\DUMY\Venca_dumy\Jednotlivé fotky\kopírované fotky\Nová složka\no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51798" y="836712"/>
            <a:ext cx="4492202" cy="4536504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0"/>
            <a:ext cx="13383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Nov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1484784"/>
            <a:ext cx="520360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v této fázi je osvícena odvrácená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-396552" y="2060848"/>
            <a:ext cx="288032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 strana Měsíce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3212976"/>
            <a:ext cx="271888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Měsíc nevidíme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1907704" y="5589240"/>
            <a:ext cx="1152128" cy="57606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67744" y="0"/>
            <a:ext cx="44704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Prokaž znalosti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1412776"/>
            <a:ext cx="654615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 první čtvrti má Měsíc tvar písmene: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1259632" y="3212976"/>
            <a:ext cx="12250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„D“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3599988" y="2420888"/>
            <a:ext cx="11528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„C“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3467542" y="4149080"/>
            <a:ext cx="44420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„nevidíme nic“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7452320" y="5589240"/>
            <a:ext cx="792088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67744" y="0"/>
            <a:ext cx="44704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Prokaž znalosti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1412776"/>
            <a:ext cx="711483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 poslední čtvrti má Měsíc tvar písmene: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5724128" y="2708920"/>
            <a:ext cx="12250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„D“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3707904" y="4293096"/>
            <a:ext cx="11528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„C“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0" y="2852936"/>
            <a:ext cx="44420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„nevidíme nic“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7380312" y="5805264"/>
            <a:ext cx="720080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67744" y="0"/>
            <a:ext cx="44704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Prokaž znalosti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0949" y="1052736"/>
            <a:ext cx="463620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 novu vidíme Měsíc jako: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5724128" y="2708920"/>
            <a:ext cx="12250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„D“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3707904" y="4293096"/>
            <a:ext cx="11528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„C“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0" y="2852936"/>
            <a:ext cx="44420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„nevidíme nic“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lačítko akce: Dopředu nebo Další 1">
            <a:hlinkClick r:id="rId4" action="ppaction://hlinksldjump" highlightClick="1"/>
          </p:cNvPr>
          <p:cNvSpPr/>
          <p:nvPr/>
        </p:nvSpPr>
        <p:spPr>
          <a:xfrm>
            <a:off x="7668344" y="5661248"/>
            <a:ext cx="792088" cy="50405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ěsíc 2"/>
          <p:cNvSpPr/>
          <p:nvPr/>
        </p:nvSpPr>
        <p:spPr>
          <a:xfrm flipH="1">
            <a:off x="5652120" y="692696"/>
            <a:ext cx="2592288" cy="3312368"/>
          </a:xfrm>
          <a:prstGeom prst="moo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1772816"/>
            <a:ext cx="26226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Výborně</a:t>
            </a:r>
            <a:endParaRPr lang="cs-CZ" sz="5400" b="1" cap="none" spc="0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1907704" y="5301208"/>
            <a:ext cx="864096" cy="57606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ěsíc 2"/>
          <p:cNvSpPr/>
          <p:nvPr/>
        </p:nvSpPr>
        <p:spPr>
          <a:xfrm>
            <a:off x="5724128" y="836712"/>
            <a:ext cx="2232248" cy="3312368"/>
          </a:xfrm>
          <a:prstGeom prst="moo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1772816"/>
            <a:ext cx="26226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Výborně</a:t>
            </a:r>
            <a:endParaRPr lang="cs-CZ" sz="5400" b="1" cap="none" spc="0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1187624" y="5301208"/>
            <a:ext cx="648072" cy="4320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93520" y="1772816"/>
            <a:ext cx="2178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Špatně</a:t>
            </a:r>
            <a:endParaRPr lang="cs-CZ" sz="5400" b="1" cap="none" spc="0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4283968" y="692696"/>
            <a:ext cx="4248472" cy="324036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1193520" y="5157192"/>
            <a:ext cx="858200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9832" y="2420888"/>
            <a:ext cx="26226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Výborně</a:t>
            </a:r>
            <a:endParaRPr lang="cs-CZ" sz="5400" b="1" cap="none" spc="0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67744" y="3573016"/>
            <a:ext cx="40813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Nic nevidíme </a:t>
            </a:r>
            <a:endParaRPr lang="cs-CZ" sz="5400" b="1" cap="none" spc="0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lačítko akce: Zpět nebo Předchozí 3">
            <a:hlinkClick r:id="rId2" action="ppaction://hlinksldjump" highlightClick="1"/>
          </p:cNvPr>
          <p:cNvSpPr/>
          <p:nvPr/>
        </p:nvSpPr>
        <p:spPr>
          <a:xfrm>
            <a:off x="3059832" y="5517232"/>
            <a:ext cx="792088" cy="57606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16119" y="1772816"/>
            <a:ext cx="19336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Konec</a:t>
            </a:r>
            <a:endParaRPr lang="cs-CZ" sz="5400" b="1" cap="none" spc="0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22085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Zdroje:</a:t>
            </a:r>
            <a:endParaRPr lang="cs-CZ" sz="5400" b="1" cap="none" spc="0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628800"/>
            <a:ext cx="788767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http://cs.wikipedia.org/wiki/Soubor:Full_Moon_Luc_Viatour.jpg</a:t>
            </a:r>
          </a:p>
          <a:p>
            <a:endParaRPr lang="cs-CZ" sz="2000" dirty="0" smtClean="0">
              <a:solidFill>
                <a:srgbClr val="FFFF00"/>
              </a:solidFill>
            </a:endParaRPr>
          </a:p>
          <a:p>
            <a:r>
              <a:rPr lang="cs-CZ" sz="2000" dirty="0" smtClean="0">
                <a:solidFill>
                  <a:srgbClr val="FFFF00"/>
                </a:solidFill>
              </a:rPr>
              <a:t>http://cs.wikipedia.org/wiki/Soubor:The_Earth_seen_from_Apollo_17.jpg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2852936"/>
            <a:ext cx="748883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 smtClean="0">
                <a:solidFill>
                  <a:srgbClr val="FFFF00"/>
                </a:solidFill>
              </a:rPr>
              <a:t>Microsoft Office - Klipart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5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164</TotalTime>
  <Words>187</Words>
  <Application>Microsoft Office PowerPoint</Application>
  <PresentationFormat>Předvádění na obrazovce (4:3)</PresentationFormat>
  <Paragraphs>64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venca</cp:lastModifiedBy>
  <cp:revision>52</cp:revision>
  <dcterms:created xsi:type="dcterms:W3CDTF">2013-05-21T12:41:07Z</dcterms:created>
  <dcterms:modified xsi:type="dcterms:W3CDTF">2013-06-28T20:12:43Z</dcterms:modified>
</cp:coreProperties>
</file>