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30"/>
  </p:handoutMasterIdLst>
  <p:sldIdLst>
    <p:sldId id="286" r:id="rId2"/>
    <p:sldId id="287" r:id="rId3"/>
    <p:sldId id="256" r:id="rId4"/>
    <p:sldId id="281" r:id="rId5"/>
    <p:sldId id="266" r:id="rId6"/>
    <p:sldId id="271" r:id="rId7"/>
    <p:sldId id="285" r:id="rId8"/>
    <p:sldId id="282" r:id="rId9"/>
    <p:sldId id="277" r:id="rId10"/>
    <p:sldId id="257" r:id="rId11"/>
    <p:sldId id="268" r:id="rId12"/>
    <p:sldId id="258" r:id="rId13"/>
    <p:sldId id="269" r:id="rId14"/>
    <p:sldId id="259" r:id="rId15"/>
    <p:sldId id="270" r:id="rId16"/>
    <p:sldId id="272" r:id="rId17"/>
    <p:sldId id="260" r:id="rId18"/>
    <p:sldId id="261" r:id="rId19"/>
    <p:sldId id="263" r:id="rId20"/>
    <p:sldId id="276" r:id="rId21"/>
    <p:sldId id="278" r:id="rId22"/>
    <p:sldId id="273" r:id="rId23"/>
    <p:sldId id="280" r:id="rId24"/>
    <p:sldId id="264" r:id="rId25"/>
    <p:sldId id="279" r:id="rId26"/>
    <p:sldId id="275" r:id="rId27"/>
    <p:sldId id="267" r:id="rId28"/>
    <p:sldId id="284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00FF"/>
    <a:srgbClr val="FFFFCC"/>
    <a:srgbClr val="66FF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18" autoAdjust="0"/>
    <p:restoredTop sz="94660" autoAdjust="0"/>
  </p:normalViewPr>
  <p:slideViewPr>
    <p:cSldViewPr>
      <p:cViewPr varScale="1">
        <p:scale>
          <a:sx n="86" d="100"/>
          <a:sy n="86" d="100"/>
        </p:scale>
        <p:origin x="-1118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859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A72978E-4114-47EC-85E9-5B03AB31EA12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D8E247C-A365-422C-BBE5-1BD3DEB64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5" name="Picture 8" descr="Expbanna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9" descr="EXPHORS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7" name="Picture 10" descr="EXPHORS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ln w="76200" cmpd="tri"/>
        </p:spPr>
        <p:txBody>
          <a:bodyPr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ln w="6350"/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914400" y="6400800"/>
            <a:ext cx="1905000" cy="45720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400800"/>
            <a:ext cx="2895600" cy="45720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3B44DC0C-4366-4F55-8D7A-5A5EC95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5FABA-AC95-4310-99AA-9D400068E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D35BC-178F-4FB7-B610-5AEFC304B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03C0B-4888-4441-B4DD-EC9BB6F4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40BB8-79BC-4137-92C8-9B82D1152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0DE1A4-8482-4F08-A321-5A625CD36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73C871-E631-4861-8F4E-9A85D7804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77EFD-5DD8-44A4-844B-D3324D13C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DAA2E-BCF7-4B12-994F-65EF5584B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40764-E309-4A3F-9CAD-2D2616F82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16805C-6EC9-4534-AA53-11F9462F5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FEB46E-5766-461E-85C7-FC15A099B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xpbanna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5FAE3493-BB1B-424A-A19F-58D38B058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2055" name="Picture 7" descr="EXPHORSA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Románské umění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80"/>
            <a:ext cx="7128792" cy="2234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Prezentace je určena pro žáky </a:t>
            </a:r>
            <a:r>
              <a:rPr lang="cs-CZ" dirty="0" err="1" smtClean="0"/>
              <a:t>II.stupně</a:t>
            </a:r>
            <a:r>
              <a:rPr lang="cs-CZ" dirty="0" smtClean="0"/>
              <a:t> a slouží </a:t>
            </a:r>
          </a:p>
          <a:p>
            <a:r>
              <a:rPr lang="cs-CZ" dirty="0" smtClean="0"/>
              <a:t>k seznámení s románským uměním.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5616" y="990600"/>
            <a:ext cx="7560840" cy="2514600"/>
          </a:xfrm>
          <a:ln w="9525" cmpd="sng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pPr eaLnBrk="1" hangingPunct="1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 UMĚNÍ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059113" y="4797425"/>
            <a:ext cx="3657600" cy="1416050"/>
          </a:xfrm>
          <a:ln w="9525"/>
        </p:spPr>
        <p:txBody>
          <a:bodyPr/>
          <a:lstStyle/>
          <a:p>
            <a:pPr eaLnBrk="1" hangingPunct="1">
              <a:defRPr/>
            </a:pPr>
            <a:r>
              <a:rPr lang="cs-CZ" sz="4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11</a:t>
            </a:r>
            <a:r>
              <a:rPr lang="cs-CZ" sz="4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 – </a:t>
            </a:r>
            <a:r>
              <a:rPr lang="cs-CZ" sz="4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13</a:t>
            </a:r>
            <a:r>
              <a:rPr lang="cs-CZ" sz="4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  <a:r>
              <a:rPr lang="cs-CZ" sz="4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00113" y="476250"/>
            <a:ext cx="8243887" cy="35829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5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</a:t>
            </a:r>
            <a:r>
              <a:rPr lang="cs-CZ" sz="5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</a:p>
          <a:p>
            <a:pPr>
              <a:defRPr/>
            </a:pP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  název odvozen od jména Říma – </a:t>
            </a:r>
            <a:r>
              <a:rPr lang="cs-CZ" u="sng" dirty="0">
                <a:solidFill>
                  <a:srgbClr val="C00000"/>
                </a:solidFill>
              </a:rPr>
              <a:t>Roma</a:t>
            </a:r>
          </a:p>
          <a:p>
            <a:pPr>
              <a:buFontTx/>
              <a:buChar char="-"/>
              <a:defRPr/>
            </a:pPr>
            <a:endParaRPr lang="cs-CZ" u="sng" dirty="0">
              <a:solidFill>
                <a:srgbClr val="C00000"/>
              </a:solidFill>
            </a:endParaRPr>
          </a:p>
          <a:p>
            <a:pPr>
              <a:buFontTx/>
              <a:buChar char="-"/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  umění v zemích zaniklého římského impéria – Itálie, Francie,         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   Německo</a:t>
            </a:r>
            <a:r>
              <a:rPr lang="cs-CZ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1324" y="1979962"/>
            <a:ext cx="2807667" cy="5842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znaky </a:t>
            </a:r>
            <a:r>
              <a:rPr lang="cs-CZ" sz="3200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11188" y="2924175"/>
            <a:ext cx="381635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  <a:defRPr/>
            </a:pP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masivní zdivo</a:t>
            </a:r>
          </a:p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půlkruhový oblouk </a:t>
            </a:r>
          </a:p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malá okna</a:t>
            </a:r>
          </a:p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klenba: valená, křížová</a:t>
            </a:r>
          </a:p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pilíře (sloupy)</a:t>
            </a:r>
          </a:p>
          <a:p>
            <a:pPr>
              <a:buFontTx/>
              <a:buChar char="-"/>
              <a:defRPr/>
            </a:pP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0"/>
            <a:ext cx="8460432" cy="92333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5400" b="1" u="sng" dirty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Románská architektura</a:t>
            </a:r>
          </a:p>
        </p:txBody>
      </p:sp>
      <p:pic>
        <p:nvPicPr>
          <p:cNvPr id="61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0713" y="1989138"/>
            <a:ext cx="391001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356100" y="6092825"/>
            <a:ext cx="4572000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http://upload.wikimedia.org/wikipedia/commons/thumb/c/cb/Arco_rom%C3%A1nico_de_San_Pedro_de_las_Due%C3%B1as_%28M.A.N.%29_01.jpg/582px-Arco_rom%C3%A1nico_de_San_Pedro_de_las_Due%C3%B1as_%28M.A.N.%29_01.jpg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971550" y="5876925"/>
            <a:ext cx="2232025" cy="33813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http://blog.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hamsterovo.cz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wp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content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uploads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img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_4988.jpg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795963" y="2997200"/>
            <a:ext cx="2430462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http://vylety.kdykde.cz/data/70/858/000003873.jpg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088" y="115888"/>
            <a:ext cx="338455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staveb</a:t>
            </a:r>
            <a:endParaRPr lang="cs-CZ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836712"/>
            <a:ext cx="3384376" cy="26776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rgbClr val="FF0000"/>
                </a:solidFill>
              </a:rPr>
              <a:t>církevní:</a:t>
            </a:r>
            <a:r>
              <a:rPr lang="cs-CZ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rotundy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kostely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baziliky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kláštery</a:t>
            </a:r>
          </a:p>
          <a:p>
            <a:pPr lvl="3">
              <a:buFontTx/>
              <a:buChar char="-"/>
              <a:defRPr/>
            </a:pP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8038" y="5445125"/>
            <a:ext cx="2376487" cy="5857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http://www.turistik.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/kraje/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stredocesky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-kraj/okres-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kolin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tismice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/bazilika-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nanebevzeti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-panny-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marie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tismice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/galerie/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ir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files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gallery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/3954/28233--c800x600.jpg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76600" y="6381750"/>
            <a:ext cx="4103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0000FF"/>
                </a:solidFill>
              </a:rPr>
              <a:t>Bazilika Nanebevzetí Panny Marie v Tismicích</a:t>
            </a:r>
          </a:p>
        </p:txBody>
      </p:sp>
      <p:pic>
        <p:nvPicPr>
          <p:cNvPr id="717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3573463"/>
            <a:ext cx="2663825" cy="2663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3573463"/>
            <a:ext cx="2951162" cy="2663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063" y="836613"/>
            <a:ext cx="3333750" cy="2486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3573463"/>
            <a:ext cx="2016125" cy="2662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5580063" y="549275"/>
            <a:ext cx="25209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0000FF"/>
                </a:solidFill>
              </a:rPr>
              <a:t>Rotunda sv.Jiří na hoře Říp</a:t>
            </a: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792163" y="6381750"/>
            <a:ext cx="2411412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0000FF"/>
                </a:solidFill>
              </a:rPr>
              <a:t>Kostel v Poříčí nad Sázavou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6"/>
          <p:cNvSpPr>
            <a:spLocks noChangeArrowheads="1"/>
          </p:cNvSpPr>
          <p:nvPr/>
        </p:nvSpPr>
        <p:spPr bwMode="auto">
          <a:xfrm>
            <a:off x="5724525" y="2420938"/>
            <a:ext cx="27892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http://img.abicko.cz/img/5/article/956481_vystrihovanka.jpg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8888" y="6092825"/>
            <a:ext cx="3151187" cy="3397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castles.cz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getpicl.php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?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filename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=image/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pictures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/445/opl445_37.jpg&amp;x=330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1600" y="188640"/>
            <a:ext cx="7920880" cy="267811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rgbClr val="FF0000"/>
                </a:solidFill>
              </a:rPr>
              <a:t>světské:   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hrady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falce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most</a:t>
            </a:r>
          </a:p>
          <a:p>
            <a:pPr lvl="3">
              <a:buFontTx/>
              <a:buChar char="-"/>
              <a:defRPr/>
            </a:pPr>
            <a:r>
              <a:rPr lang="cs-CZ" b="1" dirty="0">
                <a:solidFill>
                  <a:srgbClr val="0000FF"/>
                </a:solidFill>
              </a:rPr>
              <a:t>měšťanské domy</a:t>
            </a:r>
          </a:p>
          <a:p>
            <a:pPr lvl="3">
              <a:buFontTx/>
              <a:buChar char="-"/>
              <a:defRPr/>
            </a:pP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997200"/>
            <a:ext cx="4954588" cy="3527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200" name="TextovéPole 4"/>
          <p:cNvSpPr txBox="1">
            <a:spLocks noChangeArrowheads="1"/>
          </p:cNvSpPr>
          <p:nvPr/>
        </p:nvSpPr>
        <p:spPr bwMode="auto">
          <a:xfrm>
            <a:off x="6084888" y="5373688"/>
            <a:ext cx="2808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FF"/>
                </a:solidFill>
              </a:rPr>
              <a:t>Strakonice</a:t>
            </a:r>
            <a:endParaRPr lang="cs-CZ" sz="4000" b="1">
              <a:solidFill>
                <a:srgbClr val="0000FF"/>
              </a:solidFill>
            </a:endParaRPr>
          </a:p>
        </p:txBody>
      </p:sp>
      <p:pic>
        <p:nvPicPr>
          <p:cNvPr id="8201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620713"/>
            <a:ext cx="3052763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84213" y="6453188"/>
            <a:ext cx="2447925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muzeumcheb.cz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/hrad/kaple/foto/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grf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/02.jpg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650" y="4581525"/>
            <a:ext cx="3095625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http://mw2.google.com/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mw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panoramio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photos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/medium/26272720.jpg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19700" y="3860800"/>
            <a:ext cx="3600450" cy="4603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http://upload.wikimedia.org/wikipedia/commons/thumb/7/7b/Cheb_sv_Erhart_a_Ur%C5%A1ula_%281180%29_DSCN1472.JPG/799px-Cheb_sv_Erhart_a_Ur%C5%A1ula_%281180%29_DSCN1472.JPG</a:t>
            </a: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700213"/>
            <a:ext cx="4176713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042988" y="692150"/>
            <a:ext cx="81010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Cheb – románský hrad (</a:t>
            </a:r>
            <a:r>
              <a:rPr lang="cs-CZ" b="1" u="sng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falc</a:t>
            </a: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i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opevněné sídlo panovníků</a:t>
            </a: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pic>
        <p:nvPicPr>
          <p:cNvPr id="92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1700213"/>
            <a:ext cx="3516313" cy="263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6"/>
          <p:cNvSpPr txBox="1">
            <a:spLocks noChangeArrowheads="1"/>
          </p:cNvSpPr>
          <p:nvPr/>
        </p:nvSpPr>
        <p:spPr bwMode="auto">
          <a:xfrm>
            <a:off x="5219700" y="4622800"/>
            <a:ext cx="3708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Kaple sv.Erharta a Uršuly</a:t>
            </a:r>
          </a:p>
        </p:txBody>
      </p:sp>
      <p:pic>
        <p:nvPicPr>
          <p:cNvPr id="92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5013325"/>
            <a:ext cx="2303463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163" y="5013325"/>
            <a:ext cx="20955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844675"/>
            <a:ext cx="3578225" cy="376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44575" y="5605463"/>
            <a:ext cx="3598863" cy="46196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http://217.115.252.254:1572/dokumenty%20pro%20studenty/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dvo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%C5%99%C3%A1k%20martin/3.%20St%C5%99edov%C4%9Bk/Rom%C3%A1nsk%C3%A9%20um%C4%9Bn%C3%AD/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rom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%C3%A1nsk%C3%A1%20architektura%20v%20%C4%8Cech%C3%A1ch/Karl%C5%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AFv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%20most%20a%20Juditin%20most%20v%20Praze.jpg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00113" y="260350"/>
            <a:ext cx="6192837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Juditin most</a:t>
            </a:r>
          </a:p>
        </p:txBody>
      </p:sp>
      <p:pic>
        <p:nvPicPr>
          <p:cNvPr id="1024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1700" y="1844675"/>
            <a:ext cx="4376738" cy="290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724400" y="4741863"/>
            <a:ext cx="4105275" cy="3698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http://217.115.252.254:1572/dokumenty%20pro%20studenty/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dvo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%C5%99%C3%A1k%20martin/3.%20St%C5%99edov%C4%9Bk/Rom%C3%A1nsk%C3%A9%20um%C4%9Bn%C3%AD/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rom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%C3%A1nsk%C3%A1%20architektura%20v%20%C4%8Cech%C3%A1ch/</a:t>
            </a:r>
            <a:r>
              <a:rPr lang="cs-CZ" sz="6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Dochovan</a:t>
            </a:r>
            <a:r>
              <a:rPr lang="cs-CZ" sz="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%C3%BD%20oblouk%20Juditina%20mostu.jpg</a:t>
            </a:r>
          </a:p>
        </p:txBody>
      </p:sp>
      <p:sp>
        <p:nvSpPr>
          <p:cNvPr id="10247" name="TextovéPole 8"/>
          <p:cNvSpPr txBox="1">
            <a:spLocks noChangeArrowheads="1"/>
          </p:cNvSpPr>
          <p:nvPr/>
        </p:nvSpPr>
        <p:spPr bwMode="auto">
          <a:xfrm>
            <a:off x="5549900" y="1169988"/>
            <a:ext cx="3168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dochovaný oblouk</a:t>
            </a:r>
          </a:p>
        </p:txBody>
      </p:sp>
      <p:sp>
        <p:nvSpPr>
          <p:cNvPr id="10248" name="TextovéPole 10"/>
          <p:cNvSpPr txBox="1">
            <a:spLocks noChangeArrowheads="1"/>
          </p:cNvSpPr>
          <p:nvPr/>
        </p:nvSpPr>
        <p:spPr bwMode="auto">
          <a:xfrm>
            <a:off x="2286000" y="1179513"/>
            <a:ext cx="115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model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34025" y="1700213"/>
            <a:ext cx="3214688" cy="4824412"/>
          </a:xfrm>
          <a:noFill/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ROTUNDA</a:t>
            </a:r>
            <a:r>
              <a:rPr lang="cs-CZ" u="sng" smtClean="0"/>
              <a:t>   </a:t>
            </a:r>
            <a:r>
              <a:rPr lang="cs-CZ" sz="5400" u="sng" smtClean="0"/>
              <a:t>sv.Martina</a:t>
            </a:r>
            <a:r>
              <a:rPr lang="cs-CZ" smtClean="0"/>
              <a:t> – </a:t>
            </a:r>
            <a:br>
              <a:rPr lang="cs-CZ" smtClean="0"/>
            </a:br>
            <a:r>
              <a:rPr lang="cs-CZ" smtClean="0"/>
              <a:t>na Vyšehradě  (v Praze)</a:t>
            </a:r>
          </a:p>
        </p:txBody>
      </p:sp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1066800" y="2971800"/>
            <a:ext cx="36576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    </a:t>
            </a:r>
            <a:r>
              <a:rPr lang="cs-CZ" b="1">
                <a:solidFill>
                  <a:srgbClr val="0000CC"/>
                </a:solidFill>
              </a:rPr>
              <a:t>kruhová stavba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00CC"/>
                </a:solidFill>
              </a:rPr>
              <a:t>    silné kamenné zdivo             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00CC"/>
                </a:solidFill>
              </a:rPr>
              <a:t>    malá okna</a:t>
            </a:r>
          </a:p>
          <a:p>
            <a:pPr>
              <a:spcBef>
                <a:spcPct val="50000"/>
              </a:spcBef>
            </a:pPr>
            <a:r>
              <a:rPr lang="cs-CZ" b="1">
                <a:solidFill>
                  <a:srgbClr val="0000CC"/>
                </a:solidFill>
              </a:rPr>
              <a:t>    </a:t>
            </a:r>
          </a:p>
          <a:p>
            <a:pPr>
              <a:spcBef>
                <a:spcPct val="50000"/>
              </a:spcBef>
            </a:pPr>
            <a:r>
              <a:rPr lang="cs-CZ" b="1"/>
              <a:t>    </a:t>
            </a:r>
          </a:p>
        </p:txBody>
      </p:sp>
      <p:pic>
        <p:nvPicPr>
          <p:cNvPr id="11269" name="Picture 8" descr="BD15056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4267200"/>
            <a:ext cx="17145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9" descr="BD15056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3200400"/>
            <a:ext cx="17145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0" descr="BD15056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3733800"/>
            <a:ext cx="171450" cy="17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Picture 11" descr="BD21298_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8975" y="5029200"/>
            <a:ext cx="26638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1905000" y="4876800"/>
            <a:ext cx="2438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             </a:t>
            </a:r>
            <a:r>
              <a:rPr lang="cs-CZ" sz="3200" b="1">
                <a:solidFill>
                  <a:schemeClr val="hlink"/>
                </a:solidFill>
              </a:rPr>
              <a:t>portál</a:t>
            </a:r>
          </a:p>
        </p:txBody>
      </p:sp>
      <p:pic>
        <p:nvPicPr>
          <p:cNvPr id="7181" name="Picture 13" descr="BD21298_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7388" y="2514600"/>
            <a:ext cx="20193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1524000" y="2362200"/>
            <a:ext cx="27432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chemeClr val="hlink"/>
                </a:solidFill>
              </a:rPr>
              <a:t>            lucerna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51450" y="6524625"/>
            <a:ext cx="4033838" cy="200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www.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praguecityline.cz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wp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content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gallery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vysehrad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-rotunda-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sv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martina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/rotunda-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sv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martina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-20_0.jpg</a:t>
            </a:r>
            <a:endParaRPr lang="cs-CZ" sz="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0" grpId="0" autoUpdateAnimBg="0"/>
      <p:bldP spid="718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579438"/>
            <a:ext cx="4537075" cy="347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331913" y="1588"/>
            <a:ext cx="16287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Portál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40200" y="4763"/>
            <a:ext cx="18716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Okno</a:t>
            </a:r>
          </a:p>
        </p:txBody>
      </p:sp>
      <p:sp>
        <p:nvSpPr>
          <p:cNvPr id="12293" name="Šipka doprava 6"/>
          <p:cNvSpPr>
            <a:spLocks noChangeArrowheads="1"/>
          </p:cNvSpPr>
          <p:nvPr/>
        </p:nvSpPr>
        <p:spPr bwMode="auto">
          <a:xfrm rot="10800000">
            <a:off x="5091113" y="981075"/>
            <a:ext cx="1008062" cy="288925"/>
          </a:xfrm>
          <a:prstGeom prst="rightArrow">
            <a:avLst>
              <a:gd name="adj1" fmla="val 50000"/>
              <a:gd name="adj2" fmla="val 49848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2294" name="Šipka doprava 7"/>
          <p:cNvSpPr>
            <a:spLocks noChangeArrowheads="1"/>
          </p:cNvSpPr>
          <p:nvPr/>
        </p:nvSpPr>
        <p:spPr bwMode="auto">
          <a:xfrm rot="10800000">
            <a:off x="5076825" y="2133600"/>
            <a:ext cx="1008063" cy="287338"/>
          </a:xfrm>
          <a:prstGeom prst="rightArrow">
            <a:avLst>
              <a:gd name="adj1" fmla="val 50000"/>
              <a:gd name="adj2" fmla="val 50123"/>
            </a:avLst>
          </a:prstGeom>
          <a:solidFill>
            <a:srgbClr val="FF00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0247" name="TextovéPole 8"/>
          <p:cNvSpPr txBox="1">
            <a:spLocks noChangeArrowheads="1"/>
          </p:cNvSpPr>
          <p:nvPr/>
        </p:nvSpPr>
        <p:spPr bwMode="auto">
          <a:xfrm>
            <a:off x="6102350" y="908050"/>
            <a:ext cx="2160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FF0000"/>
                </a:solidFill>
              </a:rPr>
              <a:t>sdružené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296" name="TextovéPole 9"/>
          <p:cNvSpPr txBox="1">
            <a:spLocks noChangeArrowheads="1"/>
          </p:cNvSpPr>
          <p:nvPr/>
        </p:nvSpPr>
        <p:spPr bwMode="auto">
          <a:xfrm>
            <a:off x="6086475" y="2060575"/>
            <a:ext cx="1944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kruhové</a:t>
            </a:r>
          </a:p>
        </p:txBody>
      </p:sp>
      <p:cxnSp>
        <p:nvCxnSpPr>
          <p:cNvPr id="12" name="Přímá spojovací čára 11"/>
          <p:cNvCxnSpPr/>
          <p:nvPr/>
        </p:nvCxnSpPr>
        <p:spPr bwMode="auto">
          <a:xfrm flipV="1">
            <a:off x="1116013" y="2924175"/>
            <a:ext cx="1152525" cy="1079500"/>
          </a:xfrm>
          <a:prstGeom prst="line">
            <a:avLst/>
          </a:prstGeom>
          <a:ln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 bwMode="auto">
          <a:xfrm flipH="1" flipV="1">
            <a:off x="1908175" y="2924175"/>
            <a:ext cx="1287463" cy="1216025"/>
          </a:xfrm>
          <a:prstGeom prst="line">
            <a:avLst/>
          </a:prstGeom>
          <a:ln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251" name="TextovéPole 14"/>
          <p:cNvSpPr txBox="1">
            <a:spLocks noChangeArrowheads="1"/>
          </p:cNvSpPr>
          <p:nvPr/>
        </p:nvSpPr>
        <p:spPr bwMode="auto">
          <a:xfrm>
            <a:off x="971550" y="4221163"/>
            <a:ext cx="3384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ústupkový portál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42988" y="4076700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http://www.prostor-ad.</a:t>
            </a:r>
            <a:r>
              <a:rPr lang="cs-CZ" sz="8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dejiny</a:t>
            </a:r>
            <a:r>
              <a:rPr lang="cs-CZ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roman</a:t>
            </a:r>
            <a:r>
              <a:rPr lang="cs-CZ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uvod</a:t>
            </a:r>
            <a:r>
              <a:rPr lang="cs-CZ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portal.htm</a:t>
            </a:r>
            <a:endParaRPr lang="cs-CZ" sz="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301" name="Vývojový diagram: zpoždění 14"/>
          <p:cNvSpPr>
            <a:spLocks noChangeArrowheads="1"/>
          </p:cNvSpPr>
          <p:nvPr/>
        </p:nvSpPr>
        <p:spPr bwMode="auto">
          <a:xfrm rot="-5400000">
            <a:off x="3527425" y="1162050"/>
            <a:ext cx="504825" cy="142875"/>
          </a:xfrm>
          <a:prstGeom prst="flowChartDelay">
            <a:avLst/>
          </a:prstGeom>
          <a:solidFill>
            <a:srgbClr val="66FFFF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 bwMode="auto">
          <a:xfrm flipV="1">
            <a:off x="3203575" y="1773238"/>
            <a:ext cx="863600" cy="1223962"/>
          </a:xfrm>
          <a:prstGeom prst="line">
            <a:avLst/>
          </a:prstGeom>
          <a:ln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 bwMode="auto">
          <a:xfrm flipH="1" flipV="1">
            <a:off x="3419475" y="1773238"/>
            <a:ext cx="936625" cy="1152525"/>
          </a:xfrm>
          <a:prstGeom prst="line">
            <a:avLst/>
          </a:prstGeom>
          <a:ln>
            <a:solidFill>
              <a:srgbClr val="FF0000"/>
            </a:solidFill>
            <a:headEnd type="none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okno </a:t>
            </a:r>
          </a:p>
        </p:txBody>
      </p:sp>
      <p:pic>
        <p:nvPicPr>
          <p:cNvPr id="1331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1773238"/>
            <a:ext cx="32385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6413" y="1838325"/>
            <a:ext cx="2795587" cy="420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692275" y="6092825"/>
            <a:ext cx="4572000" cy="200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http://www.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portalolomouc.cz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romansky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-biskupsky-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palac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premyslovsky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palac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</a:p>
        </p:txBody>
      </p:sp>
      <p:sp>
        <p:nvSpPr>
          <p:cNvPr id="7" name="Obdélník 6"/>
          <p:cNvSpPr/>
          <p:nvPr/>
        </p:nvSpPr>
        <p:spPr>
          <a:xfrm>
            <a:off x="5129213" y="6119813"/>
            <a:ext cx="3384550" cy="200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http://www.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mistopis.eu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mistopiscr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posazavi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uhlirskojanovicko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uhlirske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_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janovice.htm</a:t>
            </a:r>
            <a:endParaRPr lang="cs-CZ" sz="7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1689100"/>
            <a:ext cx="3240088" cy="487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700338" y="692150"/>
            <a:ext cx="46910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4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Sdružené okno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57625" y="6557963"/>
            <a:ext cx="2160588" cy="200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http://www.byty-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najemni.cz</a:t>
            </a:r>
            <a:r>
              <a:rPr lang="cs-CZ" sz="7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/</a:t>
            </a:r>
            <a:r>
              <a:rPr lang="cs-CZ" sz="7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fotogalerie</a:t>
            </a:r>
            <a:endParaRPr lang="cs-CZ" sz="7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692696"/>
            <a:ext cx="2353072" cy="831304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Portál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z="2800" smtClean="0"/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        </a:t>
            </a:r>
            <a:r>
              <a:rPr lang="cs-CZ" sz="3600" b="1" smtClean="0">
                <a:solidFill>
                  <a:schemeClr val="hlink"/>
                </a:solidFill>
              </a:rPr>
              <a:t>tympanon</a:t>
            </a: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557338"/>
            <a:ext cx="3530600" cy="470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3141663"/>
            <a:ext cx="2055812" cy="30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356100" y="6381750"/>
            <a:ext cx="4572000" cy="2143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http://translate.google.cz/translate?hl=cs&amp;langpair=en|cs&amp;u=http://www.panoramio.com/photo/32934507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 advAuto="200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4536504" cy="926976"/>
          </a:xfr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>
              <a:defRPr/>
            </a:pPr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Římsy, vlysy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916113"/>
            <a:ext cx="817880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55650" y="4724400"/>
            <a:ext cx="8243888" cy="2476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http://www.</a:t>
            </a:r>
            <a:r>
              <a:rPr lang="cs-CZ" sz="1000" dirty="0" err="1">
                <a:solidFill>
                  <a:schemeClr val="accent2">
                    <a:lumMod val="75000"/>
                  </a:schemeClr>
                </a:solidFill>
              </a:rPr>
              <a:t>gjb</a:t>
            </a: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sz="1000" dirty="0" err="1">
                <a:solidFill>
                  <a:schemeClr val="accent2">
                    <a:lumMod val="75000"/>
                  </a:schemeClr>
                </a:solidFill>
              </a:rPr>
              <a:t>spgs.cz</a:t>
            </a: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cs-CZ" sz="1000" dirty="0" err="1">
                <a:solidFill>
                  <a:schemeClr val="accent2">
                    <a:lumMod val="75000"/>
                  </a:schemeClr>
                </a:solidFill>
              </a:rPr>
              <a:t>stranky</a:t>
            </a: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/projekt_architektura/</a:t>
            </a:r>
            <a:r>
              <a:rPr lang="cs-CZ" sz="1000" dirty="0" err="1">
                <a:solidFill>
                  <a:schemeClr val="accent2">
                    <a:lumMod val="75000"/>
                  </a:schemeClr>
                </a:solidFill>
              </a:rPr>
              <a:t>images</a:t>
            </a: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cs-CZ" sz="1000" dirty="0" err="1">
                <a:solidFill>
                  <a:schemeClr val="accent2">
                    <a:lumMod val="75000"/>
                  </a:schemeClr>
                </a:solidFill>
              </a:rPr>
              <a:t>romansky</a:t>
            </a:r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_sloh/12.jpg</a:t>
            </a:r>
          </a:p>
        </p:txBody>
      </p:sp>
      <p:sp>
        <p:nvSpPr>
          <p:cNvPr id="16391" name="TextovéPole 12"/>
          <p:cNvSpPr txBox="1">
            <a:spLocks noChangeArrowheads="1"/>
          </p:cNvSpPr>
          <p:nvPr/>
        </p:nvSpPr>
        <p:spPr bwMode="auto">
          <a:xfrm>
            <a:off x="5956300" y="2060575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římsa</a:t>
            </a:r>
          </a:p>
        </p:txBody>
      </p:sp>
      <p:sp>
        <p:nvSpPr>
          <p:cNvPr id="16392" name="TextovéPole 13"/>
          <p:cNvSpPr txBox="1">
            <a:spLocks noChangeArrowheads="1"/>
          </p:cNvSpPr>
          <p:nvPr/>
        </p:nvSpPr>
        <p:spPr bwMode="auto">
          <a:xfrm>
            <a:off x="6011863" y="3141663"/>
            <a:ext cx="2305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</a:rPr>
              <a:t>obloučkový vlys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88640"/>
            <a:ext cx="1941513" cy="76993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Klenba</a:t>
            </a:r>
            <a:endParaRPr lang="cs-CZ" sz="4400" dirty="0">
              <a:solidFill>
                <a:schemeClr val="tx2"/>
              </a:solidFill>
            </a:endParaRPr>
          </a:p>
        </p:txBody>
      </p:sp>
      <p:pic>
        <p:nvPicPr>
          <p:cNvPr id="1741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084388"/>
            <a:ext cx="2087562" cy="156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600200" y="1582738"/>
            <a:ext cx="13684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valená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27113" y="3651250"/>
            <a:ext cx="2320925" cy="3397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http://upload.wikimedia.org/wikipedia/commons/2/29/Barrel_vault-scheme.jpg</a:t>
            </a:r>
          </a:p>
        </p:txBody>
      </p:sp>
      <p:pic>
        <p:nvPicPr>
          <p:cNvPr id="174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1268413"/>
            <a:ext cx="21907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227763" y="620713"/>
            <a:ext cx="20891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křížová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4427538" y="3789363"/>
            <a:ext cx="2243137" cy="3397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http://upload.wikimedia.org/wikipedia/commons/f/fc/Groined_vault_001.png</a:t>
            </a:r>
          </a:p>
        </p:txBody>
      </p:sp>
      <p:pic>
        <p:nvPicPr>
          <p:cNvPr id="174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588" y="1268413"/>
            <a:ext cx="2160587" cy="245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6732588" y="3789363"/>
            <a:ext cx="2530475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http://www.prostor-ad.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dejiny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roman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uvod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/klenby.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htm</a:t>
            </a:r>
            <a:endParaRPr lang="cs-CZ" sz="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7421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4076700"/>
            <a:ext cx="297497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755650" y="6307138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geops.cz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FileHandler.ashx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?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FileID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=5166&amp;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FormatID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=2&amp;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TimeStamp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=20080121172242</a:t>
            </a:r>
          </a:p>
        </p:txBody>
      </p:sp>
      <p:pic>
        <p:nvPicPr>
          <p:cNvPr id="17423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5963" y="4076700"/>
            <a:ext cx="3097212" cy="232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Klenba  -  románský oblouk</a:t>
            </a:r>
            <a:r>
              <a:rPr lang="cs-CZ" dirty="0" smtClean="0"/>
              <a:t>  </a:t>
            </a:r>
          </a:p>
        </p:txBody>
      </p:sp>
      <p:sp>
        <p:nvSpPr>
          <p:cNvPr id="18435" name="AutoShape 5"/>
          <p:cNvSpPr>
            <a:spLocks noChangeAspect="1" noChangeArrowheads="1"/>
          </p:cNvSpPr>
          <p:nvPr/>
        </p:nvSpPr>
        <p:spPr bwMode="auto">
          <a:xfrm>
            <a:off x="5029200" y="1752600"/>
            <a:ext cx="3808413" cy="411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FontTx/>
              <a:buBlip>
                <a:blip r:embed="rId2"/>
              </a:buBlip>
            </a:pPr>
            <a:endParaRPr lang="cs-CZ" sz="2800"/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773238"/>
            <a:ext cx="5483225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-171450"/>
            <a:ext cx="793908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solidFill>
                  <a:srgbClr val="0000FF"/>
                </a:solidFill>
              </a:rPr>
              <a:t>Poříčí nad Sázavou </a:t>
            </a:r>
            <a:r>
              <a:rPr lang="cs-CZ" dirty="0" smtClean="0"/>
              <a:t>–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Havla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762000" y="2590800"/>
            <a:ext cx="2667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0000FF"/>
                </a:solidFill>
              </a:rPr>
              <a:t>sdružená</a:t>
            </a:r>
            <a:r>
              <a:rPr lang="cs-CZ" sz="2800">
                <a:solidFill>
                  <a:srgbClr val="0000FF"/>
                </a:solidFill>
              </a:rPr>
              <a:t> </a:t>
            </a:r>
            <a:r>
              <a:rPr lang="cs-CZ" sz="2800" b="1">
                <a:solidFill>
                  <a:srgbClr val="0000FF"/>
                </a:solidFill>
              </a:rPr>
              <a:t>okna</a:t>
            </a:r>
          </a:p>
        </p:txBody>
      </p:sp>
      <p:pic>
        <p:nvPicPr>
          <p:cNvPr id="1946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1196975"/>
            <a:ext cx="4629150" cy="5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400" y="27432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857375" y="6272213"/>
            <a:ext cx="7777163" cy="2143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stredovek.com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photos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jineobjekty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Porici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%20nad%20Sazavou%20-%20kostel%20sv.Petra/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Big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Porici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%20nad%20Sazavou%20-%20kostel%20sv.Petra%2009.jpg</a:t>
            </a:r>
          </a:p>
        </p:txBody>
      </p:sp>
      <p:pic>
        <p:nvPicPr>
          <p:cNvPr id="8" name="Picture 5" descr="BD21298_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99288" y="5013325"/>
            <a:ext cx="1101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072438" y="4913313"/>
            <a:ext cx="1150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CC"/>
                </a:solidFill>
              </a:rPr>
              <a:t>apsida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>
                <a:solidFill>
                  <a:srgbClr val="0000CC"/>
                </a:solidFill>
              </a:rPr>
              <a:t>Církvice</a:t>
            </a:r>
            <a:r>
              <a:rPr lang="cs-CZ" dirty="0" smtClean="0">
                <a:solidFill>
                  <a:srgbClr val="0000CC"/>
                </a:solidFill>
              </a:rPr>
              <a:t> </a:t>
            </a:r>
            <a:r>
              <a:rPr lang="cs-CZ" dirty="0" smtClean="0"/>
              <a:t> -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Jakuba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0688" y="1700213"/>
            <a:ext cx="5761037" cy="431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628775" y="6064250"/>
            <a:ext cx="2232025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fototuristika.cz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tips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/detail/208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2988" y="115888"/>
            <a:ext cx="7272337" cy="5857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Detail výzdoby</a:t>
            </a: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44675"/>
            <a:ext cx="6192837" cy="464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708275" y="6486525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http://oliviera.rajce.idnes.cz/Kostel_sv._Jakub_-_Cirkvice#P5130067.JPG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93725" y="3106738"/>
            <a:ext cx="2519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FF"/>
                </a:solidFill>
              </a:rPr>
              <a:t>obloučkový vlys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55650" y="4457700"/>
            <a:ext cx="1728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FF"/>
                </a:solidFill>
              </a:rPr>
              <a:t>reliéf</a:t>
            </a:r>
          </a:p>
        </p:txBody>
      </p:sp>
      <p:pic>
        <p:nvPicPr>
          <p:cNvPr id="11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4581525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32131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1116013" y="692150"/>
            <a:ext cx="4090987" cy="4619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solidFill>
                  <a:srgbClr val="0000CC"/>
                </a:solidFill>
              </a:rPr>
              <a:t>(</a:t>
            </a:r>
            <a:r>
              <a:rPr lang="cs-CZ" dirty="0" err="1">
                <a:solidFill>
                  <a:srgbClr val="0000CC"/>
                </a:solidFill>
              </a:rPr>
              <a:t>Církvice</a:t>
            </a:r>
            <a:r>
              <a:rPr lang="cs-CZ" dirty="0"/>
              <a:t>  - 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Jakuba</a:t>
            </a:r>
            <a:r>
              <a:rPr lang="cs-CZ" b="1" u="sng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0"/>
            <a:ext cx="8459787" cy="830263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sochařství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196975"/>
            <a:ext cx="8280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námět  -  </a:t>
            </a:r>
            <a:r>
              <a:rPr lang="cs-CZ" b="1" dirty="0">
                <a:solidFill>
                  <a:srgbClr val="0000FF"/>
                </a:solidFill>
              </a:rPr>
              <a:t>náboženská tématika, ornamenty</a:t>
            </a:r>
          </a:p>
        </p:txBody>
      </p:sp>
      <p:pic>
        <p:nvPicPr>
          <p:cNvPr id="225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1790700"/>
            <a:ext cx="2735263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276600" y="3835400"/>
            <a:ext cx="25908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http://home.tiscali.cz/cz021916/images/sloup.jpg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71538" y="3362325"/>
            <a:ext cx="38893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hlavice sloupů</a:t>
            </a:r>
          </a:p>
        </p:txBody>
      </p:sp>
      <p:pic>
        <p:nvPicPr>
          <p:cNvPr id="2253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076700"/>
            <a:ext cx="2590800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3279775" y="6507163"/>
            <a:ext cx="2303463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http://www.volny.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/architektura/image/214.jpg</a:t>
            </a:r>
          </a:p>
        </p:txBody>
      </p:sp>
      <p:pic>
        <p:nvPicPr>
          <p:cNvPr id="2253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37300" y="1800225"/>
            <a:ext cx="2706688" cy="357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6346825" y="5378450"/>
            <a:ext cx="2376488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http://www.volny.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/architektura/image/217.jpg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509713"/>
            <a:ext cx="3565525" cy="475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851275" y="6308725"/>
            <a:ext cx="5599113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http://upload.wikimedia.org/wikipedia/commons/8/84/Hrusice_CZ_St_Wenceslas_church_Romanesque_portal.148.jpg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92225" y="2420938"/>
            <a:ext cx="3097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FF"/>
                </a:solidFill>
              </a:rPr>
              <a:t>Dekorativní ornament</a:t>
            </a:r>
          </a:p>
        </p:txBody>
      </p:sp>
      <p:pic>
        <p:nvPicPr>
          <p:cNvPr id="5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565400"/>
            <a:ext cx="914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06625" y="3076575"/>
            <a:ext cx="2232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FF"/>
                </a:solidFill>
              </a:rPr>
              <a:t>Figurální reliéf</a:t>
            </a:r>
          </a:p>
        </p:txBody>
      </p:sp>
      <p:pic>
        <p:nvPicPr>
          <p:cNvPr id="7" name="Picture 5" descr="BD21298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32131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00113" y="620713"/>
            <a:ext cx="8243887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Sochařská výzdoba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portálu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– </a:t>
            </a:r>
            <a:r>
              <a:rPr lang="cs-CZ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tympanon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sloupy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archivolty</a:t>
            </a:r>
          </a:p>
        </p:txBody>
      </p:sp>
      <p:cxnSp>
        <p:nvCxnSpPr>
          <p:cNvPr id="10" name="Přímá spojovací šipka 9"/>
          <p:cNvCxnSpPr/>
          <p:nvPr/>
        </p:nvCxnSpPr>
        <p:spPr bwMode="auto">
          <a:xfrm flipH="1">
            <a:off x="7524750" y="1052513"/>
            <a:ext cx="360363" cy="1368425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 bwMode="auto">
          <a:xfrm>
            <a:off x="5076825" y="981075"/>
            <a:ext cx="1511300" cy="2160588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 bwMode="auto">
          <a:xfrm>
            <a:off x="6588125" y="981075"/>
            <a:ext cx="1079500" cy="3887788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115888"/>
            <a:ext cx="4716462" cy="606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971550" y="476250"/>
            <a:ext cx="26638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Ornament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1916113"/>
            <a:ext cx="2592388" cy="13477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Tx/>
              <a:buChar char="-"/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detail výzdoby   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portálu       </a:t>
            </a:r>
          </a:p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  (</a:t>
            </a:r>
            <a:r>
              <a:rPr lang="cs-CZ" b="1" dirty="0">
                <a:solidFill>
                  <a:srgbClr val="0000CC"/>
                </a:solidFill>
              </a:rPr>
              <a:t>archivolty</a:t>
            </a: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)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95738" y="6189663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http://sweb.cz/evk/obr/zaboridetail1.jpg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839788" y="1700213"/>
            <a:ext cx="3887787" cy="687387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u="sng" dirty="0" smtClean="0">
                <a:solidFill>
                  <a:srgbClr val="FF0000"/>
                </a:solidFill>
              </a:rPr>
              <a:t>freska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dirty="0" smtClean="0"/>
              <a:t>  -   nástěnná malba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63600" y="2452688"/>
            <a:ext cx="3808413" cy="6477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(detail výzdoby)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ph type="clipArt" sz="half" idx="2"/>
          </p:nvPr>
        </p:nvGraphicFramePr>
        <p:xfrm>
          <a:off x="4859338" y="1806575"/>
          <a:ext cx="3606800" cy="4808538"/>
        </p:xfrm>
        <a:graphic>
          <a:graphicData uri="http://schemas.openxmlformats.org/presentationml/2006/ole">
            <p:oleObj spid="_x0000_s1026" name="CorelPhotoPaint.Image.9" r:id="rId3" imgW="19504762" imgH="26006349" progId="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4213" y="981075"/>
            <a:ext cx="71278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Rotunda </a:t>
            </a:r>
            <a:r>
              <a:rPr lang="cs-CZ" sz="3600" b="1" u="sng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sv.Kateřiny</a:t>
            </a:r>
            <a:r>
              <a:rPr lang="cs-CZ" sz="36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 Znojmě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4213" y="0"/>
            <a:ext cx="8459787" cy="8302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Románské malířství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80063" y="188913"/>
            <a:ext cx="294005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bylotojinak.cz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images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stories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ostatni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Or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_a_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bl.jpg</a:t>
            </a:r>
            <a:endParaRPr lang="cs-CZ" sz="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3438" y="90488"/>
            <a:ext cx="4752975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724525" y="6308725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http://www.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bikeboy.cz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/foto/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zaz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zn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_rotunda/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zaz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</a:t>
            </a:r>
            <a:r>
              <a:rPr lang="cs-CZ" sz="8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zn</a:t>
            </a: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_rotunda018.jpg</a:t>
            </a:r>
          </a:p>
        </p:txBody>
      </p:sp>
      <p:pic>
        <p:nvPicPr>
          <p:cNvPr id="2560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3357563"/>
            <a:ext cx="4765675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724525" y="3357563"/>
            <a:ext cx="280828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Fresková výzdoba kupole rotundy </a:t>
            </a:r>
            <a:r>
              <a:rPr lang="cs-CZ" b="1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sv.Kateřiny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341438"/>
            <a:ext cx="3810000" cy="526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66775" y="58738"/>
            <a:ext cx="86741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Knižní malba (iluminace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- </a:t>
            </a:r>
            <a:r>
              <a:rPr lang="cs-CZ" sz="3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Kodex vyšehradský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9475" y="793750"/>
            <a:ext cx="439261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evangelistář krále Vratislava II.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8025" y="6589713"/>
            <a:ext cx="4572000" cy="2143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http://upload.wikimedia.org/wikipedia/commons/d/d7/Kodex_vy%C5%A1ehradsk%C3%BD2.jpg</a:t>
            </a:r>
          </a:p>
        </p:txBody>
      </p:sp>
      <p:pic>
        <p:nvPicPr>
          <p:cNvPr id="2663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1349375"/>
            <a:ext cx="3600450" cy="526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4932363" y="6605588"/>
            <a:ext cx="4572000" cy="2159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http://upload.wikimedia.org/wikipedia/commons/0/09/Kodex_vy%C5%A1ehradsk%C3%BD1.jpg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Obdélník 1"/>
          <p:cNvSpPr>
            <a:spLocks noChangeArrowheads="1"/>
          </p:cNvSpPr>
          <p:nvPr/>
        </p:nvSpPr>
        <p:spPr bwMode="auto">
          <a:xfrm>
            <a:off x="963613" y="1879600"/>
            <a:ext cx="82438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http://www.praguecityline.cz/wp-content/gallery/vysehrad-rotunda-sv-martina/rotunda-sv-martina-20_0.jpg</a:t>
            </a:r>
          </a:p>
        </p:txBody>
      </p:sp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900113" y="1590675"/>
            <a:ext cx="77041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</a:t>
            </a:r>
            <a:r>
              <a:rPr lang="cs-CZ" sz="1400" dirty="0" smtClean="0">
                <a:solidFill>
                  <a:srgbClr val="FFC000"/>
                </a:solidFill>
                <a:sym typeface="Symbol" pitchFamily="18" charset="2"/>
              </a:rPr>
              <a:t>cit.12.3.2012</a:t>
            </a:r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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963613" y="2101850"/>
            <a:ext cx="80645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http://www.prostor-ad.cz/dejiny/roman/uvod/portal.htm</a:t>
            </a:r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963613" y="2335213"/>
            <a:ext cx="65341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http://www.portalolomouc.cz/romansky-biskupsky-palac--premyslovsky-palac/</a:t>
            </a:r>
          </a:p>
        </p:txBody>
      </p:sp>
      <p:sp>
        <p:nvSpPr>
          <p:cNvPr id="27654" name="Obdélník 5"/>
          <p:cNvSpPr>
            <a:spLocks noChangeArrowheads="1"/>
          </p:cNvSpPr>
          <p:nvPr/>
        </p:nvSpPr>
        <p:spPr bwMode="auto">
          <a:xfrm>
            <a:off x="960438" y="2551113"/>
            <a:ext cx="7200900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http://www.mistopis.eu/mistopiscr/posazavi/uhlirskojanovicko/uhlirske_janovice.htm</a:t>
            </a:r>
          </a:p>
        </p:txBody>
      </p:sp>
      <p:sp>
        <p:nvSpPr>
          <p:cNvPr id="27655" name="Obdélník 7"/>
          <p:cNvSpPr>
            <a:spLocks noChangeArrowheads="1"/>
          </p:cNvSpPr>
          <p:nvPr/>
        </p:nvSpPr>
        <p:spPr bwMode="auto">
          <a:xfrm>
            <a:off x="962025" y="2773363"/>
            <a:ext cx="6175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http://www.byty-najemni.cz/fotogalerie</a:t>
            </a:r>
          </a:p>
        </p:txBody>
      </p:sp>
      <p:sp>
        <p:nvSpPr>
          <p:cNvPr id="27656" name="Obdélník 8"/>
          <p:cNvSpPr>
            <a:spLocks noChangeArrowheads="1"/>
          </p:cNvSpPr>
          <p:nvPr/>
        </p:nvSpPr>
        <p:spPr bwMode="auto">
          <a:xfrm>
            <a:off x="962025" y="2987675"/>
            <a:ext cx="7848600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http://www.gjb-spgs.cz/stranky/projekt_architektura/images/romansky_sloh/12.jpg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27657" name="Obdélník 9"/>
          <p:cNvSpPr>
            <a:spLocks noChangeArrowheads="1"/>
          </p:cNvSpPr>
          <p:nvPr/>
        </p:nvSpPr>
        <p:spPr bwMode="auto">
          <a:xfrm>
            <a:off x="962025" y="3200400"/>
            <a:ext cx="7775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http://translate.google.cz/translate?hl=cs&amp;langpair=en|cs&amp;u=http://www.panoramio.com/photo/32934507</a:t>
            </a:r>
          </a:p>
        </p:txBody>
      </p:sp>
      <p:sp>
        <p:nvSpPr>
          <p:cNvPr id="27658" name="Obdélník 10"/>
          <p:cNvSpPr>
            <a:spLocks noChangeArrowheads="1"/>
          </p:cNvSpPr>
          <p:nvPr/>
        </p:nvSpPr>
        <p:spPr bwMode="auto">
          <a:xfrm>
            <a:off x="954088" y="3417888"/>
            <a:ext cx="81708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http://upload.wikimedia.org/wikipedia/commons/8/84/Hrusice_CZ_St_Wenceslas_church_Romanesque_portal.148.jpg</a:t>
            </a:r>
          </a:p>
        </p:txBody>
      </p:sp>
      <p:sp>
        <p:nvSpPr>
          <p:cNvPr id="27659" name="Obdélník 11"/>
          <p:cNvSpPr>
            <a:spLocks noChangeArrowheads="1"/>
          </p:cNvSpPr>
          <p:nvPr/>
        </p:nvSpPr>
        <p:spPr bwMode="auto">
          <a:xfrm>
            <a:off x="962025" y="3606800"/>
            <a:ext cx="65516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http://upload.wikimedia.org/wikipedia/commons/2/29/Barrel_vault-scheme.jpg</a:t>
            </a:r>
          </a:p>
        </p:txBody>
      </p:sp>
      <p:sp>
        <p:nvSpPr>
          <p:cNvPr id="27660" name="Obdélník 12"/>
          <p:cNvSpPr>
            <a:spLocks noChangeArrowheads="1"/>
          </p:cNvSpPr>
          <p:nvPr/>
        </p:nvSpPr>
        <p:spPr bwMode="auto">
          <a:xfrm>
            <a:off x="973138" y="3822700"/>
            <a:ext cx="63357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http://upload.wikimedia.org/wikipedia/commons/f/fc/Groined_vault_001.png</a:t>
            </a:r>
          </a:p>
        </p:txBody>
      </p:sp>
      <p:sp>
        <p:nvSpPr>
          <p:cNvPr id="27661" name="Obdélník 13"/>
          <p:cNvSpPr>
            <a:spLocks noChangeArrowheads="1"/>
          </p:cNvSpPr>
          <p:nvPr/>
        </p:nvSpPr>
        <p:spPr bwMode="auto">
          <a:xfrm>
            <a:off x="962025" y="4040188"/>
            <a:ext cx="69484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http://www.prostor-ad.cz/dejiny/roman/uvod/klenby.htm</a:t>
            </a:r>
          </a:p>
        </p:txBody>
      </p:sp>
      <p:sp>
        <p:nvSpPr>
          <p:cNvPr id="27662" name="Obdélník 14"/>
          <p:cNvSpPr>
            <a:spLocks noChangeArrowheads="1"/>
          </p:cNvSpPr>
          <p:nvPr/>
        </p:nvSpPr>
        <p:spPr bwMode="auto">
          <a:xfrm>
            <a:off x="962025" y="4514850"/>
            <a:ext cx="4572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http://www.fototuristika.cz/tips/detail/208</a:t>
            </a:r>
          </a:p>
        </p:txBody>
      </p:sp>
      <p:sp>
        <p:nvSpPr>
          <p:cNvPr id="27663" name="Obdélník 15"/>
          <p:cNvSpPr>
            <a:spLocks noChangeArrowheads="1"/>
          </p:cNvSpPr>
          <p:nvPr/>
        </p:nvSpPr>
        <p:spPr bwMode="auto">
          <a:xfrm>
            <a:off x="960438" y="4256088"/>
            <a:ext cx="124585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</a:t>
            </a:r>
            <a:r>
              <a:rPr lang="cs-CZ" sz="1400" dirty="0" smtClean="0">
                <a:solidFill>
                  <a:srgbClr val="FFC000"/>
                </a:solidFill>
                <a:sym typeface="Symbol" pitchFamily="18" charset="2"/>
              </a:rPr>
              <a:t>cit.13.3.2012</a:t>
            </a:r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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27664" name="Obdélník 16"/>
          <p:cNvSpPr>
            <a:spLocks noChangeArrowheads="1"/>
          </p:cNvSpPr>
          <p:nvPr/>
        </p:nvSpPr>
        <p:spPr bwMode="auto">
          <a:xfrm>
            <a:off x="968375" y="4722813"/>
            <a:ext cx="9291638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solidFill>
                  <a:schemeClr val="bg1"/>
                </a:solidFill>
              </a:rPr>
              <a:t>http://www.stredovek.com/photos/jineobjekty/Porici%20nad%20Sazavou%20-%20kostel%20sv.Petra/Big/Porici%20nad%20Sazavou%20-%20kostel%20sv.Petra%2009.jpg</a:t>
            </a:r>
          </a:p>
        </p:txBody>
      </p:sp>
      <p:sp>
        <p:nvSpPr>
          <p:cNvPr id="27665" name="Obdélník 18"/>
          <p:cNvSpPr>
            <a:spLocks noChangeArrowheads="1"/>
          </p:cNvSpPr>
          <p:nvPr/>
        </p:nvSpPr>
        <p:spPr bwMode="auto">
          <a:xfrm>
            <a:off x="962025" y="4884738"/>
            <a:ext cx="7273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http://home.tishttp://home.tiscali.cz/cz021916/images/sloup.jpgcali.cz/cz021916/images/sloup.jpg</a:t>
            </a:r>
          </a:p>
        </p:txBody>
      </p:sp>
      <p:sp>
        <p:nvSpPr>
          <p:cNvPr id="27666" name="Obdélník 20"/>
          <p:cNvSpPr>
            <a:spLocks noChangeArrowheads="1"/>
          </p:cNvSpPr>
          <p:nvPr/>
        </p:nvSpPr>
        <p:spPr bwMode="auto">
          <a:xfrm>
            <a:off x="962025" y="5105400"/>
            <a:ext cx="4572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http://www.volny.cz/architektura/image/214.jpg</a:t>
            </a:r>
          </a:p>
        </p:txBody>
      </p:sp>
      <p:sp>
        <p:nvSpPr>
          <p:cNvPr id="27667" name="Obdélník 21"/>
          <p:cNvSpPr>
            <a:spLocks noChangeArrowheads="1"/>
          </p:cNvSpPr>
          <p:nvPr/>
        </p:nvSpPr>
        <p:spPr bwMode="auto">
          <a:xfrm>
            <a:off x="962025" y="5326063"/>
            <a:ext cx="4572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http://www.volny.cz/architektura/image/217.jpg</a:t>
            </a:r>
          </a:p>
        </p:txBody>
      </p:sp>
      <p:sp>
        <p:nvSpPr>
          <p:cNvPr id="27668" name="Obdélník 22"/>
          <p:cNvSpPr>
            <a:spLocks noChangeArrowheads="1"/>
          </p:cNvSpPr>
          <p:nvPr/>
        </p:nvSpPr>
        <p:spPr bwMode="auto">
          <a:xfrm>
            <a:off x="954088" y="5541963"/>
            <a:ext cx="4572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http://www.bylotojinak.cz/images/stories/ostatni/Or_a_bl.jpg</a:t>
            </a:r>
          </a:p>
        </p:txBody>
      </p:sp>
      <p:sp>
        <p:nvSpPr>
          <p:cNvPr id="27669" name="Obdélník 23"/>
          <p:cNvSpPr>
            <a:spLocks noChangeArrowheads="1"/>
          </p:cNvSpPr>
          <p:nvPr/>
        </p:nvSpPr>
        <p:spPr bwMode="auto">
          <a:xfrm>
            <a:off x="962025" y="5757863"/>
            <a:ext cx="5616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http://www.bikeboy.cz/foto/zaz_zn_rotunda/zaz_zn_rotunda018.jpg</a:t>
            </a:r>
          </a:p>
        </p:txBody>
      </p:sp>
      <p:sp>
        <p:nvSpPr>
          <p:cNvPr id="27670" name="Obdélník 24"/>
          <p:cNvSpPr>
            <a:spLocks noChangeArrowheads="1"/>
          </p:cNvSpPr>
          <p:nvPr/>
        </p:nvSpPr>
        <p:spPr bwMode="auto">
          <a:xfrm>
            <a:off x="962025" y="5975350"/>
            <a:ext cx="7615238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http://upload.wikimedia.org/wikipedia/commons/d/d7/Kodex_vy%C5%A1ehradsk%C3%BD2.jpg</a:t>
            </a:r>
          </a:p>
        </p:txBody>
      </p:sp>
      <p:sp>
        <p:nvSpPr>
          <p:cNvPr id="27671" name="Obdélník 25"/>
          <p:cNvSpPr>
            <a:spLocks noChangeArrowheads="1"/>
          </p:cNvSpPr>
          <p:nvPr/>
        </p:nvSpPr>
        <p:spPr bwMode="auto">
          <a:xfrm>
            <a:off x="965200" y="6186488"/>
            <a:ext cx="10566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http://upload.wikimedia.org/wikipedia/commons/0/09/Kodex_vy%C5%A1ehradsk%C3%BD1.jpg</a:t>
            </a:r>
          </a:p>
        </p:txBody>
      </p:sp>
      <p:sp>
        <p:nvSpPr>
          <p:cNvPr id="27672" name="Obdélník 26"/>
          <p:cNvSpPr>
            <a:spLocks noChangeArrowheads="1"/>
          </p:cNvSpPr>
          <p:nvPr/>
        </p:nvSpPr>
        <p:spPr bwMode="auto">
          <a:xfrm>
            <a:off x="971550" y="6405563"/>
            <a:ext cx="8172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solidFill>
                  <a:schemeClr val="bg1"/>
                </a:solidFill>
              </a:rPr>
              <a:t>http://upload.wikimedia.org/wikipedia/commons/thumb/c/cb/Arco_rom%C3%A1nico_de_San_Pedro_de_las_Due%C3%B1as_%28M.A.N.%29_01.jpg/582px-Arco_rom%C3%A1nico_de_San_Pedro_de_las_Due%C3%B1as_%28M.A.N.%29_01.jpg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Obdélník 1"/>
          <p:cNvSpPr>
            <a:spLocks noChangeArrowheads="1"/>
          </p:cNvSpPr>
          <p:nvPr/>
        </p:nvSpPr>
        <p:spPr bwMode="auto">
          <a:xfrm>
            <a:off x="684213" y="2133600"/>
            <a:ext cx="822166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200" u="sng">
                <a:solidFill>
                  <a:schemeClr val="bg1"/>
                </a:solidFill>
              </a:rPr>
              <a:t>http://upload.wikimedia.org/wikipedia/commons/thumb/7/7b/Cheb_sv_Erhart_a_Ur%C5%A1ula_%281180%29_DSCN1472.JPG/799px-Cheb_sv_Erhart_a_Ur%C5%A1ula_%281180%29_DSCN1472.JPG</a:t>
            </a:r>
          </a:p>
        </p:txBody>
      </p:sp>
      <p:sp>
        <p:nvSpPr>
          <p:cNvPr id="28675" name="Obdélník 2"/>
          <p:cNvSpPr>
            <a:spLocks noChangeArrowheads="1"/>
          </p:cNvSpPr>
          <p:nvPr/>
        </p:nvSpPr>
        <p:spPr bwMode="auto">
          <a:xfrm>
            <a:off x="665163" y="2781300"/>
            <a:ext cx="47402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400" u="sng">
                <a:solidFill>
                  <a:schemeClr val="bg1"/>
                </a:solidFill>
              </a:rPr>
              <a:t>http://www.muzeumcheb.cz/hrad/kaple/foto/grf/02.jpg</a:t>
            </a:r>
          </a:p>
        </p:txBody>
      </p:sp>
      <p:sp>
        <p:nvSpPr>
          <p:cNvPr id="28676" name="Obdélník 3"/>
          <p:cNvSpPr>
            <a:spLocks noChangeArrowheads="1"/>
          </p:cNvSpPr>
          <p:nvPr/>
        </p:nvSpPr>
        <p:spPr bwMode="auto">
          <a:xfrm>
            <a:off x="665163" y="1628775"/>
            <a:ext cx="699928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400" u="sng">
                <a:solidFill>
                  <a:schemeClr val="bg1"/>
                </a:solidFill>
              </a:rPr>
              <a:t>http://mw2.google.com/mw-panoramio/photos/medium/26272720.jpg</a:t>
            </a:r>
          </a:p>
        </p:txBody>
      </p:sp>
      <p:sp>
        <p:nvSpPr>
          <p:cNvPr id="28677" name="Obdélník 4"/>
          <p:cNvSpPr>
            <a:spLocks noChangeArrowheads="1"/>
          </p:cNvSpPr>
          <p:nvPr/>
        </p:nvSpPr>
        <p:spPr bwMode="auto">
          <a:xfrm>
            <a:off x="655638" y="1125538"/>
            <a:ext cx="79914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400" u="sng">
                <a:solidFill>
                  <a:schemeClr val="bg1"/>
                </a:solidFill>
              </a:rPr>
              <a:t>http://www.geops.cz/FileHandler.ashx?FileID=5166&amp;FormatID=2&amp;TimeStamp=20080121172242</a:t>
            </a:r>
          </a:p>
        </p:txBody>
      </p:sp>
      <p:sp>
        <p:nvSpPr>
          <p:cNvPr id="28678" name="Obdélník 5"/>
          <p:cNvSpPr>
            <a:spLocks noChangeArrowheads="1"/>
          </p:cNvSpPr>
          <p:nvPr/>
        </p:nvSpPr>
        <p:spPr bwMode="auto">
          <a:xfrm>
            <a:off x="669925" y="260350"/>
            <a:ext cx="8483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400" u="sng">
                <a:solidFill>
                  <a:schemeClr val="bg1"/>
                </a:solidFill>
              </a:rPr>
              <a:t>http://upload.wikimedia.org/wikipedia/commons/thumb/c/cb/Arco_rom%C3%A1nico_de_San_Pedro_de_las_Due%C3%B1as_%28M.A.N.%29_01.jpg/582px-Arco_rom%C3%A1nico_de_San_Pedro_de_las_Due%C3%B1as_%28M.A.N.%29_01.jpg</a:t>
            </a:r>
          </a:p>
        </p:txBody>
      </p:sp>
      <p:sp>
        <p:nvSpPr>
          <p:cNvPr id="28679" name="Obdélník 6"/>
          <p:cNvSpPr>
            <a:spLocks noChangeArrowheads="1"/>
          </p:cNvSpPr>
          <p:nvPr/>
        </p:nvSpPr>
        <p:spPr bwMode="auto">
          <a:xfrm>
            <a:off x="669925" y="3213100"/>
            <a:ext cx="847407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  </a:t>
            </a:r>
            <a:r>
              <a:rPr lang="cs-CZ" sz="1400" u="sng">
                <a:solidFill>
                  <a:schemeClr val="bg1"/>
                </a:solidFill>
              </a:rPr>
              <a:t>http://www.turistik.cz/cz/kraje/stredocesky-kraj/okres-kolin/tismice/bazilika-nanebevzeti-panny-marie-tismice/galerie/ir/files/gallery/3954/28233--c800x600.jpg</a:t>
            </a:r>
          </a:p>
        </p:txBody>
      </p:sp>
      <p:sp>
        <p:nvSpPr>
          <p:cNvPr id="28680" name="Obdélník 7"/>
          <p:cNvSpPr>
            <a:spLocks noChangeArrowheads="1"/>
          </p:cNvSpPr>
          <p:nvPr/>
        </p:nvSpPr>
        <p:spPr bwMode="auto">
          <a:xfrm>
            <a:off x="684213" y="4221163"/>
            <a:ext cx="45720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solidFill>
                  <a:srgbClr val="FFFF00"/>
                </a:solidFill>
                <a:sym typeface="Symbol" pitchFamily="18" charset="2"/>
              </a:rPr>
              <a:t></a:t>
            </a:r>
            <a:r>
              <a:rPr lang="cs-CZ" sz="1400">
                <a:solidFill>
                  <a:srgbClr val="FFFF00"/>
                </a:solidFill>
                <a:sym typeface="Symbol" pitchFamily="18" charset="2"/>
              </a:rPr>
              <a:t>  </a:t>
            </a:r>
            <a:r>
              <a:rPr lang="cs-CZ" sz="1400">
                <a:solidFill>
                  <a:schemeClr val="bg1"/>
                </a:solidFill>
              </a:rPr>
              <a:t>http://vylety.kdykde.cz/data/70/858/000003873.jpg</a:t>
            </a:r>
          </a:p>
        </p:txBody>
      </p:sp>
      <p:sp>
        <p:nvSpPr>
          <p:cNvPr id="28681" name="Obdélník 8"/>
          <p:cNvSpPr>
            <a:spLocks noChangeArrowheads="1"/>
          </p:cNvSpPr>
          <p:nvPr/>
        </p:nvSpPr>
        <p:spPr bwMode="auto">
          <a:xfrm>
            <a:off x="684213" y="4581525"/>
            <a:ext cx="73437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  </a:t>
            </a:r>
            <a:r>
              <a:rPr lang="cs-CZ" sz="1400">
                <a:solidFill>
                  <a:schemeClr val="bg1"/>
                </a:solidFill>
              </a:rPr>
              <a:t>http://www.castles.cz/getpicl.php?filename=image/pictures/445/opl445_37.jpg&amp;x=330</a:t>
            </a:r>
          </a:p>
        </p:txBody>
      </p:sp>
      <p:sp>
        <p:nvSpPr>
          <p:cNvPr id="28682" name="Obdélník 10"/>
          <p:cNvSpPr>
            <a:spLocks noChangeArrowheads="1"/>
          </p:cNvSpPr>
          <p:nvPr/>
        </p:nvSpPr>
        <p:spPr bwMode="auto">
          <a:xfrm>
            <a:off x="666750" y="3860800"/>
            <a:ext cx="1295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</a:t>
            </a:r>
            <a:r>
              <a:rPr lang="cs-CZ" sz="1400" dirty="0" smtClean="0">
                <a:solidFill>
                  <a:srgbClr val="FFC000"/>
                </a:solidFill>
                <a:sym typeface="Symbol" pitchFamily="18" charset="2"/>
              </a:rPr>
              <a:t>cit.14.3.2012</a:t>
            </a:r>
            <a:r>
              <a:rPr lang="cs-CZ" sz="1400" dirty="0">
                <a:solidFill>
                  <a:srgbClr val="FFC000"/>
                </a:solidFill>
                <a:sym typeface="Symbol" pitchFamily="18" charset="2"/>
              </a:rPr>
              <a:t></a:t>
            </a:r>
            <a:endParaRPr lang="cs-CZ" sz="1400" dirty="0">
              <a:solidFill>
                <a:srgbClr val="FFC000"/>
              </a:solidFill>
            </a:endParaRPr>
          </a:p>
        </p:txBody>
      </p:sp>
      <p:sp>
        <p:nvSpPr>
          <p:cNvPr id="28683" name="Obdélník 11"/>
          <p:cNvSpPr>
            <a:spLocks noChangeArrowheads="1"/>
          </p:cNvSpPr>
          <p:nvPr/>
        </p:nvSpPr>
        <p:spPr bwMode="auto">
          <a:xfrm>
            <a:off x="673100" y="5013325"/>
            <a:ext cx="68516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  </a:t>
            </a:r>
            <a:r>
              <a:rPr lang="cs-CZ" sz="1400">
                <a:solidFill>
                  <a:schemeClr val="bg1"/>
                </a:solidFill>
              </a:rPr>
              <a:t>http://blog.hamsterovo.cz/wp-content/uploads/img_4988.jpg</a:t>
            </a:r>
          </a:p>
        </p:txBody>
      </p:sp>
      <p:sp>
        <p:nvSpPr>
          <p:cNvPr id="28684" name="Obdélník 12"/>
          <p:cNvSpPr>
            <a:spLocks noChangeArrowheads="1"/>
          </p:cNvSpPr>
          <p:nvPr/>
        </p:nvSpPr>
        <p:spPr bwMode="auto">
          <a:xfrm>
            <a:off x="674688" y="5445125"/>
            <a:ext cx="756126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 </a:t>
            </a:r>
            <a:r>
              <a:rPr lang="cs-CZ" sz="1400">
                <a:solidFill>
                  <a:schemeClr val="bg1"/>
                </a:solidFill>
              </a:rPr>
              <a:t>http://www.turistik.cz/cz/kraje/stredocesky-kraj/okres-kolin/tismice/bazilika-nanebevzeti-panny-marie-tismice/galerie/ir/files/gallery/3954/28233--c800x600.jpg</a:t>
            </a:r>
          </a:p>
        </p:txBody>
      </p:sp>
      <p:sp>
        <p:nvSpPr>
          <p:cNvPr id="28685" name="Obdélník 12"/>
          <p:cNvSpPr>
            <a:spLocks noChangeArrowheads="1"/>
          </p:cNvSpPr>
          <p:nvPr/>
        </p:nvSpPr>
        <p:spPr bwMode="auto">
          <a:xfrm>
            <a:off x="684213" y="6092825"/>
            <a:ext cx="56165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FFFF00"/>
                </a:solidFill>
                <a:sym typeface="Symbol" pitchFamily="18" charset="2"/>
              </a:rPr>
              <a:t>  </a:t>
            </a:r>
            <a:r>
              <a:rPr lang="cs-CZ" sz="1400">
                <a:solidFill>
                  <a:schemeClr val="bg1"/>
                </a:solidFill>
              </a:rPr>
              <a:t>http://img.abicko.cz/img/5/article/956481_vystrihovanka.jpg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Designs\Expedice.pot</Template>
  <TotalTime>1433</TotalTime>
  <Words>585</Words>
  <Application>Microsoft Office PowerPoint</Application>
  <PresentationFormat>Předvádění na obrazovce (4:3)</PresentationFormat>
  <Paragraphs>178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Expedice</vt:lpstr>
      <vt:lpstr>CorelPhotoPaint.Image.9</vt:lpstr>
      <vt:lpstr>Snímek 1</vt:lpstr>
      <vt:lpstr>Snímek 2</vt:lpstr>
      <vt:lpstr>ROMÁNSKÉ  UMĚNÍ</vt:lpstr>
      <vt:lpstr>Snímek 4</vt:lpstr>
      <vt:lpstr>Snímek 5</vt:lpstr>
      <vt:lpstr>Snímek 6</vt:lpstr>
      <vt:lpstr>Snímek 7</vt:lpstr>
      <vt:lpstr>Snímek 8</vt:lpstr>
      <vt:lpstr>Snímek 9</vt:lpstr>
      <vt:lpstr>ROTUNDA   sv.Martina –  na Vyšehradě  (v Praze)</vt:lpstr>
      <vt:lpstr>Snímek 11</vt:lpstr>
      <vt:lpstr>Románské okno </vt:lpstr>
      <vt:lpstr>Snímek 13</vt:lpstr>
      <vt:lpstr>Portál  </vt:lpstr>
      <vt:lpstr>Římsy, vlysy</vt:lpstr>
      <vt:lpstr>Snímek 16</vt:lpstr>
      <vt:lpstr>Klenba  -  románský oblouk  </vt:lpstr>
      <vt:lpstr>Poříčí nad Sázavou – kostel sv. Havla</vt:lpstr>
      <vt:lpstr>Církvice  -  kostel sv. Jakuba</vt:lpstr>
      <vt:lpstr>Snímek 20</vt:lpstr>
      <vt:lpstr>Snímek 21</vt:lpstr>
      <vt:lpstr>Snímek 22</vt:lpstr>
      <vt:lpstr>Snímek 23</vt:lpstr>
      <vt:lpstr> freska   -   nástěnná malba</vt:lpstr>
      <vt:lpstr>Snímek 25</vt:lpstr>
      <vt:lpstr>Snímek 26</vt:lpstr>
      <vt:lpstr>Snímek 27</vt:lpstr>
      <vt:lpstr>Snímek 28</vt:lpstr>
    </vt:vector>
  </TitlesOfParts>
  <Company>Soška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ROMÁNSKÁ  ARCHITEKTURA</dc:title>
  <dc:creator>Soška</dc:creator>
  <cp:lastModifiedBy>Jirka</cp:lastModifiedBy>
  <cp:revision>151</cp:revision>
  <dcterms:created xsi:type="dcterms:W3CDTF">2005-12-17T18:40:33Z</dcterms:created>
  <dcterms:modified xsi:type="dcterms:W3CDTF">2012-05-29T18:39:16Z</dcterms:modified>
</cp:coreProperties>
</file>