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8" r:id="rId2"/>
    <p:sldId id="269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8007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2"/>
          <p:cNvSpPr txBox="1">
            <a:spLocks/>
          </p:cNvSpPr>
          <p:nvPr/>
        </p:nvSpPr>
        <p:spPr>
          <a:xfrm>
            <a:off x="827584" y="2492896"/>
            <a:ext cx="7344816" cy="244827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/>
              <a:t>VY_32_INOVACE_107_Fyzika_Blesk</a:t>
            </a:r>
          </a:p>
          <a:p>
            <a:pPr marL="0" indent="0">
              <a:buNone/>
            </a:pPr>
            <a:r>
              <a:rPr lang="cs-CZ" sz="2400" dirty="0" smtClean="0"/>
              <a:t>Mgr. Václav Černý</a:t>
            </a:r>
          </a:p>
          <a:p>
            <a:pPr marL="0" indent="0">
              <a:buNone/>
            </a:pPr>
            <a:r>
              <a:rPr lang="cs-CZ" sz="2400" dirty="0" smtClean="0"/>
              <a:t>ZŠ Speciální, Šafaříkova 991, Litvínov</a:t>
            </a:r>
          </a:p>
          <a:p>
            <a:pPr marL="0" indent="0">
              <a:buNone/>
            </a:pPr>
            <a:r>
              <a:rPr lang="cs-CZ" sz="2400" dirty="0" smtClean="0"/>
              <a:t>Číslo projektu: CZ.1.07/1.4.00/21.1535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0779179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12844"/>
            <a:ext cx="849694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</a:t>
            </a:r>
            <a:r>
              <a:rPr lang="cs-CZ" dirty="0"/>
              <a:t>: žák </a:t>
            </a:r>
            <a:r>
              <a:rPr lang="cs-CZ" dirty="0" smtClean="0"/>
              <a:t>získá </a:t>
            </a:r>
            <a:r>
              <a:rPr lang="cs-CZ" dirty="0"/>
              <a:t>základní informace </a:t>
            </a:r>
            <a:r>
              <a:rPr lang="cs-CZ" dirty="0" smtClean="0"/>
              <a:t>o vzniku blesku a hromu. Dále získá informace 	o ochraně před bleskem a o bezpečném chování při bouřce. </a:t>
            </a:r>
          </a:p>
          <a:p>
            <a:r>
              <a:rPr lang="cs-CZ" dirty="0" smtClean="0"/>
              <a:t>	Získané základní </a:t>
            </a:r>
            <a:r>
              <a:rPr lang="cs-CZ" dirty="0"/>
              <a:t>poznatky jsou zároveň ověřeny.</a:t>
            </a:r>
          </a:p>
          <a:p>
            <a:endParaRPr lang="cs-CZ" dirty="0"/>
          </a:p>
          <a:p>
            <a:r>
              <a:rPr lang="cs-CZ" dirty="0"/>
              <a:t>Klíčová </a:t>
            </a:r>
            <a:r>
              <a:rPr lang="cs-CZ" dirty="0" smtClean="0"/>
              <a:t>slova:blesk, hrom, hromosvod.</a:t>
            </a:r>
            <a:endParaRPr lang="cs-CZ" dirty="0"/>
          </a:p>
          <a:p>
            <a:endParaRPr lang="cs-CZ" dirty="0"/>
          </a:p>
          <a:p>
            <a:r>
              <a:rPr lang="cs-CZ" dirty="0"/>
              <a:t>Speciální vzdělávací potřeby: interaktivní tabule nebo PC.</a:t>
            </a:r>
          </a:p>
          <a:p>
            <a:endParaRPr lang="cs-CZ" dirty="0"/>
          </a:p>
          <a:p>
            <a:r>
              <a:rPr lang="cs-CZ" dirty="0"/>
              <a:t>Rozvíjení klíčových kompetencí: kompetence k učení, kompetence k řešení problémů.</a:t>
            </a:r>
          </a:p>
          <a:p>
            <a:endParaRPr lang="cs-CZ" dirty="0"/>
          </a:p>
          <a:p>
            <a:r>
              <a:rPr lang="cs-CZ" dirty="0"/>
              <a:t>Cílová skupina: </a:t>
            </a:r>
            <a:r>
              <a:rPr lang="cs-CZ" dirty="0" smtClean="0"/>
              <a:t>žák.</a:t>
            </a:r>
            <a:endParaRPr lang="cs-CZ" dirty="0"/>
          </a:p>
          <a:p>
            <a:endParaRPr lang="cs-CZ" dirty="0"/>
          </a:p>
          <a:p>
            <a:r>
              <a:rPr lang="cs-CZ" dirty="0"/>
              <a:t>Stupeň a typ vzdělávání: základní škola praktická, druhý </a:t>
            </a:r>
            <a:r>
              <a:rPr lang="cs-CZ" dirty="0" smtClean="0"/>
              <a:t>stupeň. 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Obrázky: www.office.</a:t>
            </a:r>
            <a:r>
              <a:rPr lang="cs-CZ" smtClean="0"/>
              <a:t>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47575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476672"/>
            <a:ext cx="22172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blesk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0" y="1772816"/>
            <a:ext cx="83529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- je průměrně 2 až 3 kilometry veliká elektrická jiskra  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0" y="2636912"/>
            <a:ext cx="83529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- přeskočí z mraku na mrak, nebo z mraku na zem.</a:t>
            </a:r>
            <a:endParaRPr lang="cs-CZ" sz="2800" dirty="0"/>
          </a:p>
        </p:txBody>
      </p:sp>
      <p:sp>
        <p:nvSpPr>
          <p:cNvPr id="1026" name="Tree"/>
          <p:cNvSpPr>
            <a:spLocks noEditPoints="1" noChangeArrowheads="1"/>
          </p:cNvSpPr>
          <p:nvPr/>
        </p:nvSpPr>
        <p:spPr bwMode="auto">
          <a:xfrm>
            <a:off x="395536" y="5373216"/>
            <a:ext cx="1080120" cy="115212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Tree"/>
          <p:cNvSpPr>
            <a:spLocks noEditPoints="1" noChangeArrowheads="1"/>
          </p:cNvSpPr>
          <p:nvPr/>
        </p:nvSpPr>
        <p:spPr bwMode="auto">
          <a:xfrm>
            <a:off x="2051720" y="5705872"/>
            <a:ext cx="1080120" cy="115212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ree"/>
          <p:cNvSpPr>
            <a:spLocks noEditPoints="1" noChangeArrowheads="1"/>
          </p:cNvSpPr>
          <p:nvPr/>
        </p:nvSpPr>
        <p:spPr bwMode="auto">
          <a:xfrm>
            <a:off x="6372200" y="5705872"/>
            <a:ext cx="1080120" cy="115212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Obláček 12"/>
          <p:cNvSpPr/>
          <p:nvPr/>
        </p:nvSpPr>
        <p:spPr>
          <a:xfrm>
            <a:off x="3059832" y="3356992"/>
            <a:ext cx="1656184" cy="576064"/>
          </a:xfrm>
          <a:prstGeom prst="cloudCallout">
            <a:avLst/>
          </a:prstGeom>
          <a:solidFill>
            <a:schemeClr val="tx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áček 13"/>
          <p:cNvSpPr/>
          <p:nvPr/>
        </p:nvSpPr>
        <p:spPr>
          <a:xfrm>
            <a:off x="5148064" y="3789040"/>
            <a:ext cx="1656184" cy="576064"/>
          </a:xfrm>
          <a:prstGeom prst="cloudCallout">
            <a:avLst/>
          </a:prstGeom>
          <a:solidFill>
            <a:schemeClr val="tx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áček 14"/>
          <p:cNvSpPr/>
          <p:nvPr/>
        </p:nvSpPr>
        <p:spPr>
          <a:xfrm>
            <a:off x="611560" y="3717032"/>
            <a:ext cx="1656184" cy="576064"/>
          </a:xfrm>
          <a:prstGeom prst="cloudCallout">
            <a:avLst/>
          </a:prstGeom>
          <a:solidFill>
            <a:schemeClr val="tx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áček 15"/>
          <p:cNvSpPr/>
          <p:nvPr/>
        </p:nvSpPr>
        <p:spPr>
          <a:xfrm>
            <a:off x="6876256" y="3717032"/>
            <a:ext cx="1656184" cy="576064"/>
          </a:xfrm>
          <a:prstGeom prst="cloudCallout">
            <a:avLst/>
          </a:prstGeom>
          <a:solidFill>
            <a:schemeClr val="tx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Blesk 16"/>
          <p:cNvSpPr/>
          <p:nvPr/>
        </p:nvSpPr>
        <p:spPr>
          <a:xfrm rot="681897" flipH="1">
            <a:off x="7836150" y="3814630"/>
            <a:ext cx="360040" cy="1008112"/>
          </a:xfrm>
          <a:prstGeom prst="lightningBol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1" name="Picture 7" descr="C:\Users\venca\AppData\Local\Microsoft\Windows\Temporary Internet Files\Content.IE5\NOEA6UOM\MC9004080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5550039"/>
            <a:ext cx="1512168" cy="1307961"/>
          </a:xfrm>
          <a:prstGeom prst="rect">
            <a:avLst/>
          </a:prstGeom>
          <a:noFill/>
        </p:spPr>
      </p:pic>
      <p:sp>
        <p:nvSpPr>
          <p:cNvPr id="29" name="Blesk 28"/>
          <p:cNvSpPr/>
          <p:nvPr/>
        </p:nvSpPr>
        <p:spPr>
          <a:xfrm rot="19289133">
            <a:off x="939917" y="3584566"/>
            <a:ext cx="1239507" cy="793816"/>
          </a:xfrm>
          <a:prstGeom prst="lightningBol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Blesk 17"/>
          <p:cNvSpPr/>
          <p:nvPr/>
        </p:nvSpPr>
        <p:spPr>
          <a:xfrm rot="681897" flipH="1">
            <a:off x="5171854" y="3958647"/>
            <a:ext cx="360040" cy="1008112"/>
          </a:xfrm>
          <a:prstGeom prst="lightningBol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9444 0.20999 " pathEditMode="relative" ptsTypes="AA">
                                      <p:cBhvr>
                                        <p:cTn id="6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3385 0.2937 " pathEditMode="relative" ptsTypes="AA">
                                      <p:cBhvr>
                                        <p:cTn id="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283 -0.0525 " pathEditMode="relative" ptsTypes="AA">
                                      <p:cBhvr>
                                        <p:cTn id="6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13" grpId="0" animBg="1"/>
      <p:bldP spid="15" grpId="0" animBg="1"/>
      <p:bldP spid="17" grpId="1" animBg="1"/>
      <p:bldP spid="29" grpId="0" animBg="1"/>
      <p:bldP spid="29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0"/>
            <a:ext cx="759797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Jak se chráníme </a:t>
            </a:r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bleskem</a:t>
            </a:r>
            <a:endParaRPr lang="cs-CZ" sz="4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1196752"/>
            <a:ext cx="478802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solidFill>
                  <a:srgbClr val="FFFF00"/>
                </a:solidFill>
              </a:rPr>
              <a:t>k ochraně před účinky blesku  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  používáme hromosvod 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980728"/>
            <a:ext cx="3851920" cy="25635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0" y="3068960"/>
            <a:ext cx="28438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Při bouřce se: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59632" y="3933056"/>
            <a:ext cx="60486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- nezdržujeme na volném prostranství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1259632" y="4509120"/>
            <a:ext cx="70567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- nezdržujeme na terénních vyvýšeninách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1259632" y="5085184"/>
            <a:ext cx="60486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-nikdy nekoupeme (rybník, řeka)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520834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Jak vzniká Hrom?</a:t>
            </a:r>
            <a:endParaRPr lang="cs-CZ" sz="4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908720"/>
            <a:ext cx="83529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- blesk zahřeje vzduch, který se vlivem tepla roztáhne. 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0" y="2276872"/>
            <a:ext cx="514583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Jak využít hrom?</a:t>
            </a:r>
            <a:endParaRPr lang="cs-CZ" sz="4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3573016"/>
            <a:ext cx="83529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-  k přibližnému výpočtu vzdálenosti, kde blesk udeřil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0" y="4509120"/>
            <a:ext cx="835292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solidFill>
                  <a:srgbClr val="FFFF00"/>
                </a:solidFill>
              </a:rPr>
              <a:t> počet sekund, které napočítáme od záblesku do 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  okamžiku, kdy uslyšíme hřmění, dělíme 3 a pak   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  vzdálenost vyjde v kilometrech.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0"/>
            <a:ext cx="507574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Prokaž znalosti</a:t>
            </a:r>
            <a:endParaRPr lang="cs-CZ" sz="4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1340768"/>
            <a:ext cx="835292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Zablesklo se, než jsem slyšel </a:t>
            </a:r>
            <a:r>
              <a:rPr lang="cs-CZ" sz="2800" dirty="0" smtClean="0">
                <a:solidFill>
                  <a:srgbClr val="FFFF00"/>
                </a:solidFill>
              </a:rPr>
              <a:t>hrom, </a:t>
            </a:r>
            <a:r>
              <a:rPr lang="cs-CZ" sz="2800" dirty="0" smtClean="0">
                <a:solidFill>
                  <a:srgbClr val="FFFF00"/>
                </a:solidFill>
              </a:rPr>
              <a:t>napočítal jsem do </a:t>
            </a:r>
            <a:r>
              <a:rPr lang="cs-CZ" sz="2800" b="1" dirty="0" smtClean="0">
                <a:solidFill>
                  <a:srgbClr val="FFFF00"/>
                </a:solidFill>
              </a:rPr>
              <a:t>devíti</a:t>
            </a:r>
            <a:r>
              <a:rPr lang="cs-CZ" sz="2800" dirty="0" smtClean="0">
                <a:solidFill>
                  <a:srgbClr val="FFFF00"/>
                </a:solidFill>
              </a:rPr>
              <a:t>. Jak daleko uhodilo?</a:t>
            </a:r>
            <a:endParaRPr lang="cs-CZ" sz="28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5868144" y="4509120"/>
            <a:ext cx="971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3Km</a:t>
            </a:r>
            <a:endParaRPr lang="cs-CZ" sz="28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1331640" y="4149080"/>
            <a:ext cx="971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9Km</a:t>
            </a:r>
            <a:endParaRPr lang="cs-CZ" sz="28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4067944" y="3356992"/>
            <a:ext cx="971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6Km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0"/>
            <a:ext cx="507574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Prokaž znalosti</a:t>
            </a:r>
            <a:endParaRPr lang="cs-CZ" sz="4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1484784"/>
            <a:ext cx="67322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Domy a jiné stavby chráníme před bleskem: </a:t>
            </a:r>
            <a:endParaRPr lang="cs-CZ" sz="28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971600" y="3429000"/>
            <a:ext cx="25557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ropovodem</a:t>
            </a:r>
            <a:endParaRPr lang="cs-CZ" sz="28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131840" y="4437112"/>
            <a:ext cx="25557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hromosvodem</a:t>
            </a:r>
            <a:endParaRPr lang="cs-CZ" sz="2800" dirty="0"/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5436096" y="3429000"/>
            <a:ext cx="25557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kolektorem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0"/>
            <a:ext cx="507574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Prokaž znalosti</a:t>
            </a:r>
            <a:endParaRPr lang="cs-CZ" sz="4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1484784"/>
            <a:ext cx="88204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Můžu se při bouřce schovávat pod vysokým stromem? </a:t>
            </a:r>
            <a:endParaRPr lang="cs-CZ" sz="28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547664" y="3429000"/>
            <a:ext cx="11521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Ano</a:t>
            </a:r>
            <a:endParaRPr lang="cs-CZ" sz="3600" dirty="0"/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868144" y="3429000"/>
            <a:ext cx="11521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Ne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3211" y="1124744"/>
            <a:ext cx="198932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Konec</a:t>
            </a:r>
            <a:endParaRPr lang="cs-CZ" sz="4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5238" y="476672"/>
            <a:ext cx="476527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Použité zdroje:</a:t>
            </a:r>
            <a:endParaRPr lang="cs-CZ" sz="4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1484784"/>
            <a:ext cx="67322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Klipart – Microsoft office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0" y="2204864"/>
            <a:ext cx="67322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Vlastní zdroje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635896" y="1196752"/>
            <a:ext cx="4176464" cy="381642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1475656" y="5373216"/>
            <a:ext cx="1296144" cy="720080"/>
          </a:xfrm>
          <a:prstGeom prst="actionButtonBackPrevio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635896" y="1196752"/>
            <a:ext cx="4176464" cy="3816424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1475656" y="5373216"/>
            <a:ext cx="1296144" cy="720080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104</TotalTime>
  <Words>201</Words>
  <Application>Microsoft Office PowerPoint</Application>
  <PresentationFormat>Předvádění na obrazovce (4:3)</PresentationFormat>
  <Paragraphs>57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Metro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venca</dc:creator>
  <cp:lastModifiedBy>Dum</cp:lastModifiedBy>
  <cp:revision>34</cp:revision>
  <dcterms:created xsi:type="dcterms:W3CDTF">2013-05-25T21:04:55Z</dcterms:created>
  <dcterms:modified xsi:type="dcterms:W3CDTF">2013-06-28T20:49:00Z</dcterms:modified>
</cp:coreProperties>
</file>