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80" r:id="rId3"/>
    <p:sldId id="256" r:id="rId4"/>
    <p:sldId id="257" r:id="rId5"/>
    <p:sldId id="258" r:id="rId6"/>
    <p:sldId id="270" r:id="rId7"/>
    <p:sldId id="259" r:id="rId8"/>
    <p:sldId id="260" r:id="rId9"/>
    <p:sldId id="261" r:id="rId10"/>
    <p:sldId id="262" r:id="rId11"/>
    <p:sldId id="263" r:id="rId12"/>
    <p:sldId id="268" r:id="rId13"/>
    <p:sldId id="269" r:id="rId14"/>
    <p:sldId id="265" r:id="rId15"/>
    <p:sldId id="278" r:id="rId16"/>
    <p:sldId id="279" r:id="rId17"/>
    <p:sldId id="271" r:id="rId18"/>
    <p:sldId id="272" r:id="rId19"/>
    <p:sldId id="273" r:id="rId20"/>
    <p:sldId id="275" r:id="rId21"/>
    <p:sldId id="276" r:id="rId22"/>
    <p:sldId id="264" r:id="rId23"/>
    <p:sldId id="277" r:id="rId24"/>
    <p:sldId id="266" r:id="rId25"/>
    <p:sldId id="274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ECFF"/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CEE90-072E-4FAA-82EC-AA82341EB2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0ADEAE-C584-4569-95E6-215BEFF73B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8AF13E-194A-47AA-B77A-B2E717FCD2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685CC8-E1FB-427D-9413-0B3361FEF8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A673F9-761D-43A3-8F12-4835DCF827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083A67-22B4-43BA-A44E-95EDC14820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FBF747-55FB-4EA0-9AD9-9D10C87DAF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3B423E-F899-4174-A21F-CF09B7803A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6BDA61-55A0-4A45-82C7-BA252E3ED7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8B7AB-5B09-4298-A206-25C8315D2C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B583C9-F244-45D1-A0D8-5788B468DE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D7C16C9-0F83-4081-BA67-455D7DC918F4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rimavesi_mosaic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b/ba/The_Primavesi_Villa_in_Olomouc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cyklopedie.seznam.cz/heslo/141727-olomouc" TargetMode="External"/><Relationship Id="rId4" Type="http://schemas.openxmlformats.org/officeDocument/2006/relationships/hyperlink" Target="http://encyklopedie.seznam.cz/heslo/193445-seces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8/87/Primavesi_garden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3/32/Primavesi_fountain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0/01/Primavesi_door_handle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b/b0/Primavesi_vitrag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Primavesi_mosai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s/b/b2/Secesn%C3%AD_fas%C3%A1da_v_Brn%C4%9B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cyklopedie.seznam.cz/heslo/124982-brno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5/5b/050529_Barcelona_026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Maude_Adams&amp;action=edit&amp;redlink=1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2/Gustav_Klimt_039.jpg" TargetMode="External"/><Relationship Id="rId2" Type="http://schemas.openxmlformats.org/officeDocument/2006/relationships/hyperlink" Target="http://cs.wikipedia.org/wiki/Soubor:Guimard_subway_escutcheon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Secese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Anotace</a:t>
            </a:r>
            <a:r>
              <a:rPr lang="cs-CZ" sz="2000" u="sng" dirty="0" smtClean="0"/>
              <a:t>:</a:t>
            </a:r>
            <a:endParaRPr lang="cs-CZ" sz="2000" u="sng" dirty="0" smtClean="0"/>
          </a:p>
          <a:p>
            <a:endParaRPr lang="cs-CZ" sz="2000" u="sng" dirty="0" smtClean="0"/>
          </a:p>
          <a:p>
            <a:r>
              <a:rPr lang="cs-CZ" sz="2000" dirty="0" smtClean="0"/>
              <a:t>Prezentace slouží k seznámení žáků </a:t>
            </a:r>
            <a:r>
              <a:rPr lang="cs-CZ" sz="2000" dirty="0" err="1" smtClean="0"/>
              <a:t>II.stupně</a:t>
            </a:r>
            <a:r>
              <a:rPr lang="cs-CZ" sz="2000" dirty="0" smtClean="0"/>
              <a:t> s uměleckým směrem – secese.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611560" y="836712"/>
            <a:ext cx="7992887" cy="2308324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  <a:reflection blurRad="6350" stA="50000" endA="300" endPos="38500" dist="50800" dir="5400000" sy="-100000" algn="bl" rotWithShape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4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SECESE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581128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90.-</a:t>
            </a:r>
            <a:r>
              <a:rPr lang="cs-CZ" sz="3200" b="1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tá</a:t>
            </a:r>
            <a:r>
              <a:rPr lang="cs-CZ" sz="3200" b="1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léta 19.století</a:t>
            </a:r>
            <a:endParaRPr lang="cs-CZ" sz="32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251520" y="200678"/>
            <a:ext cx="8640960" cy="492443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0" tIns="0" rIns="88872" bIns="0" anchor="ctr">
            <a:spAutoFit/>
          </a:bodyPr>
          <a:lstStyle/>
          <a:p>
            <a:pPr algn="ctr"/>
            <a:r>
              <a:rPr lang="cs-CZ" sz="3200" b="1" u="sng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Hlavní znaky secesních staveb</a:t>
            </a:r>
            <a:r>
              <a:rPr lang="cs-CZ" sz="2400" b="1" dirty="0"/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5501" y="282883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křivka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linie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plynulá vlnící se křivka, jež vyvolává v    </a:t>
            </a:r>
          </a:p>
          <a:p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divákovi dojem nenásilného pohybu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980728"/>
            <a:ext cx="8640960" cy="5328592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80509"/>
            <a:ext cx="83529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křivka, </a:t>
            </a:r>
            <a:r>
              <a:rPr lang="cs-CZ" sz="2400" b="1" u="sng" dirty="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linie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plynulá vlnící se křivka, jež vyvolává v divákovi    </a:t>
            </a:r>
          </a:p>
          <a:p>
            <a:r>
              <a:rPr lang="cs-CZ" sz="2400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dojem nenásilného pohybu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2122632"/>
            <a:ext cx="835292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rostlinný ornament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- </a:t>
            </a:r>
            <a:r>
              <a:rPr lang="cs-CZ" sz="2400" b="1" dirty="0" smtClean="0">
                <a:solidFill>
                  <a:schemeClr val="bg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listy, květy, siluety stromů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4738" y="2679842"/>
            <a:ext cx="8353725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dekorativnost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255367"/>
            <a:ext cx="835292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prostornost a zdánlivá beztížnost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2700" y="3831431"/>
            <a:ext cx="8365763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průhlednost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407495"/>
            <a:ext cx="835292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výrazný skelet </a:t>
            </a:r>
            <a:endParaRPr lang="cs-CZ" sz="2400" b="1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0982" y="4983559"/>
            <a:ext cx="833748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stylizace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0982" y="5589240"/>
            <a:ext cx="833748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  barevné plochy bez modelace světla a stínu</a:t>
            </a:r>
            <a:endParaRPr lang="cs-CZ" sz="2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6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AutoShape 7" descr="Vila Primavesi v Olomouci - mozaika nad schodištěm">
            <a:hlinkClick r:id="rId2" tooltip="Vila Primavesi v Olomouci - mozaika nad schodištěm"/>
          </p:cNvPr>
          <p:cNvSpPr>
            <a:spLocks noChangeAspect="1" noChangeArrowheads="1"/>
          </p:cNvSpPr>
          <p:nvPr/>
        </p:nvSpPr>
        <p:spPr bwMode="auto">
          <a:xfrm>
            <a:off x="3381375" y="2538413"/>
            <a:ext cx="2381250" cy="1781175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sp>
        <p:nvSpPr>
          <p:cNvPr id="4105" name="AutoShape 9" descr="Vila Primavesi v Olomouci - mozaika nad schodištěm">
            <a:hlinkClick r:id="rId2" tooltip="Vila Primavesi v Olomouci - mozaika nad schodištěm"/>
          </p:cNvPr>
          <p:cNvSpPr>
            <a:spLocks noChangeAspect="1" noChangeArrowheads="1"/>
          </p:cNvSpPr>
          <p:nvPr/>
        </p:nvSpPr>
        <p:spPr bwMode="auto">
          <a:xfrm>
            <a:off x="3381375" y="2538413"/>
            <a:ext cx="2381250" cy="1781175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pic>
        <p:nvPicPr>
          <p:cNvPr id="4107" name="Picture 11" descr="Vila Primavesi v Olomouci - mozaika nad schodištěm">
            <a:hlinkClick r:id="rId2" tooltip="Vila Primavesi v Olomouci - mozaika nad schodištěm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1" y="1340768"/>
            <a:ext cx="3384376" cy="2531533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323528" y="260648"/>
            <a:ext cx="381736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Těžiště secese leží v dekoraci a užitém umění</a:t>
            </a:r>
            <a:r>
              <a:rPr lang="cs-CZ" sz="2400" b="1" dirty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3866" y="548680"/>
            <a:ext cx="3296526" cy="604867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221088"/>
            <a:ext cx="3394069" cy="2350393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4938174" cy="453650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323528" y="5373216"/>
            <a:ext cx="8568952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René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Lalique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oblíbený secesní námět – hmyz ve všech podobách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32656"/>
            <a:ext cx="3124287" cy="177266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276872"/>
            <a:ext cx="2520280" cy="258076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Soubor:The Primavesi Villa in Olomou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33375"/>
            <a:ext cx="6696075" cy="5024438"/>
          </a:xfrm>
          <a:prstGeom prst="rect">
            <a:avLst/>
          </a:prstGeom>
          <a:noFill/>
        </p:spPr>
      </p:pic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539750" y="5465684"/>
            <a:ext cx="6696546" cy="1261884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Vila </a:t>
            </a:r>
            <a:r>
              <a:rPr lang="cs-CZ" sz="2800" b="1" u="sng" dirty="0" err="1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Primavesi</a:t>
            </a:r>
            <a:r>
              <a:rPr lang="cs-CZ" sz="2800" b="1" dirty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jedna z nejcennějších staveb vídeňské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secese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ve střední Evropě. Nachází se v 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Olomouci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Soubor:Primavesi gard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260350"/>
            <a:ext cx="7705725" cy="578008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395288" y="6190606"/>
            <a:ext cx="7705104" cy="46166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pergola s růžemi v zahradě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Soubor:Primavesi founta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33375"/>
            <a:ext cx="4276725" cy="5705475"/>
          </a:xfrm>
          <a:prstGeom prst="rect">
            <a:avLst/>
          </a:prstGeom>
          <a:noFill/>
        </p:spPr>
      </p:pic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251520" y="6190606"/>
            <a:ext cx="4248472" cy="46166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mozaiková fontána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7176" name="Picture 8" descr="Soubor:Primavesi door hand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333375"/>
            <a:ext cx="4286250" cy="5715000"/>
          </a:xfrm>
          <a:prstGeom prst="rect">
            <a:avLst/>
          </a:prstGeom>
          <a:noFill/>
        </p:spPr>
      </p:pic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4643438" y="6190607"/>
            <a:ext cx="4249042" cy="46166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ozdobná klika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Soubor:Primavesi vitra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60350"/>
            <a:ext cx="4210050" cy="56165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250824" y="6046143"/>
            <a:ext cx="4249168" cy="461665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vitráž s motivem Olomouce </a:t>
            </a:r>
          </a:p>
        </p:txBody>
      </p:sp>
      <p:pic>
        <p:nvPicPr>
          <p:cNvPr id="8201" name="Picture 9" descr="Vila Primavesi v Olomouci - mozaika nad schodištěm">
            <a:hlinkClick r:id="rId4" tooltip="Vila Primavesi v Olomouci - mozaika nad schodištěm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9950" y="260351"/>
            <a:ext cx="4333204" cy="324065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4716462" y="3785027"/>
            <a:ext cx="4320034" cy="830997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mozaika nad venkovním schodištěm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Soubor:Secesní fasáda v Brně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260350"/>
            <a:ext cx="7620000" cy="50768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421178" y="5651892"/>
            <a:ext cx="7632079" cy="457200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r>
              <a:rPr lang="cs-CZ" sz="2400" b="1" dirty="0"/>
              <a:t>Secesní fasáda hotelu Grand v </a:t>
            </a:r>
            <a:r>
              <a:rPr lang="cs-CZ" sz="2400" b="1" dirty="0">
                <a:hlinkClick r:id="rId4"/>
              </a:rPr>
              <a:t>Brně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9"/>
            <a:ext cx="6048672" cy="550631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899592" y="5949280"/>
            <a:ext cx="6048672" cy="461665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průčelí budovy hlavního nádraží v Praze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332656"/>
            <a:ext cx="4485301" cy="597666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364088" y="5464078"/>
            <a:ext cx="29523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Grand hotel Evropa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Praze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5" descr="Soubor:050529 Barcelona 02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4286250" cy="57150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5148262" y="377365"/>
            <a:ext cx="2952129" cy="646331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0" tIns="0" rIns="0" bIns="0" anchor="ctr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Antoni </a:t>
            </a:r>
            <a:r>
              <a:rPr lang="cs-CZ" sz="2400" b="1" u="sng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Gaudí</a:t>
            </a:r>
            <a:r>
              <a:rPr lang="cs-CZ" b="1" dirty="0"/>
              <a:t> </a:t>
            </a:r>
          </a:p>
          <a:p>
            <a:pPr eaLnBrk="0" hangingPunct="0"/>
            <a:endParaRPr lang="cs-CZ" dirty="0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5076825" y="1052513"/>
            <a:ext cx="3671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španělský architekt</a:t>
            </a: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5017206" y="5276635"/>
            <a:ext cx="4008437" cy="822325"/>
          </a:xfrm>
          <a:prstGeom prst="rect">
            <a:avLst/>
          </a:prstGeom>
          <a:ln>
            <a:noFill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</a:rPr>
              <a:t>katedrála </a:t>
            </a:r>
            <a:r>
              <a:rPr lang="cs-CZ" sz="2400" b="1" dirty="0" err="1">
                <a:solidFill>
                  <a:schemeClr val="tx2"/>
                </a:solidFill>
              </a:rPr>
              <a:t>Sagrada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Familia</a:t>
            </a:r>
            <a:r>
              <a:rPr lang="cs-CZ" dirty="0">
                <a:solidFill>
                  <a:schemeClr val="tx2"/>
                </a:solidFill>
              </a:rPr>
              <a:t> </a:t>
            </a:r>
          </a:p>
          <a:p>
            <a:r>
              <a:rPr lang="cs-CZ" sz="2400" b="1" dirty="0"/>
              <a:t>v Barceloně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628800"/>
            <a:ext cx="2095500" cy="287655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260648"/>
            <a:ext cx="8573715" cy="489654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248112" y="5538697"/>
            <a:ext cx="864436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Sagrada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Familia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- strop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612" y="404664"/>
            <a:ext cx="4286250" cy="57150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4664"/>
            <a:ext cx="3744416" cy="280831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6672"/>
            <a:ext cx="2095500" cy="58578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2771800" y="548680"/>
            <a:ext cx="612068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Alfons Mucha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3768" y="5157192"/>
            <a:ext cx="4572000" cy="1200329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pl-PL" sz="2400" b="1" dirty="0" smtClean="0">
                <a:latin typeface="Times New Roman" pitchFamily="18" charset="0"/>
                <a:cs typeface="Times New Roman" pitchFamily="18" charset="0"/>
              </a:rPr>
              <a:t>plakát z roku 1909 zobrazující </a:t>
            </a:r>
            <a:r>
              <a:rPr lang="pl-PL" sz="2400" b="1" dirty="0" smtClean="0">
                <a:latin typeface="Times New Roman" pitchFamily="18" charset="0"/>
                <a:cs typeface="Times New Roman" pitchFamily="18" charset="0"/>
                <a:hlinkClick r:id="rId3" tooltip="Maude Adams (stránka neexistuje)"/>
              </a:rPr>
              <a:t>Maude Adamsovou</a:t>
            </a:r>
            <a:r>
              <a:rPr lang="pl-PL" sz="2400" b="1" dirty="0" smtClean="0">
                <a:latin typeface="Times New Roman" pitchFamily="18" charset="0"/>
                <a:cs typeface="Times New Roman" pitchFamily="18" charset="0"/>
              </a:rPr>
              <a:t> jako Johanku z Arku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196752"/>
            <a:ext cx="2701126" cy="335679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2815526" y="1199363"/>
            <a:ext cx="3196633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narodil se v Ivančicích u Brna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6418" y="2156932"/>
            <a:ext cx="3165741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1879 – Vídeň: malíř divadelních dekorací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13" y="3120054"/>
            <a:ext cx="3165741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1885 – Mnichov: akademie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2089" y="4078666"/>
            <a:ext cx="3165741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1887 – Paříž: akademie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9"/>
            <a:ext cx="3384376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1894 – objednávka na plakát herečky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Bernhardt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90584"/>
            <a:ext cx="3410846" cy="465115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0648"/>
            <a:ext cx="2160240" cy="599843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48680"/>
            <a:ext cx="8381884" cy="396044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251520" y="4797152"/>
            <a:ext cx="8496944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První československé poštovní známky podle návrhu Alfonse Muchy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9"/>
            <a:ext cx="3600400" cy="531192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TextovéPole 2"/>
          <p:cNvSpPr txBox="1"/>
          <p:nvPr/>
        </p:nvSpPr>
        <p:spPr>
          <a:xfrm>
            <a:off x="4052498" y="260648"/>
            <a:ext cx="460851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zámek Moravský Krumlov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3724" y="836712"/>
            <a:ext cx="3907217" cy="280831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11302"/>
            <a:ext cx="3869578" cy="272321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7509" y="5733256"/>
            <a:ext cx="4254491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 roku 1963 vystavena Slovanská epopej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38986" y="6488668"/>
            <a:ext cx="23583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Slavnost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Svantovítova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10345" y="3253761"/>
            <a:ext cx="2056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Slované v pravlasti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5104365" cy="403244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251520" y="404664"/>
            <a:ext cx="5112568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zámku Zbiroh tvořil Slovanskou epopej 18 let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04664"/>
            <a:ext cx="2808312" cy="621989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251520" y="5785209"/>
            <a:ext cx="5328592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Plakát zvoucí na výstavu Slovanské epopeje v Brně v roce 1930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AutoShape 7" descr="58239-120px-guimard_subway_escutcheons">
            <a:hlinkClick r:id="rId2" tooltip="Guimard subway escutcheons.jpg"/>
          </p:cNvPr>
          <p:cNvSpPr>
            <a:spLocks noChangeAspect="1" noChangeArrowheads="1"/>
          </p:cNvSpPr>
          <p:nvPr/>
        </p:nvSpPr>
        <p:spPr bwMode="auto">
          <a:xfrm>
            <a:off x="4000500" y="3038475"/>
            <a:ext cx="1143000" cy="78105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sp>
        <p:nvSpPr>
          <p:cNvPr id="10249" name="AutoShape 9" descr="58239-120px-guimard_subway_escutcheons">
            <a:hlinkClick r:id="rId2" tooltip="Guimard subway escutcheons.jpg"/>
          </p:cNvPr>
          <p:cNvSpPr>
            <a:spLocks noChangeAspect="1" noChangeArrowheads="1"/>
          </p:cNvSpPr>
          <p:nvPr/>
        </p:nvSpPr>
        <p:spPr bwMode="auto">
          <a:xfrm>
            <a:off x="4000500" y="3038475"/>
            <a:ext cx="1143000" cy="78105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sp>
        <p:nvSpPr>
          <p:cNvPr id="10251" name="AutoShape 11" descr="58239-120px-guimard_subway_escutcheons">
            <a:hlinkClick r:id="rId2" tooltip="Guimard subway escutcheons.jpg"/>
          </p:cNvPr>
          <p:cNvSpPr>
            <a:spLocks noChangeAspect="1" noChangeArrowheads="1"/>
          </p:cNvSpPr>
          <p:nvPr/>
        </p:nvSpPr>
        <p:spPr bwMode="auto">
          <a:xfrm>
            <a:off x="4000500" y="3038475"/>
            <a:ext cx="1143000" cy="78105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pic>
        <p:nvPicPr>
          <p:cNvPr id="10255" name="Picture 15" descr="Soubor:Gustav Klimt 03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60648"/>
            <a:ext cx="2992512" cy="631167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0256" name="Rectangle 16"/>
          <p:cNvSpPr>
            <a:spLocks noChangeArrowheads="1"/>
          </p:cNvSpPr>
          <p:nvPr/>
        </p:nvSpPr>
        <p:spPr bwMode="auto">
          <a:xfrm>
            <a:off x="3779912" y="6093296"/>
            <a:ext cx="4803775" cy="4572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anchor="ctr">
            <a:spAutoFit/>
          </a:bodyPr>
          <a:lstStyle/>
          <a:p>
            <a:r>
              <a:rPr lang="cs-CZ" sz="2400" b="1" dirty="0"/>
              <a:t>Obraz </a:t>
            </a:r>
            <a:r>
              <a:rPr lang="cs-CZ" sz="2400" b="1" dirty="0" err="1">
                <a:solidFill>
                  <a:srgbClr val="FFFF66"/>
                </a:solidFill>
              </a:rPr>
              <a:t>Judith</a:t>
            </a:r>
            <a:r>
              <a:rPr lang="cs-CZ" sz="2400" b="1" dirty="0"/>
              <a:t> od </a:t>
            </a:r>
            <a:r>
              <a:rPr lang="cs-CZ" sz="2400" b="1" dirty="0">
                <a:solidFill>
                  <a:srgbClr val="66FFFF"/>
                </a:solidFill>
              </a:rPr>
              <a:t>Gustava </a:t>
            </a:r>
            <a:r>
              <a:rPr lang="cs-CZ" sz="2400" b="1" dirty="0" err="1">
                <a:solidFill>
                  <a:srgbClr val="66FFFF"/>
                </a:solidFill>
              </a:rPr>
              <a:t>Klimta</a:t>
            </a:r>
            <a:endParaRPr lang="cs-CZ" sz="2400" b="1" dirty="0">
              <a:solidFill>
                <a:srgbClr val="66FFFF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6282" y="404664"/>
            <a:ext cx="1399449" cy="18002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5904656" cy="606642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Obdélník 2"/>
          <p:cNvSpPr/>
          <p:nvPr/>
        </p:nvSpPr>
        <p:spPr>
          <a:xfrm>
            <a:off x="6804248" y="4725144"/>
            <a:ext cx="2124744" cy="156966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Zlatá Adéla - Portrét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Adele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Bloch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-Bauer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(1907)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2093" y="548680"/>
            <a:ext cx="88924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●  http://upload.wikimedia.org/wikipedia/commons/c/c0/Primavesi_mosaic.JPG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908720"/>
            <a:ext cx="67504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●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http://upload.wikimedia.org/wikipedia/commons/b/ba/The_Primavesi_Villa_in_Olomouc.JPG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6906" y="24520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>
                    <a:lumMod val="40000"/>
                    <a:lumOff val="60000"/>
                  </a:schemeClr>
                </a:solidFill>
                <a:latin typeface="Times New Roman"/>
                <a:cs typeface="Times New Roman"/>
              </a:rPr>
              <a:t>[</a:t>
            </a:r>
            <a:r>
              <a:rPr lang="cs-CZ" sz="1200" dirty="0" smtClean="0">
                <a:solidFill>
                  <a:schemeClr val="bg1">
                    <a:lumMod val="40000"/>
                    <a:lumOff val="60000"/>
                  </a:schemeClr>
                </a:solidFill>
                <a:latin typeface="Times New Roman"/>
                <a:cs typeface="Times New Roman"/>
              </a:rPr>
              <a:t>cit.5.4.2012</a:t>
            </a:r>
            <a:r>
              <a:rPr lang="cs-CZ" sz="1200" dirty="0" smtClean="0">
                <a:solidFill>
                  <a:schemeClr val="bg1">
                    <a:lumMod val="40000"/>
                    <a:lumOff val="60000"/>
                  </a:schemeClr>
                </a:solidFill>
                <a:latin typeface="Times New Roman"/>
                <a:cs typeface="Times New Roman"/>
              </a:rPr>
              <a:t>]</a:t>
            </a:r>
            <a:endParaRPr lang="cs-CZ" sz="1200" dirty="0">
              <a:solidFill>
                <a:schemeClr val="bg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1265352"/>
            <a:ext cx="53823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●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http://upload.wikimedia.org/wikipedia/commons/8/87/Primavesi_garden.JPG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1628800"/>
            <a:ext cx="87667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●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http://upload.wikimedia.org/wikipedia/commons/thumb/0/01/Primavesi_door_handle.JPG/450px-Primavesi_door_handle.JPG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988840"/>
            <a:ext cx="56703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●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http://upload.wikimedia.org/wikipedia/commons/b/b0/Primavesi_vitrage.JPG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2354899"/>
            <a:ext cx="783061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http://upload.wikimedia.org/wikipedia/commons/thumb/2/22/Vase_Gall%C3%A9_Petit_Palais_PPO3721.jpg/327px-Vase_Gall%C3%A9_Petit_Palais_PPO3721.jpg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251520" y="2862363"/>
            <a:ext cx="914501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http://upload.wikimedia.org/wikipedia/commons/thumb/9/91/Prag_Prague_Hauptbahnhof_Eingang_%282005%29.JPG/658px-Prag_Prague_Hauptbahnhof_Eingang_%282005%29.JPG  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39129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http://b.wz.cz/photo800600/k/keramika_blgz_cz/188/2.jpg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37513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http://b.wz.cz/photo512384/k/keramika_blgz_cz/188/4.jpg</a:t>
            </a:r>
            <a:endParaRPr lang="cs-CZ" sz="1100" dirty="0"/>
          </a:p>
        </p:txBody>
      </p:sp>
      <p:sp>
        <p:nvSpPr>
          <p:cNvPr id="14" name="Obdélník 13"/>
          <p:cNvSpPr/>
          <p:nvPr/>
        </p:nvSpPr>
        <p:spPr>
          <a:xfrm>
            <a:off x="251520" y="407707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http://b.wz.cz/photo1024768/k/keramika_blgz_cz/188/4c.jpg</a:t>
            </a:r>
            <a:endParaRPr lang="cs-CZ" sz="1100" dirty="0"/>
          </a:p>
        </p:txBody>
      </p:sp>
      <p:sp>
        <p:nvSpPr>
          <p:cNvPr id="15" name="Obdélník 14"/>
          <p:cNvSpPr/>
          <p:nvPr/>
        </p:nvSpPr>
        <p:spPr>
          <a:xfrm>
            <a:off x="251520" y="4408831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http://b.wz.cz/photo512384/k/keramika_blgz_cz/188/6.jpg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251520" y="4725144"/>
            <a:ext cx="806489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http://upload.wikimedia.org/wikipedia/commons/thumb/7/7c/Mucha-Maud_Adams_as_Joan_of_Arc-1909.jpg/214px-Mucha-Maud_Adams_as_Joan_of_Arc-1909.jpg</a:t>
            </a:r>
            <a:endParaRPr lang="cs-CZ" sz="1100" dirty="0"/>
          </a:p>
        </p:txBody>
      </p:sp>
      <p:sp>
        <p:nvSpPr>
          <p:cNvPr id="17" name="Obdélník 16"/>
          <p:cNvSpPr/>
          <p:nvPr/>
        </p:nvSpPr>
        <p:spPr>
          <a:xfrm>
            <a:off x="251520" y="5188084"/>
            <a:ext cx="88924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http://upload.wikimedia.org/wikipedia/commons/thumb/2/29/Alfons_Mucha_LOC_3c05828u.jpg/482px-Alfons_Mucha_LOC_3c05828u.jpg</a:t>
            </a:r>
            <a:endParaRPr lang="cs-CZ" sz="1100" dirty="0"/>
          </a:p>
        </p:txBody>
      </p:sp>
      <p:sp>
        <p:nvSpPr>
          <p:cNvPr id="18" name="Obdélník 17"/>
          <p:cNvSpPr/>
          <p:nvPr/>
        </p:nvSpPr>
        <p:spPr>
          <a:xfrm>
            <a:off x="251520" y="55172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http://upload.wikimedia.org/wikipedia/commons/9/97/Nadar_1.jpg</a:t>
            </a:r>
            <a:endParaRPr lang="cs-CZ" sz="1100" dirty="0"/>
          </a:p>
        </p:txBody>
      </p:sp>
      <p:sp>
        <p:nvSpPr>
          <p:cNvPr id="19" name="Obdélník 18"/>
          <p:cNvSpPr/>
          <p:nvPr/>
        </p:nvSpPr>
        <p:spPr>
          <a:xfrm>
            <a:off x="251520" y="5848991"/>
            <a:ext cx="856895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http://upload.wikimedia.org/wikipedia/commons/thumb/4/4a/Alfons_Mucha_-_1896_-_Lorenzaccio.jpg/215px-Alfons_Mucha_-_1896_-_Lorenzaccio.jpg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264" y="548680"/>
            <a:ext cx="891073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http://upload.wikimedia.org/wikipedia/commons/thumb/7/72/Alfons_Mucha_-_Czechoslovakian_poststamps.JPG/800px-Alfons_Mucha_-_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Czechoslovakian_poststamps.JPG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077609"/>
            <a:ext cx="7974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upload.wikimedia.org/wikipedia/commons/thumb/5/57/Krumlovzamek.jpg/406px-Krumlovzamek.jpg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5501" y="1412776"/>
            <a:ext cx="86227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http://upload.wikimedia.org/wikipedia/commons/thumb/6/6f/Slovane_v_pravlasti_81x61m.jpg/800px-Slovane_v_pravlasti_81x61m.jpg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772816"/>
            <a:ext cx="91450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upload.wikimedia.org/wikipedia/commons/thumb/5/59/Slavnost_svatovitova_na_rujane.jpg/800px-Slavnost_svatovitova_na_rujane.jpg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132856"/>
            <a:ext cx="73265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http://upload.wikimedia.org/wikipedia/commons/6/60/Alfons_Mucha_at_work_Slavs_Mucha_4.jpg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470610"/>
            <a:ext cx="856895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http://upload.wikimedia.org/wikipedia/commons/thumb/7/72/00b_mucha_slaveepic_poster_1928.jpg/270px-00b_mucha_slaveepic_poster_1928.jpg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251520" y="2996952"/>
            <a:ext cx="76866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upload.wikimedia.org/wikipedia/commons/thumb/8/8d/Adele_Bloch-Bauer_I_Gustav_Klimt01.jpg/584px-Adele_Bloch-Bauer_I_Gustav_Klimt01.jpg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3501008"/>
            <a:ext cx="54006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http://upload.wikimedia.org/wikipedia/commons/7/72/Antoni_Gaudi_1878.jpg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3789040"/>
            <a:ext cx="90730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http://upload.wikimedia.org/wikipedia/commons/thumb/b/ba/Sagrada_Familia_nave_roof_detail.jpg/800px-Sagrada_Familia_nave_roof_detail.jpg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1520" y="4133634"/>
            <a:ext cx="79208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upload.wikimedia.org/wikipedia/commons/thumb/4/41/Casabatllo2.jpg/450px-Casabatllo2.jpg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4471412"/>
            <a:ext cx="90010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http://upload.wikimedia.org/wikipedia/commons/thumb/1/14/Casa_Mil%C3%A0_%28Barcelona%29_-_5.jpg/800px-Casa_Mil%C3%A0_%28Barcelona%29_-_5.jpg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2">
      <a:dk1>
        <a:srgbClr val="2D2015"/>
      </a:dk1>
      <a:lt1>
        <a:srgbClr val="FFFFFF"/>
      </a:lt1>
      <a:dk2>
        <a:srgbClr val="523E26"/>
      </a:dk2>
      <a:lt2>
        <a:srgbClr val="DFC08D"/>
      </a:lt2>
      <a:accent1>
        <a:srgbClr val="8C7B70"/>
      </a:accent1>
      <a:accent2>
        <a:srgbClr val="8F5F2F"/>
      </a:accent2>
      <a:accent3>
        <a:srgbClr val="B3AFAC"/>
      </a:accent3>
      <a:accent4>
        <a:srgbClr val="DADADA"/>
      </a:accent4>
      <a:accent5>
        <a:srgbClr val="C5BFBB"/>
      </a:accent5>
      <a:accent6>
        <a:srgbClr val="81552A"/>
      </a:accent6>
      <a:hlink>
        <a:srgbClr val="CCB400"/>
      </a:hlink>
      <a:folHlink>
        <a:srgbClr val="8C9EA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450</Words>
  <Application>Microsoft Office PowerPoint</Application>
  <PresentationFormat>Předvádění na obrazovce (4:3)</PresentationFormat>
  <Paragraphs>93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soskji</dc:creator>
  <cp:lastModifiedBy>Jirka</cp:lastModifiedBy>
  <cp:revision>75</cp:revision>
  <dcterms:created xsi:type="dcterms:W3CDTF">2009-05-14T08:40:23Z</dcterms:created>
  <dcterms:modified xsi:type="dcterms:W3CDTF">2012-05-29T19:26:54Z</dcterms:modified>
</cp:coreProperties>
</file>