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75" r:id="rId2"/>
    <p:sldId id="276" r:id="rId3"/>
    <p:sldId id="256" r:id="rId4"/>
    <p:sldId id="286" r:id="rId5"/>
    <p:sldId id="283" r:id="rId6"/>
    <p:sldId id="263" r:id="rId7"/>
    <p:sldId id="287" r:id="rId8"/>
    <p:sldId id="288" r:id="rId9"/>
    <p:sldId id="289" r:id="rId10"/>
    <p:sldId id="257" r:id="rId11"/>
    <p:sldId id="280" r:id="rId12"/>
    <p:sldId id="284" r:id="rId13"/>
    <p:sldId id="285" r:id="rId14"/>
    <p:sldId id="282" r:id="rId15"/>
    <p:sldId id="258" r:id="rId16"/>
    <p:sldId id="281" r:id="rId17"/>
    <p:sldId id="277" r:id="rId18"/>
    <p:sldId id="27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2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4" d="100"/>
          <a:sy n="74" d="100"/>
        </p:scale>
        <p:origin x="-2866" y="-8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38F447-E2E0-49E6-954F-D21C024F143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1906C2-6F2C-459F-91A0-CBCE70E897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1906C2-6F2C-459F-91A0-CBCE70E897F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EBD0BDA-84E8-4EA2-A262-7771A55455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Vv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_20/3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Sochy na Karlově mostě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64704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 smtClean="0"/>
          </a:p>
          <a:p>
            <a:r>
              <a:rPr lang="cs-CZ" dirty="0" smtClean="0"/>
              <a:t>Prezentace slouží k teoretickému seznámení žáků </a:t>
            </a:r>
            <a:r>
              <a:rPr lang="cs-CZ" dirty="0" err="1" smtClean="0"/>
              <a:t>II.stupně</a:t>
            </a:r>
            <a:r>
              <a:rPr lang="cs-CZ" dirty="0" smtClean="0"/>
              <a:t> se sochařskou výzdobou Karlova mostu.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403648" y="1052736"/>
            <a:ext cx="7406640" cy="3168352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SOCHY  NA  KARLOVĚ  MOSTĚ</a:t>
            </a:r>
            <a:endParaRPr lang="cs-CZ" sz="8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upload.wikimedia.org/wikipedia/commons/e/e5/Praag_012.jpg"/>
          <p:cNvPicPr>
            <a:picLocks noChangeAspect="1" noChangeArrowheads="1"/>
          </p:cNvPicPr>
          <p:nvPr/>
        </p:nvPicPr>
        <p:blipFill>
          <a:blip r:embed="rId2" cstate="print"/>
          <a:srcRect b="18033"/>
          <a:stretch>
            <a:fillRect/>
          </a:stretch>
        </p:blipFill>
        <p:spPr bwMode="auto">
          <a:xfrm>
            <a:off x="1403648" y="332656"/>
            <a:ext cx="7200800" cy="442927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91680" y="2636912"/>
            <a:ext cx="5760640" cy="138499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pl-PL" sz="2800" b="1" dirty="0" smtClean="0">
                <a:solidFill>
                  <a:schemeClr val="bg2">
                    <a:lumMod val="25000"/>
                  </a:schemeClr>
                </a:solidFill>
              </a:rPr>
              <a:t>všechny barokní sochy byly od </a:t>
            </a:r>
          </a:p>
          <a:p>
            <a:r>
              <a:rPr lang="pl-PL" sz="2800" b="1" dirty="0" smtClean="0">
                <a:solidFill>
                  <a:schemeClr val="bg2">
                    <a:lumMod val="25000"/>
                  </a:schemeClr>
                </a:solidFill>
              </a:rPr>
              <a:t>     </a:t>
            </a:r>
            <a:r>
              <a:rPr lang="pl-PL" sz="2800" b="1" dirty="0" smtClean="0">
                <a:solidFill>
                  <a:schemeClr val="bg2">
                    <a:lumMod val="25000"/>
                  </a:schemeClr>
                </a:solidFill>
              </a:rPr>
              <a:t> roku1907 </a:t>
            </a:r>
            <a:r>
              <a:rPr lang="pl-PL" sz="2800" b="1" dirty="0" smtClean="0">
                <a:solidFill>
                  <a:schemeClr val="bg2">
                    <a:lumMod val="25000"/>
                  </a:schemeClr>
                </a:solidFill>
              </a:rPr>
              <a:t>do roku 1992   </a:t>
            </a:r>
          </a:p>
          <a:p>
            <a:r>
              <a:rPr lang="pl-PL" sz="2800" b="1" dirty="0" smtClean="0">
                <a:solidFill>
                  <a:schemeClr val="bg2">
                    <a:lumMod val="25000"/>
                  </a:schemeClr>
                </a:solidFill>
              </a:rPr>
              <a:t>      nahrazeny kopiemi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332656"/>
            <a:ext cx="5760640" cy="138499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 od konce 17. století bylo postupně 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     na most umístěno 30 převážně  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     barokních soch a sousoší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6633"/>
            <a:ext cx="6264696" cy="63709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Sochy a sousoší na Karlově mostě:</a:t>
            </a: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720977"/>
            <a:ext cx="5760640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tvoří galerii pod širým nebem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88272" y="1311151"/>
            <a:ext cx="3891840" cy="304698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na malostranské straně byla koncem 15. století na pilíř ke Kampě osazena socha rytíře Bruncvíka se štítem, taseným mečem a se lvem u nohou, ochránce práv staroměstských měšťanů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2290" name="Picture 2" descr="http://upload.wikimedia.org/wikipedia/commons/c/c8/Charles_Bridge_Bruncvik.jpg"/>
          <p:cNvPicPr>
            <a:picLocks noChangeAspect="1" noChangeArrowheads="1"/>
          </p:cNvPicPr>
          <p:nvPr/>
        </p:nvPicPr>
        <p:blipFill>
          <a:blip r:embed="rId2" cstate="print"/>
          <a:srcRect l="31981" t="5208" r="33257" b="6250"/>
          <a:stretch>
            <a:fillRect/>
          </a:stretch>
        </p:blipFill>
        <p:spPr bwMode="auto">
          <a:xfrm>
            <a:off x="5965566" y="1297041"/>
            <a:ext cx="1461339" cy="496855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ttp://upload.wikimedia.org/wikipedia/commons/3/36/Staromestska_mostecka_ve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3918772" cy="523909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5364088" y="332656"/>
            <a:ext cx="3456384" cy="30469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sz="3200" b="1" u="sng" dirty="0" smtClean="0">
                <a:solidFill>
                  <a:schemeClr val="bg2">
                    <a:lumMod val="25000"/>
                  </a:schemeClr>
                </a:solidFill>
              </a:rPr>
              <a:t>Staroměstská mostecká věž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 je považována za jednu z </a:t>
            </a:r>
            <a:r>
              <a:rPr lang="cs-CZ" sz="3200" b="1" dirty="0" err="1" smtClean="0">
                <a:solidFill>
                  <a:schemeClr val="bg2">
                    <a:lumMod val="25000"/>
                  </a:schemeClr>
                </a:solidFill>
              </a:rPr>
              <a:t>nejkrás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-</a:t>
            </a:r>
            <a:r>
              <a:rPr lang="cs-CZ" sz="3200" b="1" dirty="0" err="1" smtClean="0">
                <a:solidFill>
                  <a:schemeClr val="bg2">
                    <a:lumMod val="25000"/>
                  </a:schemeClr>
                </a:solidFill>
              </a:rPr>
              <a:t>nějších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 gotických staveb v Evropě. 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upload.wikimedia.org/wikipedia/commons/0/02/Staromestska_mostecka_vez_detai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4295799" cy="574315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5960202" y="121315"/>
            <a:ext cx="3060848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Detail části výzdoby 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40152" y="4768076"/>
            <a:ext cx="3096344" cy="1938992"/>
          </a:xfrm>
          <a:prstGeom prst="rect">
            <a:avLst/>
          </a:prstGeom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sochy sedících králů: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zleva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Karel IV.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vpravo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Václav IV.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, uprostřed plastika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svatého Víta</a:t>
            </a:r>
            <a:endParaRPr lang="cs-CZ" sz="2400" b="1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6251422"/>
            <a:ext cx="1584176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Karel IV.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 flipV="1">
            <a:off x="1979712" y="5445224"/>
            <a:ext cx="432048" cy="792088"/>
          </a:xfrm>
          <a:prstGeom prst="downArrow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flipV="1">
            <a:off x="3247575" y="5445224"/>
            <a:ext cx="432048" cy="792088"/>
          </a:xfrm>
          <a:prstGeom prst="downArrow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940689" y="6271612"/>
            <a:ext cx="1008112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sv.Vít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Šipka dolů 10"/>
          <p:cNvSpPr/>
          <p:nvPr/>
        </p:nvSpPr>
        <p:spPr>
          <a:xfrm flipV="1">
            <a:off x="4453654" y="5482932"/>
            <a:ext cx="432048" cy="792088"/>
          </a:xfrm>
          <a:prstGeom prst="downArrow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6260849"/>
            <a:ext cx="1584176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Václav IV.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40152" y="716503"/>
            <a:ext cx="3096344" cy="1200329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sochy sv. Zikmunda a Vojtěcha, mezi nimi je plastika lva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4" name="Picture 2" descr="http://upload.wikimedia.org/wikipedia/commons/0/02/Staromestska_mostecka_vez_detail.jpg"/>
          <p:cNvPicPr>
            <a:picLocks noChangeAspect="1" noChangeArrowheads="1"/>
          </p:cNvPicPr>
          <p:nvPr/>
        </p:nvPicPr>
        <p:blipFill>
          <a:blip r:embed="rId2" cstate="print"/>
          <a:srcRect l="26625" t="11138" r="36498" b="63786"/>
          <a:stretch>
            <a:fillRect/>
          </a:stretch>
        </p:blipFill>
        <p:spPr bwMode="auto">
          <a:xfrm>
            <a:off x="6012160" y="1969201"/>
            <a:ext cx="2952328" cy="268393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2" descr="http://upload.wikimedia.org/wikipedia/commons/0/02/Staromestska_mostecka_vez_detail.jpg"/>
          <p:cNvPicPr>
            <a:picLocks noChangeAspect="1" noChangeArrowheads="1"/>
          </p:cNvPicPr>
          <p:nvPr/>
        </p:nvPicPr>
        <p:blipFill>
          <a:blip r:embed="rId2" cstate="print"/>
          <a:srcRect l="14891" t="60037" r="11354"/>
          <a:stretch>
            <a:fillRect/>
          </a:stretch>
        </p:blipFill>
        <p:spPr bwMode="auto">
          <a:xfrm>
            <a:off x="827584" y="0"/>
            <a:ext cx="4903798" cy="474342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upload.wikimedia.org/wikipedia/commons/3/3a/Veznik_staromestska_mostecka_ve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4585227" cy="612068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</p:pic>
      <p:sp>
        <p:nvSpPr>
          <p:cNvPr id="3" name="Obdélník 2"/>
          <p:cNvSpPr/>
          <p:nvPr/>
        </p:nvSpPr>
        <p:spPr>
          <a:xfrm>
            <a:off x="6156176" y="188640"/>
            <a:ext cx="2736304" cy="5632311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u vrcholu schodiště Staroměstské mostecké věže se nachází socha </a:t>
            </a:r>
            <a:r>
              <a:rPr lang="cs-CZ" sz="2400" b="1" u="sng" dirty="0" err="1" smtClean="0">
                <a:solidFill>
                  <a:schemeClr val="bg2">
                    <a:lumMod val="50000"/>
                  </a:schemeClr>
                </a:solidFill>
              </a:rPr>
              <a:t>věžníka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či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klíčníka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nepředstavuje tedy žádného svatého</a:t>
            </a:r>
          </a:p>
          <a:p>
            <a:pPr>
              <a:buFont typeface="Wingdings" pitchFamily="2" charset="2"/>
              <a:buChar char="Ø"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datuje se k přelomu 14. a 15. století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6632"/>
            <a:ext cx="7704856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GALERIE  SOCH  A  SOUSOŠÍ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http://upload.wikimedia.org/wikipedia/commons/a/ac/Svat%C3%BD_Iv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617579"/>
            <a:ext cx="3600400" cy="540370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8" name="TextovéPole 7"/>
          <p:cNvSpPr txBox="1"/>
          <p:nvPr/>
        </p:nvSpPr>
        <p:spPr>
          <a:xfrm>
            <a:off x="1331640" y="6165304"/>
            <a:ext cx="360040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sv. Ivo 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(1710)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44" name="Picture 4" descr="Soubor:Jarom&amp;ecaron;&amp;rcaron; Braun.jpg"/>
          <p:cNvPicPr>
            <a:picLocks noChangeAspect="1" noChangeArrowheads="1"/>
          </p:cNvPicPr>
          <p:nvPr/>
        </p:nvPicPr>
        <p:blipFill>
          <a:blip r:embed="rId4" cstate="print"/>
          <a:srcRect b="14286"/>
          <a:stretch>
            <a:fillRect/>
          </a:stretch>
        </p:blipFill>
        <p:spPr bwMode="auto">
          <a:xfrm>
            <a:off x="5436096" y="692696"/>
            <a:ext cx="3528392" cy="453650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9" name="TextovéPole 8"/>
          <p:cNvSpPr txBox="1"/>
          <p:nvPr/>
        </p:nvSpPr>
        <p:spPr>
          <a:xfrm>
            <a:off x="5436096" y="5487615"/>
            <a:ext cx="3528392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Matyáš Bernard Braun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6279703"/>
            <a:ext cx="3888432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Sen Sv.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Luitgardy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(1710)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3074" name="Picture 2" descr="http://upload.wikimedia.org/wikipedia/commons/7/76/Charles_Bridge_St_Luitgard%27s_drea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8640"/>
            <a:ext cx="3890672" cy="583264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Obdélník 3"/>
          <p:cNvSpPr/>
          <p:nvPr/>
        </p:nvSpPr>
        <p:spPr>
          <a:xfrm>
            <a:off x="5292080" y="332656"/>
            <a:ext cx="3600400" cy="156966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sousoší z pískovce je považováno za výtvarně nejkvalitnější dílo na Karlově mostě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5559623"/>
            <a:ext cx="3528392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Matyáš Bernard Braun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5805264"/>
            <a:ext cx="3528392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Sv. Barbora, Markéta </a:t>
            </a:r>
          </a:p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a Alžběta  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(1711)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8194" name="Picture 2" descr="http://upload.wikimedia.org/wikipedia/commons/7/71/Brokof01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8640"/>
            <a:ext cx="3471441" cy="545512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932040" y="5085184"/>
            <a:ext cx="20248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</a:t>
            </a:r>
            <a:r>
              <a:rPr lang="cs-CZ" sz="2800" b="1" u="sng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Brokoff</a:t>
            </a:r>
            <a:endParaRPr lang="cs-CZ" sz="2800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580112" y="5229200"/>
            <a:ext cx="3312368" cy="1200329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Madona, sv. Dominik a sv. Tomáš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Akvinský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(1708)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7170" name="Picture 2" descr="http://upload.wikimedia.org/wikipedia/commons/3/37/Charles_Bridge_Madona%26St_Bernar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8640"/>
            <a:ext cx="4160604" cy="623731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Obdélník 4"/>
          <p:cNvSpPr/>
          <p:nvPr/>
        </p:nvSpPr>
        <p:spPr>
          <a:xfrm>
            <a:off x="5743537" y="4509120"/>
            <a:ext cx="2860911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Matěj Václav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</a:rPr>
              <a:t>Jäckel</a:t>
            </a:r>
            <a:endParaRPr lang="cs-CZ" sz="2400" b="1" u="sng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6207695"/>
            <a:ext cx="6192688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Pieta (Oplakávání Krista) 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6146" name="Picture 2" descr="http://upload.wikimedia.org/wikipedia/commons/4/4d/Charles_Bridge_Pieta.jpg"/>
          <p:cNvPicPr>
            <a:picLocks noChangeAspect="1" noChangeArrowheads="1"/>
          </p:cNvPicPr>
          <p:nvPr/>
        </p:nvPicPr>
        <p:blipFill>
          <a:blip r:embed="rId2" cstate="print"/>
          <a:srcRect l="40560" t="12179" r="19741" b="4562"/>
          <a:stretch>
            <a:fillRect/>
          </a:stretch>
        </p:blipFill>
        <p:spPr bwMode="auto">
          <a:xfrm>
            <a:off x="1475656" y="260648"/>
            <a:ext cx="3758262" cy="525658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Obdélník 4"/>
          <p:cNvSpPr/>
          <p:nvPr/>
        </p:nvSpPr>
        <p:spPr>
          <a:xfrm>
            <a:off x="3252739" y="5661248"/>
            <a:ext cx="2039341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Emanuel Max</a:t>
            </a:r>
            <a:endParaRPr lang="cs-CZ" sz="2400" b="1" u="sng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TextovéPole 108"/>
          <p:cNvSpPr txBox="1"/>
          <p:nvPr/>
        </p:nvSpPr>
        <p:spPr>
          <a:xfrm>
            <a:off x="1259632" y="6021288"/>
            <a:ext cx="3528392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sv. Josef s Ježíšem 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(1854)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5122" name="Picture 2" descr="http://upload.wikimedia.org/wikipedia/commons/3/39/Charles_Bridge-saint_Josef.jpg"/>
          <p:cNvPicPr>
            <a:picLocks noChangeAspect="1" noChangeArrowheads="1"/>
          </p:cNvPicPr>
          <p:nvPr/>
        </p:nvPicPr>
        <p:blipFill>
          <a:blip r:embed="rId2" cstate="print"/>
          <a:srcRect t="13095" r="14335"/>
          <a:stretch>
            <a:fillRect/>
          </a:stretch>
        </p:blipFill>
        <p:spPr bwMode="auto">
          <a:xfrm>
            <a:off x="1259632" y="188640"/>
            <a:ext cx="3456384" cy="525658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Obdélník 4"/>
          <p:cNvSpPr/>
          <p:nvPr/>
        </p:nvSpPr>
        <p:spPr>
          <a:xfrm>
            <a:off x="2267744" y="5445224"/>
            <a:ext cx="15263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Josef Max</a:t>
            </a:r>
            <a:endParaRPr lang="cs-CZ" sz="2400" b="1" u="sng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69059" y="5877272"/>
            <a:ext cx="3744416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Sv. Jan z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Mathy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, Felix z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Valois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a Ivan 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(1714)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d/df/Sv_Jan_z_Mal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1" y="116632"/>
            <a:ext cx="3746573" cy="561662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TextovéPole 4"/>
          <p:cNvSpPr txBox="1"/>
          <p:nvPr/>
        </p:nvSpPr>
        <p:spPr>
          <a:xfrm>
            <a:off x="5292080" y="188640"/>
            <a:ext cx="3600400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Ferdinand Maxmilián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Brokoff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2052" name="Picture 4" descr="http://upload.wikimedia.org/wikipedia/commons/1/1c/Jan_Ferdinand_Brokov_-_Jan_Vil%C3%ADme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340768"/>
            <a:ext cx="2808312" cy="344206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1" name="Obdélník 10"/>
          <p:cNvSpPr/>
          <p:nvPr/>
        </p:nvSpPr>
        <p:spPr>
          <a:xfrm>
            <a:off x="5220072" y="5013176"/>
            <a:ext cx="38164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sousoší je lidově  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zvané podle strážce 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žaláře: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Turek na Karlově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mostě</a:t>
            </a:r>
            <a:endParaRPr lang="cs-CZ" sz="2400" b="1" u="sng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827584" y="3501008"/>
            <a:ext cx="1008112" cy="648072"/>
          </a:xfrm>
          <a:prstGeom prst="rightArrow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http://upload.wikimedia.org/wikipedia/commons/d/df/Sv_Jan_z_Malty.jpg"/>
          <p:cNvPicPr>
            <a:picLocks noChangeAspect="1" noChangeArrowheads="1"/>
          </p:cNvPicPr>
          <p:nvPr/>
        </p:nvPicPr>
        <p:blipFill>
          <a:blip r:embed="rId2" cstate="print"/>
          <a:srcRect l="9386" t="47287" r="46409" b="21944"/>
          <a:stretch>
            <a:fillRect/>
          </a:stretch>
        </p:blipFill>
        <p:spPr bwMode="auto">
          <a:xfrm>
            <a:off x="521550" y="1628800"/>
            <a:ext cx="3114346" cy="324975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259632" y="5877272"/>
            <a:ext cx="3312368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sv. Vít 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(1714)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upload.wikimedia.org/wikipedia/commons/1/16/Charles_Bridge_St_Vit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3312368" cy="54413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Obdélník 4"/>
          <p:cNvSpPr/>
          <p:nvPr/>
        </p:nvSpPr>
        <p:spPr>
          <a:xfrm>
            <a:off x="4788024" y="5157192"/>
            <a:ext cx="41785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Ferdinand Maxmilián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</a:rPr>
              <a:t>Brokoff</a:t>
            </a:r>
            <a:endParaRPr lang="cs-CZ" sz="2400" b="1" u="sng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2" name="Picture 2" descr="Soubor:Jirkov - Podzim 2012 - Kostel - Busta na m&amp;ecaron;stské v&amp;ecaron;&amp;zcaron;i - Brokof.JPG"/>
          <p:cNvPicPr>
            <a:picLocks noChangeAspect="1" noChangeArrowheads="1"/>
          </p:cNvPicPr>
          <p:nvPr/>
        </p:nvPicPr>
        <p:blipFill>
          <a:blip r:embed="rId3" cstate="print"/>
          <a:srcRect l="12300" t="15145" r="15791" b="2819"/>
          <a:stretch>
            <a:fillRect/>
          </a:stretch>
        </p:blipFill>
        <p:spPr bwMode="auto">
          <a:xfrm>
            <a:off x="4860032" y="294948"/>
            <a:ext cx="3788729" cy="324036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620688"/>
            <a:ext cx="784887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http://upload.wikimedia.org/wikipedia/commons/c/c8/Charles_Bridge_Bruncvik.jpg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http://upload.wikimedia.org/wikipedia/commons/e/e5/Praag_012.jpg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http://upload.wikimedia.org/wikipedia/commons/a/ac/Svat%C3%BD_Ivo.jpg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http://upload.wikimedia.org/wikipedia/commons/a/ac/Jarom%C4%9B%C5%99_Braun.jpg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http://upload.wikimedia.org/wikipedia/commons/7/71/Brokof01v.jpg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http://upload.wikimedia.org/wikipedia/commons/4/4d/Charles_Bridge_Madona%26St_Dominic%26Thomas.jpg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http://upload.wikimedia.org/wikipedia/commons/4/4d/Charles_Bridge_Pieta.jpg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http://upload.wikimedia.org/wikipedia/commons/3/39/Charles_Bridge-saint_Josef.jpg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http://upload.wikimedia.org/wikipedia/commons/1/16/Charles_Bridge_St_Vitus.jpg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http://upload.wikimedia.org/wikipedia/commons/7/76/Charles_Bridge_St_Luitgard%27s_dream.jpg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http://upload.wikimedia.org/wikipedia/commons/d/df/Sv_Jan_z_Malty.jpg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http://upload.wikimedia.org/wikipedia/commons/0/0d/Jirkov_-_Podzim_2012_-_Kostel_-_Busta_na_m%C4%9Bstsk%C3%A9_v%C4%9B%C5%BEi_-_Brokof.JPG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http://upload.wikimedia.org/wikipedia/commons/3/36/Staromestska_mostecka_vez.jpg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http://upload.wikimedia.org/wikipedia/commons/0/02/Staromestska_mostecka_vez_detail.jpg</a:t>
            </a:r>
          </a:p>
          <a:p>
            <a:endParaRPr lang="cs-CZ" sz="1200" dirty="0" smtClean="0"/>
          </a:p>
          <a:p>
            <a:r>
              <a:rPr lang="cs-CZ" sz="1200" dirty="0" smtClean="0"/>
              <a:t>http://upload.wikimedia.org/wikipedia/commons/3/3a/Veznik_staromestska_mostecka_vez.jpg</a:t>
            </a:r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1585</TotalTime>
  <Words>396</Words>
  <Application>Microsoft Office PowerPoint</Application>
  <PresentationFormat>Předvádění na obrazovce (4:3)</PresentationFormat>
  <Paragraphs>110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Slunovrat</vt:lpstr>
      <vt:lpstr>Snímek 1</vt:lpstr>
      <vt:lpstr>Snímek 2</vt:lpstr>
      <vt:lpstr>SOCHY  NA  KARLOVĚ  MOSTĚ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UMĚNÍ  ŘECKA</dc:title>
  <dc:creator>Jirka</dc:creator>
  <cp:lastModifiedBy>Jirka</cp:lastModifiedBy>
  <cp:revision>262</cp:revision>
  <dcterms:created xsi:type="dcterms:W3CDTF">2012-03-21T20:35:40Z</dcterms:created>
  <dcterms:modified xsi:type="dcterms:W3CDTF">2013-06-27T19:11:59Z</dcterms:modified>
</cp:coreProperties>
</file>