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3"/>
  </p:notesMasterIdLst>
  <p:sldIdLst>
    <p:sldId id="275" r:id="rId2"/>
    <p:sldId id="276" r:id="rId3"/>
    <p:sldId id="256" r:id="rId4"/>
    <p:sldId id="257" r:id="rId5"/>
    <p:sldId id="258" r:id="rId6"/>
    <p:sldId id="260" r:id="rId7"/>
    <p:sldId id="264" r:id="rId8"/>
    <p:sldId id="261" r:id="rId9"/>
    <p:sldId id="263" r:id="rId10"/>
    <p:sldId id="262" r:id="rId11"/>
    <p:sldId id="266" r:id="rId12"/>
    <p:sldId id="265" r:id="rId13"/>
    <p:sldId id="270" r:id="rId14"/>
    <p:sldId id="271" r:id="rId15"/>
    <p:sldId id="272" r:id="rId16"/>
    <p:sldId id="269" r:id="rId17"/>
    <p:sldId id="268" r:id="rId18"/>
    <p:sldId id="273" r:id="rId19"/>
    <p:sldId id="274" r:id="rId20"/>
    <p:sldId id="259" r:id="rId21"/>
    <p:sldId id="267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411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4" d="100"/>
          <a:sy n="74" d="100"/>
        </p:scale>
        <p:origin x="-2866" y="-8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38F447-E2E0-49E6-954F-D21C024F1438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1906C2-6F2C-459F-91A0-CBCE70E897F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1906C2-6F2C-459F-91A0-CBCE70E897F0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1906C2-6F2C-459F-91A0-CBCE70E897F0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1906C2-6F2C-459F-91A0-CBCE70E897F0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0BDA-84E8-4EA2-A262-7771A55455AB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0BDA-84E8-4EA2-A262-7771A55455AB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0BDA-84E8-4EA2-A262-7771A55455AB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0BDA-84E8-4EA2-A262-7771A55455AB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0BDA-84E8-4EA2-A262-7771A55455AB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0BDA-84E8-4EA2-A262-7771A55455AB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0BDA-84E8-4EA2-A262-7771A55455AB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0BDA-84E8-4EA2-A262-7771A55455AB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0BDA-84E8-4EA2-A262-7771A55455AB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0BDA-84E8-4EA2-A262-7771A55455AB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0BDA-84E8-4EA2-A262-7771A55455AB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EBD0BDA-84E8-4EA2-A262-7771A55455AB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11791256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Jiří Soška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VY_32_Inovace_Výtvarná výchova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ŠABLONY: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17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Umění Řecka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4" name="Obrázek 3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764704"/>
            <a:ext cx="7272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Anotace</a:t>
            </a:r>
            <a:r>
              <a:rPr lang="cs-CZ" dirty="0" smtClean="0"/>
              <a:t>:</a:t>
            </a:r>
          </a:p>
          <a:p>
            <a:endParaRPr lang="cs-CZ" dirty="0" smtClean="0"/>
          </a:p>
          <a:p>
            <a:r>
              <a:rPr lang="cs-CZ" dirty="0" smtClean="0"/>
              <a:t>Prezentace slouží k teoretickému seznámení žáků </a:t>
            </a:r>
            <a:r>
              <a:rPr lang="cs-CZ" dirty="0" err="1" smtClean="0"/>
              <a:t>II.stupně</a:t>
            </a:r>
            <a:r>
              <a:rPr lang="cs-CZ" dirty="0" smtClean="0"/>
              <a:t> s uměním starověkého Řecka.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03648" y="1268760"/>
            <a:ext cx="7406640" cy="1472184"/>
          </a:xfrm>
          <a:solidFill>
            <a:schemeClr val="bg2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r>
              <a:rPr lang="cs-CZ" sz="72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0000" endA="300" endPos="50000" dist="6000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UMĚNÍ  ŘECKA</a:t>
            </a:r>
            <a:endParaRPr lang="cs-CZ" sz="72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0000" endA="300" endPos="50000" dist="60007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116632"/>
            <a:ext cx="7704856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ARCHITEKTURA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59632" y="692696"/>
            <a:ext cx="7632848" cy="230832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chemeClr val="accent5">
                    <a:lumMod val="50000"/>
                  </a:schemeClr>
                </a:solidFill>
              </a:rPr>
              <a:t>Dochované stavby:</a:t>
            </a:r>
          </a:p>
          <a:p>
            <a:r>
              <a:rPr lang="cs-CZ" sz="2400" b="1" dirty="0">
                <a:solidFill>
                  <a:schemeClr val="bg2">
                    <a:lumMod val="25000"/>
                  </a:schemeClr>
                </a:solidFill>
              </a:rPr>
              <a:t>	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-   chrámy</a:t>
            </a:r>
          </a:p>
          <a:p>
            <a:r>
              <a:rPr lang="cs-CZ" sz="2400" b="1" dirty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-   divadla</a:t>
            </a:r>
          </a:p>
          <a:p>
            <a:r>
              <a:rPr lang="cs-CZ" sz="2400" b="1" dirty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-   lázně</a:t>
            </a:r>
          </a:p>
          <a:p>
            <a:r>
              <a:rPr lang="cs-CZ" sz="2400" b="1" dirty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-   </a:t>
            </a:r>
            <a:r>
              <a:rPr lang="cs-CZ" sz="2400" b="1" dirty="0" err="1" smtClean="0">
                <a:solidFill>
                  <a:schemeClr val="accent5">
                    <a:lumMod val="75000"/>
                  </a:schemeClr>
                </a:solidFill>
              </a:rPr>
              <a:t>hippodromy</a:t>
            </a:r>
            <a:endParaRPr lang="cs-CZ" sz="24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cs-CZ" sz="2400" b="1" dirty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-   hrobky (mauzoleum v </a:t>
            </a:r>
            <a:r>
              <a:rPr lang="cs-CZ" sz="2400" b="1" dirty="0" err="1" smtClean="0">
                <a:solidFill>
                  <a:schemeClr val="accent5">
                    <a:lumMod val="75000"/>
                  </a:schemeClr>
                </a:solidFill>
              </a:rPr>
              <a:t>Halikarnasu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)</a:t>
            </a:r>
            <a:endParaRPr lang="cs-CZ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331640" y="3212976"/>
            <a:ext cx="7560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chemeClr val="accent5">
                    <a:lumMod val="50000"/>
                  </a:schemeClr>
                </a:solidFill>
              </a:rPr>
              <a:t>Vývoj řeckého chrámu:</a:t>
            </a:r>
            <a:endParaRPr lang="cs-CZ" sz="2400" b="1" u="sng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547664" y="4653136"/>
            <a:ext cx="2016224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1691680" y="4797152"/>
            <a:ext cx="1728192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1712102" y="5760274"/>
            <a:ext cx="1728192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3419872" y="4797152"/>
            <a:ext cx="0" cy="9361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2123728" y="4797152"/>
            <a:ext cx="0" cy="288032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2125296" y="5449183"/>
            <a:ext cx="0" cy="288032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1759263" y="5023400"/>
            <a:ext cx="72008" cy="7200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1779685" y="5420902"/>
            <a:ext cx="72008" cy="7200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717032"/>
            <a:ext cx="3484662" cy="2315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" name="TextovéPole 30"/>
          <p:cNvSpPr txBox="1"/>
          <p:nvPr/>
        </p:nvSpPr>
        <p:spPr>
          <a:xfrm>
            <a:off x="3941985" y="6186769"/>
            <a:ext cx="3888432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chemeClr val="accent5">
                    <a:lumMod val="75000"/>
                  </a:schemeClr>
                </a:solidFill>
              </a:rPr>
              <a:t>Apollonův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 chrám v Delfách</a:t>
            </a:r>
            <a:endParaRPr lang="cs-CZ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87624" y="2636912"/>
            <a:ext cx="2664296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ovací čára 2"/>
          <p:cNvCxnSpPr/>
          <p:nvPr/>
        </p:nvCxnSpPr>
        <p:spPr>
          <a:xfrm>
            <a:off x="1475656" y="2780928"/>
            <a:ext cx="207383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" name="Přímá spojovací čára 3"/>
          <p:cNvCxnSpPr/>
          <p:nvPr/>
        </p:nvCxnSpPr>
        <p:spPr>
          <a:xfrm>
            <a:off x="1496078" y="3744050"/>
            <a:ext cx="207383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1907704" y="2780928"/>
            <a:ext cx="0" cy="288032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1909272" y="3432959"/>
            <a:ext cx="0" cy="288032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Elipsa 7"/>
          <p:cNvSpPr/>
          <p:nvPr/>
        </p:nvSpPr>
        <p:spPr>
          <a:xfrm>
            <a:off x="1552666" y="3035457"/>
            <a:ext cx="86410" cy="7200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1563661" y="3385824"/>
            <a:ext cx="86410" cy="7200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1280851" y="2735361"/>
            <a:ext cx="86410" cy="7200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1282419" y="3038593"/>
            <a:ext cx="86410" cy="7200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1293414" y="3388960"/>
            <a:ext cx="86410" cy="7200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1294982" y="3692192"/>
            <a:ext cx="86410" cy="7200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9" name="Přímá spojovací čára 18"/>
          <p:cNvCxnSpPr/>
          <p:nvPr/>
        </p:nvCxnSpPr>
        <p:spPr>
          <a:xfrm>
            <a:off x="3131840" y="2780928"/>
            <a:ext cx="0" cy="936104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1" name="Elipsa 20"/>
          <p:cNvSpPr/>
          <p:nvPr/>
        </p:nvSpPr>
        <p:spPr>
          <a:xfrm>
            <a:off x="3397967" y="3034660"/>
            <a:ext cx="86410" cy="7200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3408962" y="3394454"/>
            <a:ext cx="86410" cy="7200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3663491" y="3036228"/>
            <a:ext cx="86410" cy="7200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3665059" y="2736132"/>
            <a:ext cx="86410" cy="7200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3666627" y="3407017"/>
            <a:ext cx="86410" cy="7200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3668195" y="3691395"/>
            <a:ext cx="86410" cy="7200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187624" y="4725144"/>
            <a:ext cx="3096344" cy="18722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8" name="Přímá spojovací čára 27"/>
          <p:cNvCxnSpPr/>
          <p:nvPr/>
        </p:nvCxnSpPr>
        <p:spPr>
          <a:xfrm>
            <a:off x="1640340" y="5085184"/>
            <a:ext cx="2067564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1660762" y="6165304"/>
            <a:ext cx="2047142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2072388" y="5085184"/>
            <a:ext cx="0" cy="355804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2073956" y="5793777"/>
            <a:ext cx="0" cy="355804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2" name="Elipsa 31"/>
          <p:cNvSpPr/>
          <p:nvPr/>
        </p:nvSpPr>
        <p:spPr>
          <a:xfrm>
            <a:off x="1717350" y="5415128"/>
            <a:ext cx="90410" cy="889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1728345" y="5774922"/>
            <a:ext cx="90410" cy="889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1407827" y="5039616"/>
            <a:ext cx="90410" cy="889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1409395" y="5418264"/>
            <a:ext cx="90410" cy="889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1420390" y="5768631"/>
            <a:ext cx="90410" cy="889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1421958" y="6109571"/>
            <a:ext cx="90410" cy="889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Elipsa 39"/>
          <p:cNvSpPr/>
          <p:nvPr/>
        </p:nvSpPr>
        <p:spPr>
          <a:xfrm>
            <a:off x="3600359" y="5376623"/>
            <a:ext cx="90410" cy="889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Elipsa 40"/>
          <p:cNvSpPr/>
          <p:nvPr/>
        </p:nvSpPr>
        <p:spPr>
          <a:xfrm>
            <a:off x="3611354" y="5726990"/>
            <a:ext cx="90410" cy="889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Elipsa 41"/>
          <p:cNvSpPr/>
          <p:nvPr/>
        </p:nvSpPr>
        <p:spPr>
          <a:xfrm>
            <a:off x="3886220" y="5368764"/>
            <a:ext cx="90410" cy="889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Elipsa 42"/>
          <p:cNvSpPr/>
          <p:nvPr/>
        </p:nvSpPr>
        <p:spPr>
          <a:xfrm>
            <a:off x="3877245" y="5040387"/>
            <a:ext cx="90410" cy="889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Elipsa 43"/>
          <p:cNvSpPr/>
          <p:nvPr/>
        </p:nvSpPr>
        <p:spPr>
          <a:xfrm>
            <a:off x="3886220" y="5730126"/>
            <a:ext cx="90410" cy="889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Elipsa 44"/>
          <p:cNvSpPr/>
          <p:nvPr/>
        </p:nvSpPr>
        <p:spPr>
          <a:xfrm>
            <a:off x="3886220" y="6080493"/>
            <a:ext cx="90410" cy="889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Elipsa 51"/>
          <p:cNvSpPr/>
          <p:nvPr/>
        </p:nvSpPr>
        <p:spPr>
          <a:xfrm>
            <a:off x="1403648" y="4797152"/>
            <a:ext cx="90410" cy="8895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Elipsa 52"/>
          <p:cNvSpPr/>
          <p:nvPr/>
        </p:nvSpPr>
        <p:spPr>
          <a:xfrm>
            <a:off x="1692132" y="4797152"/>
            <a:ext cx="90410" cy="8895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Elipsa 53"/>
          <p:cNvSpPr/>
          <p:nvPr/>
        </p:nvSpPr>
        <p:spPr>
          <a:xfrm>
            <a:off x="1979712" y="4797152"/>
            <a:ext cx="90410" cy="8895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Elipsa 54"/>
          <p:cNvSpPr/>
          <p:nvPr/>
        </p:nvSpPr>
        <p:spPr>
          <a:xfrm>
            <a:off x="2249342" y="4797152"/>
            <a:ext cx="90410" cy="8895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Elipsa 55"/>
          <p:cNvSpPr/>
          <p:nvPr/>
        </p:nvSpPr>
        <p:spPr>
          <a:xfrm>
            <a:off x="2518972" y="4797152"/>
            <a:ext cx="90410" cy="8895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Elipsa 56"/>
          <p:cNvSpPr/>
          <p:nvPr/>
        </p:nvSpPr>
        <p:spPr>
          <a:xfrm>
            <a:off x="2788602" y="4797152"/>
            <a:ext cx="90410" cy="8895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Elipsa 57"/>
          <p:cNvSpPr/>
          <p:nvPr/>
        </p:nvSpPr>
        <p:spPr>
          <a:xfrm>
            <a:off x="3058232" y="4797152"/>
            <a:ext cx="90410" cy="8895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Elipsa 58"/>
          <p:cNvSpPr/>
          <p:nvPr/>
        </p:nvSpPr>
        <p:spPr>
          <a:xfrm>
            <a:off x="3327862" y="4797152"/>
            <a:ext cx="90410" cy="8895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Elipsa 59"/>
          <p:cNvSpPr/>
          <p:nvPr/>
        </p:nvSpPr>
        <p:spPr>
          <a:xfrm>
            <a:off x="3597492" y="4797152"/>
            <a:ext cx="90410" cy="8895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Elipsa 60"/>
          <p:cNvSpPr/>
          <p:nvPr/>
        </p:nvSpPr>
        <p:spPr>
          <a:xfrm>
            <a:off x="3867122" y="4797152"/>
            <a:ext cx="90410" cy="8895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Elipsa 64"/>
          <p:cNvSpPr/>
          <p:nvPr/>
        </p:nvSpPr>
        <p:spPr>
          <a:xfrm>
            <a:off x="1419094" y="6339512"/>
            <a:ext cx="90410" cy="8895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Elipsa 65"/>
          <p:cNvSpPr/>
          <p:nvPr/>
        </p:nvSpPr>
        <p:spPr>
          <a:xfrm>
            <a:off x="1703472" y="6331653"/>
            <a:ext cx="90410" cy="8895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Elipsa 66"/>
          <p:cNvSpPr/>
          <p:nvPr/>
        </p:nvSpPr>
        <p:spPr>
          <a:xfrm>
            <a:off x="1979712" y="6333221"/>
            <a:ext cx="90410" cy="8895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Elipsa 67"/>
          <p:cNvSpPr/>
          <p:nvPr/>
        </p:nvSpPr>
        <p:spPr>
          <a:xfrm>
            <a:off x="2254663" y="6328174"/>
            <a:ext cx="90410" cy="8895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Elipsa 68"/>
          <p:cNvSpPr/>
          <p:nvPr/>
        </p:nvSpPr>
        <p:spPr>
          <a:xfrm>
            <a:off x="2520187" y="6324766"/>
            <a:ext cx="90410" cy="8895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Elipsa 69"/>
          <p:cNvSpPr/>
          <p:nvPr/>
        </p:nvSpPr>
        <p:spPr>
          <a:xfrm>
            <a:off x="2776284" y="6324766"/>
            <a:ext cx="90410" cy="8895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Elipsa 70"/>
          <p:cNvSpPr/>
          <p:nvPr/>
        </p:nvSpPr>
        <p:spPr>
          <a:xfrm>
            <a:off x="3041430" y="6318747"/>
            <a:ext cx="90410" cy="8895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Elipsa 71"/>
          <p:cNvSpPr/>
          <p:nvPr/>
        </p:nvSpPr>
        <p:spPr>
          <a:xfrm>
            <a:off x="3335235" y="6316907"/>
            <a:ext cx="90410" cy="8895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Elipsa 72"/>
          <p:cNvSpPr/>
          <p:nvPr/>
        </p:nvSpPr>
        <p:spPr>
          <a:xfrm>
            <a:off x="3617494" y="6309320"/>
            <a:ext cx="90410" cy="8895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Elipsa 73"/>
          <p:cNvSpPr/>
          <p:nvPr/>
        </p:nvSpPr>
        <p:spPr>
          <a:xfrm>
            <a:off x="3899753" y="6301733"/>
            <a:ext cx="90410" cy="8895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Obdélník 74"/>
          <p:cNvSpPr/>
          <p:nvPr/>
        </p:nvSpPr>
        <p:spPr>
          <a:xfrm>
            <a:off x="1187624" y="692696"/>
            <a:ext cx="2160240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6" name="Přímá spojovací čára 75"/>
          <p:cNvCxnSpPr/>
          <p:nvPr/>
        </p:nvCxnSpPr>
        <p:spPr>
          <a:xfrm>
            <a:off x="1475656" y="836712"/>
            <a:ext cx="1728192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7" name="Přímá spojovací čára 76"/>
          <p:cNvCxnSpPr/>
          <p:nvPr/>
        </p:nvCxnSpPr>
        <p:spPr>
          <a:xfrm>
            <a:off x="1496078" y="1799834"/>
            <a:ext cx="1728192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8" name="Přímá spojovací čára 77"/>
          <p:cNvCxnSpPr/>
          <p:nvPr/>
        </p:nvCxnSpPr>
        <p:spPr>
          <a:xfrm>
            <a:off x="3203848" y="836712"/>
            <a:ext cx="0" cy="9361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9" name="Přímá spojovací čára 78"/>
          <p:cNvCxnSpPr/>
          <p:nvPr/>
        </p:nvCxnSpPr>
        <p:spPr>
          <a:xfrm>
            <a:off x="1907704" y="836712"/>
            <a:ext cx="0" cy="288032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0" name="Přímá spojovací čára 79"/>
          <p:cNvCxnSpPr/>
          <p:nvPr/>
        </p:nvCxnSpPr>
        <p:spPr>
          <a:xfrm>
            <a:off x="1909272" y="1488743"/>
            <a:ext cx="0" cy="288032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1" name="Elipsa 80"/>
          <p:cNvSpPr/>
          <p:nvPr/>
        </p:nvSpPr>
        <p:spPr>
          <a:xfrm>
            <a:off x="1552666" y="1091241"/>
            <a:ext cx="72008" cy="7200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Elipsa 81"/>
          <p:cNvSpPr/>
          <p:nvPr/>
        </p:nvSpPr>
        <p:spPr>
          <a:xfrm>
            <a:off x="1563661" y="1441608"/>
            <a:ext cx="72008" cy="7200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3" name="Elipsa 82"/>
          <p:cNvSpPr/>
          <p:nvPr/>
        </p:nvSpPr>
        <p:spPr>
          <a:xfrm>
            <a:off x="1280851" y="791145"/>
            <a:ext cx="72008" cy="7200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Elipsa 83"/>
          <p:cNvSpPr/>
          <p:nvPr/>
        </p:nvSpPr>
        <p:spPr>
          <a:xfrm>
            <a:off x="1282419" y="1094377"/>
            <a:ext cx="72008" cy="7200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Elipsa 84"/>
          <p:cNvSpPr/>
          <p:nvPr/>
        </p:nvSpPr>
        <p:spPr>
          <a:xfrm>
            <a:off x="1293414" y="1444744"/>
            <a:ext cx="72008" cy="7200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Elipsa 85"/>
          <p:cNvSpPr/>
          <p:nvPr/>
        </p:nvSpPr>
        <p:spPr>
          <a:xfrm>
            <a:off x="1294982" y="1747976"/>
            <a:ext cx="72008" cy="7200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8" name="Přímá spojovací čára 107"/>
          <p:cNvCxnSpPr/>
          <p:nvPr/>
        </p:nvCxnSpPr>
        <p:spPr>
          <a:xfrm>
            <a:off x="3203848" y="5085184"/>
            <a:ext cx="0" cy="108012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3933056"/>
            <a:ext cx="3208412" cy="24063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9" name="TextovéPole 108"/>
          <p:cNvSpPr txBox="1"/>
          <p:nvPr/>
        </p:nvSpPr>
        <p:spPr>
          <a:xfrm>
            <a:off x="4932040" y="6349200"/>
            <a:ext cx="3384376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Héřin chrám v Olympii</a:t>
            </a:r>
            <a:endParaRPr lang="cs-CZ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000"/>
                            </p:stCondLst>
                            <p:childTnLst>
                              <p:par>
                                <p:cTn id="1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000"/>
                            </p:stCondLst>
                            <p:childTnLst>
                              <p:par>
                                <p:cTn id="1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0"/>
                            </p:stCondLst>
                            <p:childTnLst>
                              <p:par>
                                <p:cTn id="1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000"/>
                            </p:stCondLst>
                            <p:childTnLst>
                              <p:par>
                                <p:cTn id="1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8000"/>
                            </p:stCondLst>
                            <p:childTnLst>
                              <p:par>
                                <p:cTn id="1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9000"/>
                            </p:stCondLst>
                            <p:childTnLst>
                              <p:par>
                                <p:cTn id="1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8000"/>
                            </p:stCondLst>
                            <p:childTnLst>
                              <p:par>
                                <p:cTn id="1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9000"/>
                            </p:stCondLst>
                            <p:childTnLst>
                              <p:par>
                                <p:cTn id="1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20000"/>
                            </p:stCondLst>
                            <p:childTnLst>
                              <p:par>
                                <p:cTn id="17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10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88640"/>
            <a:ext cx="5178152" cy="33010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1259632" y="3579035"/>
            <a:ext cx="5184576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Diův chrám v Olympii</a:t>
            </a:r>
            <a:endParaRPr lang="cs-CZ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Šipka doprava 7"/>
          <p:cNvSpPr/>
          <p:nvPr/>
        </p:nvSpPr>
        <p:spPr>
          <a:xfrm rot="9779615">
            <a:off x="3883521" y="1034961"/>
            <a:ext cx="2817116" cy="144884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6804248" y="404664"/>
            <a:ext cx="1512168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tympanon</a:t>
            </a:r>
            <a:endParaRPr lang="cs-CZ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04248" y="980728"/>
            <a:ext cx="2232248" cy="1200329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001">
            <a:schemeClr val="lt2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trojúhelníkový štít s </a:t>
            </a:r>
            <a:r>
              <a:rPr lang="cs-CZ" sz="2400" b="1" u="sng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reliéfem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– 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byl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barevný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156176" y="4797152"/>
            <a:ext cx="1656184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vlys</a:t>
            </a:r>
            <a:endParaRPr lang="cs-CZ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6224" y="4149080"/>
            <a:ext cx="4518148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ovéPole 14"/>
          <p:cNvSpPr txBox="1"/>
          <p:nvPr/>
        </p:nvSpPr>
        <p:spPr>
          <a:xfrm>
            <a:off x="3851920" y="5229200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detail vlysu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2" name="Šipka doprava 11"/>
          <p:cNvSpPr/>
          <p:nvPr/>
        </p:nvSpPr>
        <p:spPr>
          <a:xfrm rot="13818464" flipV="1">
            <a:off x="2759592" y="3228555"/>
            <a:ext cx="3820162" cy="77717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  <p:bldP spid="13" grpId="0" animBg="1"/>
      <p:bldP spid="15" grpId="0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692696"/>
            <a:ext cx="7610475" cy="12287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1323374" y="69012"/>
            <a:ext cx="7497097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Tympanon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446080"/>
            <a:ext cx="5754216" cy="3215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1259632" y="5847655"/>
            <a:ext cx="5760640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dochované zbytky soch 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8864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1187624" y="6021288"/>
            <a:ext cx="7632848" cy="830997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novodobá představa </a:t>
            </a:r>
            <a:r>
              <a:rPr lang="cs-CZ" sz="2400" b="1" u="sng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Artemidina</a:t>
            </a:r>
            <a:r>
              <a:rPr lang="cs-CZ" sz="2400" b="1" u="sng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chrámu v </a:t>
            </a:r>
            <a:r>
              <a:rPr lang="cs-CZ" sz="2400" b="1" u="sng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Efesu</a:t>
            </a:r>
            <a:r>
              <a:rPr lang="cs-CZ" sz="2400" b="1" u="sng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- jeden ze sedmi divů světa</a:t>
            </a:r>
            <a:endParaRPr lang="cs-CZ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3429000"/>
            <a:ext cx="3521968" cy="2641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179512" y="3501008"/>
            <a:ext cx="3312368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zbytky chrámu v </a:t>
            </a:r>
            <a:r>
              <a:rPr lang="cs-CZ" sz="2400" b="1" dirty="0" err="1" smtClean="0">
                <a:solidFill>
                  <a:schemeClr val="bg1"/>
                </a:solidFill>
              </a:rPr>
              <a:t>Effesu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260648"/>
            <a:ext cx="6264696" cy="415498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chemeClr val="accent5">
                    <a:lumMod val="50000"/>
                  </a:schemeClr>
                </a:solidFill>
              </a:rPr>
              <a:t>Řecké chrámy:</a:t>
            </a:r>
          </a:p>
          <a:p>
            <a:endParaRPr lang="cs-CZ" sz="2400" b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sz="2400" b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sz="2400" b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sz="2400" b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sz="24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FontTx/>
              <a:buChar char="-"/>
            </a:pPr>
            <a:endParaRPr lang="cs-CZ" sz="24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FontTx/>
              <a:buChar char="-"/>
            </a:pPr>
            <a:endParaRPr lang="cs-CZ" sz="24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FontTx/>
              <a:buChar char="-"/>
            </a:pPr>
            <a:endParaRPr lang="cs-CZ" sz="24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sz="24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91680" y="720977"/>
            <a:ext cx="5760640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-   kamenné zdivo</a:t>
            </a:r>
            <a:endParaRPr lang="cs-CZ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688272" y="1311151"/>
            <a:ext cx="5760640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-   sloupy</a:t>
            </a:r>
            <a:endParaRPr lang="cs-CZ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684864" y="1901325"/>
            <a:ext cx="5760640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-   dřevěný strop</a:t>
            </a:r>
            <a:endParaRPr lang="cs-CZ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688272" y="2491560"/>
            <a:ext cx="5760640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-   tympanon</a:t>
            </a:r>
            <a:endParaRPr lang="cs-CZ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688272" y="3073643"/>
            <a:ext cx="5760640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-   vlys</a:t>
            </a:r>
            <a:endParaRPr lang="cs-CZ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691680" y="3649707"/>
            <a:ext cx="5760640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-   barevné</a:t>
            </a:r>
            <a:endParaRPr lang="cs-CZ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260648"/>
            <a:ext cx="7560840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sloh - </a:t>
            </a:r>
            <a:r>
              <a:rPr lang="cs-CZ" sz="2400" b="1" u="sng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DÓRSKÝ</a:t>
            </a:r>
            <a:endParaRPr lang="cs-CZ" sz="2400" b="1" u="sng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908720"/>
            <a:ext cx="5280587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7500" y="836712"/>
            <a:ext cx="2476500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1115616" y="5301208"/>
            <a:ext cx="5472608" cy="830997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mohutné sloupy s jednoduchou </a:t>
            </a:r>
            <a:r>
              <a:rPr lang="cs-CZ" sz="2400" b="1" u="sng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hlavicí</a:t>
            </a:r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, bez patky</a:t>
            </a:r>
            <a:endParaRPr lang="cs-CZ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cxnSp>
        <p:nvCxnSpPr>
          <p:cNvPr id="7" name="Přímá spojovací šipka 6"/>
          <p:cNvCxnSpPr/>
          <p:nvPr/>
        </p:nvCxnSpPr>
        <p:spPr>
          <a:xfrm flipV="1">
            <a:off x="5940152" y="2924944"/>
            <a:ext cx="1224136" cy="24482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16631"/>
            <a:ext cx="4752528" cy="33386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Obdélník 2"/>
          <p:cNvSpPr/>
          <p:nvPr/>
        </p:nvSpPr>
        <p:spPr>
          <a:xfrm>
            <a:off x="6228184" y="188640"/>
            <a:ext cx="2592288" cy="324036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372200" y="476672"/>
            <a:ext cx="2304256" cy="156966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u="sng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Parthenon</a:t>
            </a:r>
            <a:endParaRPr lang="cs-CZ" sz="2400" b="1" u="sng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2400" b="1" u="sng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na athénské Akropoli</a:t>
            </a:r>
            <a:endParaRPr lang="cs-CZ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3573016"/>
            <a:ext cx="4530080" cy="31031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5796136" y="3591870"/>
            <a:ext cx="2952328" cy="830997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Rekonstrukce pohledu na Akropoli.</a:t>
            </a:r>
            <a:endParaRPr lang="cs-CZ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940152" y="5454651"/>
            <a:ext cx="2808312" cy="120032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Prohlédni si obrázek a najdi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Parthenon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.</a:t>
            </a:r>
            <a:endParaRPr lang="cs-CZ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9" name="Šipka doprava 8"/>
          <p:cNvSpPr/>
          <p:nvPr/>
        </p:nvSpPr>
        <p:spPr>
          <a:xfrm flipH="1">
            <a:off x="4499992" y="4581128"/>
            <a:ext cx="864096" cy="144016"/>
          </a:xfrm>
          <a:prstGeom prst="rightArrow">
            <a:avLst>
              <a:gd name="adj1" fmla="val 36908"/>
              <a:gd name="adj2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5" presetClass="emph" presetSubtype="1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 override="childStyle">
                                        <p:cTn id="21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3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8" grpId="1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19243"/>
            <a:ext cx="4032448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sloh - </a:t>
            </a:r>
            <a:r>
              <a:rPr lang="cs-CZ" sz="2400" b="1" u="sng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IÓNSKÝ</a:t>
            </a:r>
            <a:endParaRPr lang="cs-CZ" sz="2400" b="1" u="sng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1484784"/>
            <a:ext cx="4459606" cy="2952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052736"/>
            <a:ext cx="3303167" cy="49685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3491880" y="4437112"/>
            <a:ext cx="3096344" cy="830997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chrám </a:t>
            </a:r>
            <a:r>
              <a:rPr lang="cs-CZ" sz="2400" b="1" u="sng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Erechtheion</a:t>
            </a:r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– athénská Akropole</a:t>
            </a:r>
          </a:p>
        </p:txBody>
      </p:sp>
      <p:sp>
        <p:nvSpPr>
          <p:cNvPr id="9" name="Šipka doprava 8"/>
          <p:cNvSpPr/>
          <p:nvPr/>
        </p:nvSpPr>
        <p:spPr>
          <a:xfrm>
            <a:off x="6948264" y="2492896"/>
            <a:ext cx="936104" cy="2880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8857" y="3573016"/>
            <a:ext cx="2305143" cy="30735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perspectiveHeroicExtremeLeftFacing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1" name="TextovéPole 10"/>
          <p:cNvSpPr txBox="1"/>
          <p:nvPr/>
        </p:nvSpPr>
        <p:spPr>
          <a:xfrm>
            <a:off x="5364088" y="6021288"/>
            <a:ext cx="1584176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solidFill>
                  <a:schemeClr val="accent5">
                    <a:lumMod val="50000"/>
                  </a:schemeClr>
                </a:solidFill>
              </a:rPr>
              <a:t>kariatidy</a:t>
            </a:r>
            <a:endParaRPr lang="cs-CZ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2" name="Šipka doprava 11"/>
          <p:cNvSpPr/>
          <p:nvPr/>
        </p:nvSpPr>
        <p:spPr>
          <a:xfrm>
            <a:off x="3563888" y="2996952"/>
            <a:ext cx="504056" cy="36004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55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16632"/>
            <a:ext cx="7620000" cy="5486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1115616" y="5795972"/>
            <a:ext cx="7632848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u="sng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Diův oltář</a:t>
            </a:r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z Pergamonu  -  Berlínské muzeum</a:t>
            </a:r>
            <a:endParaRPr lang="cs-CZ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Šipka doprava 4"/>
          <p:cNvSpPr/>
          <p:nvPr/>
        </p:nvSpPr>
        <p:spPr>
          <a:xfrm rot="18437716">
            <a:off x="6115203" y="3341453"/>
            <a:ext cx="1080120" cy="43204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012160" y="4149080"/>
            <a:ext cx="936104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reliéf</a:t>
            </a:r>
            <a:endParaRPr lang="cs-CZ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5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63040" y="260648"/>
            <a:ext cx="7620000" cy="4095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reflection blurRad="6350" stA="52000" endA="300" endPos="35000" dir="5400000" sy="-100000" algn="bl" rotWithShape="0"/>
          </a:effectLst>
        </p:spPr>
      </p:pic>
      <p:sp>
        <p:nvSpPr>
          <p:cNvPr id="5" name="TextovéPole 4"/>
          <p:cNvSpPr txBox="1"/>
          <p:nvPr/>
        </p:nvSpPr>
        <p:spPr>
          <a:xfrm>
            <a:off x="1322213" y="4869160"/>
            <a:ext cx="7560840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Pergamon</a:t>
            </a:r>
            <a:endParaRPr lang="cs-CZ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Šipka dolů 5"/>
          <p:cNvSpPr/>
          <p:nvPr/>
        </p:nvSpPr>
        <p:spPr>
          <a:xfrm>
            <a:off x="7236296" y="764704"/>
            <a:ext cx="216024" cy="64807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588224" y="188640"/>
            <a:ext cx="1584176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Diův oltář</a:t>
            </a:r>
            <a:endParaRPr lang="cs-CZ" sz="2400" b="1" dirty="0"/>
          </a:p>
        </p:txBody>
      </p:sp>
      <p:sp>
        <p:nvSpPr>
          <p:cNvPr id="8" name="Šipka doprava 7"/>
          <p:cNvSpPr/>
          <p:nvPr/>
        </p:nvSpPr>
        <p:spPr>
          <a:xfrm>
            <a:off x="3275856" y="1844824"/>
            <a:ext cx="792088" cy="21602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763688" y="1772816"/>
            <a:ext cx="1152128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divadlo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7" grpId="0" animBg="1"/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8640"/>
            <a:ext cx="4554505" cy="60726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5148064" y="204968"/>
            <a:ext cx="3888432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mauzoleum v </a:t>
            </a:r>
            <a:r>
              <a:rPr lang="cs-CZ" sz="2400" b="1" u="sng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Halikarnasu</a:t>
            </a:r>
            <a:endParaRPr lang="cs-CZ" sz="2400" b="1" u="sng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4211960" y="1412776"/>
            <a:ext cx="2016224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4211960" y="5301208"/>
            <a:ext cx="2016224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6012160" y="1124744"/>
            <a:ext cx="0" cy="432048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flipV="1">
            <a:off x="5940152" y="1340768"/>
            <a:ext cx="144016" cy="14401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flipV="1">
            <a:off x="5959006" y="5229200"/>
            <a:ext cx="144016" cy="14401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 rot="16200000">
            <a:off x="5484469" y="313632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45 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372200" y="908720"/>
            <a:ext cx="2664296" cy="1938992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hrobka krále   </a:t>
            </a:r>
          </a:p>
          <a:p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400" b="1" u="sng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Mauzóla</a:t>
            </a:r>
            <a:endParaRPr lang="cs-CZ" sz="2400" b="1" u="sng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Tx/>
              <a:buChar char="-"/>
            </a:pPr>
            <a:endParaRPr lang="cs-CZ" sz="24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stavba zařazena  </a:t>
            </a:r>
          </a:p>
          <a:p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do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 7 divů světa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6347327" y="4678009"/>
            <a:ext cx="2664296" cy="156966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rgbClr val="FF0000"/>
                </a:solidFill>
              </a:rPr>
              <a:t>Přemýšlej</a:t>
            </a:r>
            <a:r>
              <a:rPr lang="cs-CZ" sz="2400" b="1" dirty="0" smtClean="0">
                <a:solidFill>
                  <a:srgbClr val="FF0000"/>
                </a:solidFill>
              </a:rPr>
              <a:t>: </a:t>
            </a:r>
          </a:p>
          <a:p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  <a:t>odkud se vzal název pro stavbu hrobky </a:t>
            </a:r>
            <a:r>
              <a:rPr lang="cs-CZ" sz="2400" b="1" u="sng" dirty="0" smtClean="0">
                <a:solidFill>
                  <a:schemeClr val="accent5">
                    <a:lumMod val="50000"/>
                  </a:schemeClr>
                </a:solidFill>
              </a:rPr>
              <a:t>„mauzoleum“</a:t>
            </a:r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  <a:t>?</a:t>
            </a:r>
            <a:endParaRPr lang="cs-CZ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9" name="Šipka doprava 18"/>
          <p:cNvSpPr/>
          <p:nvPr/>
        </p:nvSpPr>
        <p:spPr>
          <a:xfrm>
            <a:off x="2483768" y="1124744"/>
            <a:ext cx="864096" cy="21602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17729" y="103697"/>
            <a:ext cx="2430016" cy="1938992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sousoší krále </a:t>
            </a:r>
            <a:r>
              <a:rPr lang="cs-CZ" sz="2400" b="1" dirty="0" err="1" smtClean="0">
                <a:solidFill>
                  <a:schemeClr val="accent5">
                    <a:lumMod val="75000"/>
                  </a:schemeClr>
                </a:solidFill>
              </a:rPr>
              <a:t>Mausóla</a:t>
            </a:r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  <a:p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s manželkou na voze taženém </a:t>
            </a:r>
            <a:r>
              <a:rPr lang="cs-CZ" sz="2400" dirty="0" smtClean="0">
                <a:solidFill>
                  <a:srgbClr val="FF0000"/>
                </a:solidFill>
              </a:rPr>
              <a:t>čtyřspřežím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90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 animBg="1"/>
      <p:bldP spid="18" grpId="0" animBg="1"/>
      <p:bldP spid="19" grpId="0" animBg="1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260648"/>
            <a:ext cx="7776864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sloh  - </a:t>
            </a:r>
            <a:r>
              <a:rPr lang="cs-CZ" sz="2400" b="1" u="sng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KORINTSKÝ</a:t>
            </a:r>
            <a:endParaRPr lang="cs-CZ" sz="2400" b="1" u="sng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836712"/>
            <a:ext cx="5637248" cy="42208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7092280" y="5157192"/>
            <a:ext cx="1872208" cy="830997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u="sng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Diův chrám </a:t>
            </a:r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v Athénách</a:t>
            </a:r>
            <a:endParaRPr lang="cs-CZ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5850" y="2996952"/>
            <a:ext cx="5218698" cy="3744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6570" y="188640"/>
            <a:ext cx="4122127" cy="64807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5508104" y="188640"/>
            <a:ext cx="1368152" cy="52322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b="1" u="sng" dirty="0" smtClean="0"/>
              <a:t>ÚKOL:</a:t>
            </a:r>
            <a:endParaRPr lang="cs-CZ" sz="28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59632" y="83671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a)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250205" y="2382163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b)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59632" y="3844805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c)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436096" y="836712"/>
            <a:ext cx="3491880" cy="120032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Přiřaď správně </a:t>
            </a:r>
            <a:r>
              <a:rPr lang="cs-CZ" sz="2400" b="1" u="sng" dirty="0" smtClean="0">
                <a:solidFill>
                  <a:schemeClr val="bg2">
                    <a:lumMod val="25000"/>
                  </a:schemeClr>
                </a:solidFill>
              </a:rPr>
              <a:t>název </a:t>
            </a:r>
            <a:r>
              <a:rPr lang="cs-CZ" sz="2400" b="1" u="sng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řádu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podle </a:t>
            </a:r>
            <a:r>
              <a:rPr lang="cs-CZ" sz="2400" b="1" u="sng" dirty="0" smtClean="0">
                <a:solidFill>
                  <a:srgbClr val="FF0000"/>
                </a:solidFill>
              </a:rPr>
              <a:t>hlavice</a:t>
            </a:r>
            <a:r>
              <a:rPr lang="cs-CZ" sz="2400" b="1" dirty="0" smtClean="0">
                <a:solidFill>
                  <a:srgbClr val="FF0000"/>
                </a:solidFill>
              </a:rPr>
              <a:t> sloupu: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64088" y="2780928"/>
            <a:ext cx="1512168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00FF"/>
                </a:solidFill>
              </a:rPr>
              <a:t>korintský</a:t>
            </a:r>
            <a:endParaRPr lang="cs-CZ" sz="2400" b="1" dirty="0">
              <a:solidFill>
                <a:srgbClr val="0000FF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364088" y="3284984"/>
            <a:ext cx="1512168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00FF"/>
                </a:solidFill>
              </a:rPr>
              <a:t>dórský</a:t>
            </a:r>
            <a:endParaRPr lang="cs-CZ" sz="2400" b="1" dirty="0">
              <a:solidFill>
                <a:srgbClr val="0000FF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364088" y="3789040"/>
            <a:ext cx="1512168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00FF"/>
                </a:solidFill>
              </a:rPr>
              <a:t>iónský</a:t>
            </a:r>
            <a:endParaRPr lang="cs-CZ" sz="2400" b="1" dirty="0">
              <a:solidFill>
                <a:srgbClr val="0000FF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364088" y="4581128"/>
            <a:ext cx="3600400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</a:rPr>
              <a:t>Kontrola</a:t>
            </a:r>
            <a:r>
              <a:rPr lang="cs-CZ" sz="2800" b="1" dirty="0" smtClean="0">
                <a:solidFill>
                  <a:srgbClr val="FF0000"/>
                </a:solidFill>
              </a:rPr>
              <a:t>: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192569" y="2718347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c)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176326" y="3231033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a)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164288" y="3719643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b)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043608" y="0"/>
            <a:ext cx="4211960" cy="830997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002">
            <a:schemeClr val="lt2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Základním rozlišovacím prvkem  architektury je sloup: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1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2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7" grpId="0"/>
      <p:bldP spid="18" grpId="0"/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87624" y="188640"/>
            <a:ext cx="7776864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Další řecké stavby</a:t>
            </a:r>
            <a:endParaRPr lang="cs-CZ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012160" y="2780928"/>
            <a:ext cx="2808312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Divadlo v </a:t>
            </a:r>
            <a:r>
              <a:rPr lang="cs-CZ" sz="2400" b="1" dirty="0" err="1" smtClean="0">
                <a:solidFill>
                  <a:schemeClr val="accent5">
                    <a:lumMod val="50000"/>
                  </a:schemeClr>
                </a:solidFill>
              </a:rPr>
              <a:t>Epidauru</a:t>
            </a:r>
            <a:endParaRPr lang="cs-CZ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836712"/>
            <a:ext cx="7610475" cy="1962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4216" y="3284984"/>
            <a:ext cx="4513684" cy="33777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5796136" y="6184158"/>
            <a:ext cx="3168352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solidFill>
                  <a:schemeClr val="accent5">
                    <a:lumMod val="50000"/>
                  </a:schemeClr>
                </a:solidFill>
              </a:rPr>
              <a:t>Hippodrom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 (model)</a:t>
            </a: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764704"/>
            <a:ext cx="7056784" cy="378565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Většina řeckých staveb se nedochovala.</a:t>
            </a:r>
          </a:p>
          <a:p>
            <a:endParaRPr lang="cs-CZ" sz="2400" b="1" dirty="0" smtClean="0"/>
          </a:p>
          <a:p>
            <a:pPr>
              <a:buFontTx/>
              <a:buChar char="-"/>
            </a:pPr>
            <a:r>
              <a:rPr lang="cs-CZ" sz="2400" b="1" dirty="0" smtClean="0"/>
              <a:t> lázně</a:t>
            </a:r>
          </a:p>
          <a:p>
            <a:pPr>
              <a:buFontTx/>
              <a:buChar char="-"/>
            </a:pPr>
            <a:r>
              <a:rPr lang="cs-CZ" sz="2400" b="1" dirty="0" smtClean="0"/>
              <a:t> amfiteátry</a:t>
            </a:r>
          </a:p>
          <a:p>
            <a:pPr>
              <a:buFontTx/>
              <a:buChar char="-"/>
            </a:pPr>
            <a:r>
              <a:rPr lang="cs-CZ" sz="2400" b="1" dirty="0" smtClean="0"/>
              <a:t> paláce</a:t>
            </a:r>
          </a:p>
          <a:p>
            <a:pPr>
              <a:buFontTx/>
              <a:buChar char="-"/>
            </a:pPr>
            <a:r>
              <a:rPr lang="cs-CZ" sz="2400" b="1" dirty="0" smtClean="0"/>
              <a:t> stadióny</a:t>
            </a:r>
          </a:p>
          <a:p>
            <a:pPr>
              <a:buFontTx/>
              <a:buChar char="-"/>
            </a:pPr>
            <a:r>
              <a:rPr lang="cs-CZ" sz="2400" b="1" dirty="0" smtClean="0"/>
              <a:t> </a:t>
            </a:r>
          </a:p>
          <a:p>
            <a:pPr>
              <a:buFontTx/>
              <a:buChar char="-"/>
            </a:pPr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05900" y="545272"/>
            <a:ext cx="783061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latin typeface="Times New Roman"/>
                <a:cs typeface="Times New Roman"/>
              </a:rPr>
              <a:t>●  </a:t>
            </a:r>
            <a:r>
              <a:rPr lang="cs-CZ" sz="1100" dirty="0" smtClean="0"/>
              <a:t>http://www.</a:t>
            </a:r>
            <a:r>
              <a:rPr lang="cs-CZ" sz="1100" dirty="0" err="1" smtClean="0"/>
              <a:t>phil.muni.cz</a:t>
            </a:r>
            <a:r>
              <a:rPr lang="cs-CZ" sz="1100" dirty="0" smtClean="0"/>
              <a:t>/</a:t>
            </a:r>
            <a:r>
              <a:rPr lang="cs-CZ" sz="1100" dirty="0" err="1" smtClean="0"/>
              <a:t>muzeo</a:t>
            </a:r>
            <a:r>
              <a:rPr lang="cs-CZ" sz="1100" dirty="0" smtClean="0"/>
              <a:t>/mui03obrazky0304/mui03obrazky0304/</a:t>
            </a:r>
            <a:r>
              <a:rPr lang="cs-CZ" sz="1100" dirty="0" err="1" smtClean="0"/>
              <a:t>puvodni</a:t>
            </a:r>
            <a:r>
              <a:rPr lang="cs-CZ" sz="1100" dirty="0" smtClean="0"/>
              <a:t>/275.jpg</a:t>
            </a:r>
            <a:endParaRPr lang="cs-CZ" sz="11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996473" y="226348"/>
            <a:ext cx="28803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accent5">
                    <a:lumMod val="75000"/>
                  </a:schemeClr>
                </a:solidFill>
                <a:latin typeface="Times New Roman"/>
                <a:cs typeface="Times New Roman"/>
              </a:rPr>
              <a:t>[</a:t>
            </a:r>
            <a:r>
              <a:rPr lang="cs-CZ" sz="1200" dirty="0" smtClean="0">
                <a:solidFill>
                  <a:schemeClr val="accent5">
                    <a:lumMod val="75000"/>
                  </a:schemeClr>
                </a:solidFill>
                <a:latin typeface="Times New Roman"/>
                <a:cs typeface="Times New Roman"/>
              </a:rPr>
              <a:t>cit.16.4.2012</a:t>
            </a:r>
            <a:r>
              <a:rPr lang="cs-CZ" sz="1200" dirty="0" smtClean="0">
                <a:solidFill>
                  <a:schemeClr val="accent5">
                    <a:lumMod val="75000"/>
                  </a:schemeClr>
                </a:solidFill>
                <a:latin typeface="Times New Roman"/>
                <a:cs typeface="Times New Roman"/>
              </a:rPr>
              <a:t>]</a:t>
            </a:r>
            <a:endParaRPr lang="cs-CZ" sz="1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015925" y="908720"/>
            <a:ext cx="81186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/>
                <a:cs typeface="Times New Roman"/>
              </a:rPr>
              <a:t>●  </a:t>
            </a:r>
            <a:r>
              <a:rPr lang="cs-CZ" sz="1200" dirty="0" smtClean="0"/>
              <a:t>http://upload.wikimedia.org/wikipedia/commons/thumb/c/cd/Hephaistos.temple.AC.02.jpg/420px-Hephaistos.temple.AC.02.jpg</a:t>
            </a:r>
            <a:endParaRPr lang="cs-CZ" sz="1200" dirty="0"/>
          </a:p>
        </p:txBody>
      </p:sp>
      <p:sp>
        <p:nvSpPr>
          <p:cNvPr id="5" name="Obdélník 4"/>
          <p:cNvSpPr/>
          <p:nvPr/>
        </p:nvSpPr>
        <p:spPr>
          <a:xfrm>
            <a:off x="1005108" y="1484784"/>
            <a:ext cx="847868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/>
                <a:cs typeface="Times New Roman"/>
              </a:rPr>
              <a:t>●  </a:t>
            </a:r>
            <a:r>
              <a:rPr lang="cs-CZ" sz="1200" dirty="0" smtClean="0"/>
              <a:t>http://upload.wikimedia.org/wikipedia/commons/0/0b/Olympia-ZeusTempelRestoration.jpg</a:t>
            </a:r>
            <a:endParaRPr lang="cs-CZ" sz="1200" dirty="0"/>
          </a:p>
        </p:txBody>
      </p:sp>
      <p:sp>
        <p:nvSpPr>
          <p:cNvPr id="6" name="Obdélník 5"/>
          <p:cNvSpPr/>
          <p:nvPr/>
        </p:nvSpPr>
        <p:spPr>
          <a:xfrm>
            <a:off x="999881" y="1844824"/>
            <a:ext cx="802718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/>
                <a:cs typeface="Times New Roman"/>
              </a:rPr>
              <a:t>●  </a:t>
            </a:r>
            <a:r>
              <a:rPr lang="cs-CZ" sz="1200" dirty="0" smtClean="0"/>
              <a:t>http://upload.wikimedia.org/wikipedia/commons/4/43/Decorative_emblems_The_Circus_Bath.jpg</a:t>
            </a:r>
            <a:endParaRPr lang="cs-CZ" sz="1200" dirty="0"/>
          </a:p>
        </p:txBody>
      </p:sp>
      <p:sp>
        <p:nvSpPr>
          <p:cNvPr id="7" name="Obdélník 6"/>
          <p:cNvSpPr/>
          <p:nvPr/>
        </p:nvSpPr>
        <p:spPr>
          <a:xfrm>
            <a:off x="1000479" y="2204864"/>
            <a:ext cx="81906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/>
                <a:cs typeface="Times New Roman"/>
              </a:rPr>
              <a:t>●  </a:t>
            </a:r>
            <a:r>
              <a:rPr lang="cs-CZ" sz="1200" dirty="0" smtClean="0"/>
              <a:t>http://upload.wikimedia.org/wikipedia/commons/thumb/1/1d/Miniaturk_009.jpg/800px-Miniaturk_009.jpg</a:t>
            </a:r>
            <a:endParaRPr lang="cs-CZ" sz="1200" dirty="0"/>
          </a:p>
        </p:txBody>
      </p:sp>
      <p:sp>
        <p:nvSpPr>
          <p:cNvPr id="8" name="Obdélník 7"/>
          <p:cNvSpPr/>
          <p:nvPr/>
        </p:nvSpPr>
        <p:spPr>
          <a:xfrm>
            <a:off x="1005899" y="2564904"/>
            <a:ext cx="810981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/>
                <a:cs typeface="Times New Roman"/>
              </a:rPr>
              <a:t>●  </a:t>
            </a:r>
            <a:r>
              <a:rPr lang="cs-CZ" sz="1200" dirty="0" smtClean="0"/>
              <a:t>http://upload.wikimedia.org/wikipedia/commons/thumb/b/b2/Ac_artemisephesus.jpg/800px-Ac_artemisephesus.jpg</a:t>
            </a:r>
            <a:endParaRPr lang="cs-CZ" sz="1200" dirty="0"/>
          </a:p>
        </p:txBody>
      </p:sp>
      <p:sp>
        <p:nvSpPr>
          <p:cNvPr id="9" name="Obdélník 8"/>
          <p:cNvSpPr/>
          <p:nvPr/>
        </p:nvSpPr>
        <p:spPr>
          <a:xfrm>
            <a:off x="1009308" y="2917123"/>
            <a:ext cx="876672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/>
                <a:cs typeface="Times New Roman"/>
              </a:rPr>
              <a:t>●  </a:t>
            </a:r>
            <a:r>
              <a:rPr lang="cs-CZ" sz="1200" dirty="0" smtClean="0"/>
              <a:t>http://upload.wikimedia.org/wikipedia/commons/a/ad/Athina_Akropolis_relief_back_2005-04.jpg</a:t>
            </a:r>
            <a:endParaRPr lang="cs-CZ" sz="1200" dirty="0"/>
          </a:p>
        </p:txBody>
      </p:sp>
      <p:sp>
        <p:nvSpPr>
          <p:cNvPr id="10" name="Obdélník 9"/>
          <p:cNvSpPr/>
          <p:nvPr/>
        </p:nvSpPr>
        <p:spPr>
          <a:xfrm>
            <a:off x="1015327" y="3266130"/>
            <a:ext cx="83906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/>
                <a:cs typeface="Times New Roman"/>
              </a:rPr>
              <a:t>●</a:t>
            </a:r>
            <a:r>
              <a:rPr lang="cs-CZ" sz="1200" dirty="0" smtClean="0"/>
              <a:t>http://upload.wikimedia.org/wikipedia/commons/thumb/c/ce/2006_01_21_Ath%C3%A8nes_Parth%C3%A9non.JPG/800px-2006_01_21_Ath%C3%A8nes_Parth%C3%A9non.JPG</a:t>
            </a:r>
            <a:endParaRPr lang="cs-CZ" sz="1200" dirty="0"/>
          </a:p>
        </p:txBody>
      </p:sp>
      <p:sp>
        <p:nvSpPr>
          <p:cNvPr id="11" name="Obdélník 10"/>
          <p:cNvSpPr/>
          <p:nvPr/>
        </p:nvSpPr>
        <p:spPr>
          <a:xfrm>
            <a:off x="1009308" y="3770186"/>
            <a:ext cx="79208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/>
                <a:cs typeface="Times New Roman"/>
              </a:rPr>
              <a:t>●  </a:t>
            </a:r>
            <a:r>
              <a:rPr lang="cs-CZ" sz="1200" dirty="0" smtClean="0"/>
              <a:t>http://upload.wikimedia.org/wikipedia/commons/thumb/b/b7/Elgin_Marbles_east_pediment.jpg/800px-Elgin_Marbles_east_pediment.jpg</a:t>
            </a:r>
            <a:endParaRPr lang="cs-CZ" sz="1200" dirty="0"/>
          </a:p>
        </p:txBody>
      </p:sp>
      <p:sp>
        <p:nvSpPr>
          <p:cNvPr id="12" name="Obdélník 11"/>
          <p:cNvSpPr/>
          <p:nvPr/>
        </p:nvSpPr>
        <p:spPr>
          <a:xfrm>
            <a:off x="1010298" y="4276056"/>
            <a:ext cx="81242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/>
                <a:cs typeface="Times New Roman"/>
              </a:rPr>
              <a:t>●  </a:t>
            </a:r>
            <a:r>
              <a:rPr lang="cs-CZ" sz="1200" dirty="0" smtClean="0"/>
              <a:t>http://upload.wikimedia.org/wikipedia/commons/thumb/d/da/The_Parthenon_in_Athens.jpg/800px-The_Parthenon_in_Athens.jpg</a:t>
            </a:r>
            <a:endParaRPr lang="cs-CZ" sz="1600" dirty="0"/>
          </a:p>
        </p:txBody>
      </p:sp>
      <p:sp>
        <p:nvSpPr>
          <p:cNvPr id="13" name="Obdélník 12"/>
          <p:cNvSpPr/>
          <p:nvPr/>
        </p:nvSpPr>
        <p:spPr>
          <a:xfrm>
            <a:off x="1016523" y="4778298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/>
                <a:cs typeface="Times New Roman"/>
              </a:rPr>
              <a:t>●  </a:t>
            </a:r>
            <a:r>
              <a:rPr lang="cs-CZ" sz="1200" dirty="0" smtClean="0"/>
              <a:t>http://upload.wikimedia.org/wikipedia/commons/thumb/c/c4/Akropolis_by_Leo_von_Klenze.jpg/800px-Akropolis_by_Leo_von_Klenze.jpg</a:t>
            </a:r>
            <a:endParaRPr lang="cs-CZ" sz="1200" dirty="0"/>
          </a:p>
        </p:txBody>
      </p:sp>
      <p:sp>
        <p:nvSpPr>
          <p:cNvPr id="16" name="Obdélník 15"/>
          <p:cNvSpPr/>
          <p:nvPr/>
        </p:nvSpPr>
        <p:spPr>
          <a:xfrm>
            <a:off x="1009308" y="5286779"/>
            <a:ext cx="72008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/>
                <a:cs typeface="Times New Roman"/>
              </a:rPr>
              <a:t>●  </a:t>
            </a:r>
            <a:r>
              <a:rPr lang="cs-CZ" sz="1200" dirty="0" smtClean="0"/>
              <a:t>http://upload.wikimedia.org/wikipedia/commons/c/c8/Grece_athenes_erechtheion2.jpg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015327" y="548680"/>
            <a:ext cx="82432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/>
                <a:cs typeface="Times New Roman"/>
              </a:rPr>
              <a:t>●</a:t>
            </a:r>
            <a:r>
              <a:rPr lang="cs-CZ" sz="1600" dirty="0" smtClean="0">
                <a:latin typeface="Times New Roman"/>
                <a:cs typeface="Times New Roman"/>
              </a:rPr>
              <a:t>  </a:t>
            </a:r>
            <a:r>
              <a:rPr lang="cs-CZ" sz="1200" dirty="0" smtClean="0"/>
              <a:t>http://upload.wikimedia.org/wikipedia/commons/thumb/6/6a/Classical_orders_from_the_Encyclopedie.png/381px-Classical_orders_from_the_Encyclopedie.png</a:t>
            </a:r>
            <a:endParaRPr lang="cs-CZ" sz="1600" dirty="0"/>
          </a:p>
        </p:txBody>
      </p:sp>
      <p:sp>
        <p:nvSpPr>
          <p:cNvPr id="4" name="Obdélník 3"/>
          <p:cNvSpPr/>
          <p:nvPr/>
        </p:nvSpPr>
        <p:spPr>
          <a:xfrm>
            <a:off x="1021944" y="188640"/>
            <a:ext cx="80466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/>
                <a:cs typeface="Times New Roman"/>
              </a:rPr>
              <a:t>●  </a:t>
            </a:r>
            <a:r>
              <a:rPr lang="cs-CZ" sz="1200" dirty="0" smtClean="0"/>
              <a:t>http://upload.wikimedia.org/wikipedia/commons/3/3f/Erechtheum_SW-650px.jpg</a:t>
            </a:r>
            <a:endParaRPr lang="cs-CZ" sz="1200" dirty="0"/>
          </a:p>
        </p:txBody>
      </p:sp>
      <p:sp>
        <p:nvSpPr>
          <p:cNvPr id="5" name="Obdélník 4"/>
          <p:cNvSpPr/>
          <p:nvPr/>
        </p:nvSpPr>
        <p:spPr>
          <a:xfrm>
            <a:off x="1009308" y="1159044"/>
            <a:ext cx="81346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/>
                <a:cs typeface="Times New Roman"/>
              </a:rPr>
              <a:t>●  </a:t>
            </a:r>
            <a:r>
              <a:rPr lang="cs-CZ" sz="1200" dirty="0" smtClean="0"/>
              <a:t>http://upload.wikimedia.org/wikipedia/commons/thumb/2/2d/Pergamonmuseum_Pergamonaltar.jpg/800px-Pergamonmuseum_Pergamonaltar.jpg</a:t>
            </a:r>
            <a:endParaRPr lang="cs-CZ" sz="1200" dirty="0"/>
          </a:p>
        </p:txBody>
      </p:sp>
      <p:sp>
        <p:nvSpPr>
          <p:cNvPr id="6" name="Obdélník 5"/>
          <p:cNvSpPr/>
          <p:nvPr/>
        </p:nvSpPr>
        <p:spPr>
          <a:xfrm>
            <a:off x="1009308" y="1772816"/>
            <a:ext cx="81346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/>
                <a:cs typeface="Times New Roman"/>
              </a:rPr>
              <a:t>●  </a:t>
            </a:r>
            <a:r>
              <a:rPr lang="cs-CZ" sz="1200" dirty="0" smtClean="0"/>
              <a:t>http://upload.wikimedia.org/wikipedia/en/thumb/1/15/Drawing_of_ancient_Pergamon.jpg/800px-Drawing_of_ancient_Pergamon.jpg</a:t>
            </a:r>
            <a:endParaRPr lang="cs-CZ" sz="1200" dirty="0"/>
          </a:p>
        </p:txBody>
      </p:sp>
      <p:sp>
        <p:nvSpPr>
          <p:cNvPr id="7" name="Obdélník 6"/>
          <p:cNvSpPr/>
          <p:nvPr/>
        </p:nvSpPr>
        <p:spPr>
          <a:xfrm>
            <a:off x="1010952" y="2267240"/>
            <a:ext cx="747057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/>
                <a:cs typeface="Times New Roman"/>
              </a:rPr>
              <a:t>●  </a:t>
            </a:r>
            <a:r>
              <a:rPr lang="cs-CZ" sz="1200" dirty="0" smtClean="0"/>
              <a:t>http://upload.wikimedia.org/wikipedia/commons/d/d2/The_maussolleion_model_dsc02711-miniaturk_nevit.jpg</a:t>
            </a:r>
            <a:endParaRPr lang="cs-CZ" sz="1200" dirty="0"/>
          </a:p>
        </p:txBody>
      </p:sp>
      <p:sp>
        <p:nvSpPr>
          <p:cNvPr id="8" name="Obdélník 7"/>
          <p:cNvSpPr/>
          <p:nvPr/>
        </p:nvSpPr>
        <p:spPr>
          <a:xfrm>
            <a:off x="1015327" y="2627485"/>
            <a:ext cx="747057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/>
                <a:cs typeface="Times New Roman"/>
              </a:rPr>
              <a:t>●  </a:t>
            </a:r>
            <a:r>
              <a:rPr lang="cs-CZ" sz="1200" dirty="0" smtClean="0"/>
              <a:t>http://upload.wikimedia.org/wikipedia/commons/thumb/3/30/Templo-de-zeus-2.jpg/800px-Templo-de-zeus-2.jpg</a:t>
            </a:r>
            <a:endParaRPr lang="cs-CZ" sz="1200" dirty="0"/>
          </a:p>
        </p:txBody>
      </p:sp>
      <p:sp>
        <p:nvSpPr>
          <p:cNvPr id="9" name="Obdélník 8"/>
          <p:cNvSpPr/>
          <p:nvPr/>
        </p:nvSpPr>
        <p:spPr>
          <a:xfrm>
            <a:off x="1015327" y="2978098"/>
            <a:ext cx="79746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/>
                <a:cs typeface="Times New Roman"/>
              </a:rPr>
              <a:t>●  </a:t>
            </a:r>
            <a:r>
              <a:rPr lang="cs-CZ" sz="1200" dirty="0" smtClean="0"/>
              <a:t>http://upload.wikimedia.org/wikipedia/commons/thumb/4/4c/Tempio_di_Zeus_Olimpo_apr2005_03.jpg/800px-Tempio_di_Zeus_Olimpo_apr2005_03.jpg</a:t>
            </a:r>
            <a:endParaRPr lang="cs-CZ" sz="1200" dirty="0"/>
          </a:p>
        </p:txBody>
      </p:sp>
      <p:sp>
        <p:nvSpPr>
          <p:cNvPr id="11" name="Obdélník 10"/>
          <p:cNvSpPr/>
          <p:nvPr/>
        </p:nvSpPr>
        <p:spPr>
          <a:xfrm>
            <a:off x="1015327" y="3507027"/>
            <a:ext cx="856895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/>
                <a:cs typeface="Times New Roman"/>
              </a:rPr>
              <a:t>●  </a:t>
            </a:r>
            <a:r>
              <a:rPr lang="cs-CZ" sz="1200" dirty="0" smtClean="0"/>
              <a:t>http://upload.wikimedia.org/wikipedia/commons/thumb/0/0f/Epidaurus_Theater.jpg/799px-Epidaurus_Theater.jpg</a:t>
            </a:r>
            <a:endParaRPr lang="cs-CZ" sz="1200" dirty="0"/>
          </a:p>
        </p:txBody>
      </p:sp>
      <p:sp>
        <p:nvSpPr>
          <p:cNvPr id="12" name="Obdélník 11"/>
          <p:cNvSpPr/>
          <p:nvPr/>
        </p:nvSpPr>
        <p:spPr>
          <a:xfrm>
            <a:off x="1009308" y="3864456"/>
            <a:ext cx="561662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/>
                <a:cs typeface="Times New Roman"/>
              </a:rPr>
              <a:t>●  </a:t>
            </a:r>
            <a:r>
              <a:rPr lang="cs-CZ" sz="1200" dirty="0" smtClean="0"/>
              <a:t>http://pamatky.praha.eu/public/c1/be/81/1067725_140342_hippodrom_model.jpg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Vlastní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1123</TotalTime>
  <Words>370</Words>
  <Application>Microsoft Office PowerPoint</Application>
  <PresentationFormat>Předvádění na obrazovce (4:3)</PresentationFormat>
  <Paragraphs>132</Paragraphs>
  <Slides>21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Slunovrat</vt:lpstr>
      <vt:lpstr>Snímek 1</vt:lpstr>
      <vt:lpstr>Snímek 2</vt:lpstr>
      <vt:lpstr>UMĚNÍ  ŘECKA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UMĚNÍ  ŘECKA</dc:title>
  <dc:creator>Jirka</dc:creator>
  <cp:lastModifiedBy>Jirka</cp:lastModifiedBy>
  <cp:revision>141</cp:revision>
  <dcterms:created xsi:type="dcterms:W3CDTF">2012-03-21T20:35:40Z</dcterms:created>
  <dcterms:modified xsi:type="dcterms:W3CDTF">2012-05-23T20:18:11Z</dcterms:modified>
</cp:coreProperties>
</file>