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2" r:id="rId2"/>
    <p:sldId id="263" r:id="rId3"/>
    <p:sldId id="256" r:id="rId4"/>
    <p:sldId id="257" r:id="rId5"/>
    <p:sldId id="267" r:id="rId6"/>
    <p:sldId id="258" r:id="rId7"/>
    <p:sldId id="261" r:id="rId8"/>
    <p:sldId id="260" r:id="rId9"/>
    <p:sldId id="264" r:id="rId10"/>
    <p:sldId id="265" r:id="rId11"/>
    <p:sldId id="266" r:id="rId12"/>
    <p:sldId id="269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666633"/>
    <a:srgbClr val="003300"/>
    <a:srgbClr val="006600"/>
    <a:srgbClr val="333300"/>
    <a:srgbClr val="FF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21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2323" y="22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F51ED6-C903-4451-8F1D-780A4C27F4A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7175BB-1942-45B0-9BA1-DD1228C3F2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3707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7175BB-1942-45B0-9BA1-DD1228C3F25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7175BB-1942-45B0-9BA1-DD1228C3F258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Roku 1907 se potkává </a:t>
            </a:r>
            <a:r>
              <a:rPr lang="cs-CZ" dirty="0" err="1" smtClean="0"/>
              <a:t>Georges</a:t>
            </a:r>
            <a:r>
              <a:rPr lang="cs-CZ" dirty="0" smtClean="0"/>
              <a:t> </a:t>
            </a:r>
            <a:r>
              <a:rPr lang="cs-CZ" dirty="0" err="1" smtClean="0"/>
              <a:t>Braque</a:t>
            </a:r>
            <a:r>
              <a:rPr lang="cs-CZ" dirty="0" smtClean="0"/>
              <a:t>, syn malíře pokojů, s </a:t>
            </a:r>
            <a:r>
              <a:rPr lang="cs-CZ" dirty="0" err="1" smtClean="0"/>
              <a:t>Pablem</a:t>
            </a:r>
            <a:r>
              <a:rPr lang="cs-CZ" dirty="0" smtClean="0"/>
              <a:t> Picassem, který v té době domalovával obraz Slečny v Avignonu. Tato rozměrná figurální kompozice způsobila, že oba umělci pracovali následující 4 roky v těsném společenství a rozvíjeli zcela nový styl v umění. </a:t>
            </a:r>
          </a:p>
          <a:p>
            <a:endParaRPr lang="cs-CZ" dirty="0"/>
          </a:p>
          <a:p>
            <a:r>
              <a:rPr lang="cs-CZ" b="1" dirty="0" smtClean="0"/>
              <a:t>Avignonské slečny </a:t>
            </a:r>
            <a:r>
              <a:rPr lang="cs-CZ" dirty="0" smtClean="0"/>
              <a:t>– obraz zrušil iluzi trojrozměrného prostoru – tedy obraz se již neskládá z forem a prázdna mezi nimi, ale z průniku prostoru a tvaru. Vzniká tak nový obrazový prostor.</a:t>
            </a:r>
          </a:p>
          <a:p>
            <a:r>
              <a:rPr lang="cs-CZ" b="1" dirty="0"/>
              <a:t> </a:t>
            </a:r>
            <a:r>
              <a:rPr lang="cs-CZ" dirty="0" smtClean="0"/>
              <a:t>- je to počátek deformace reality na základě spojení několika pohledů.</a:t>
            </a:r>
          </a:p>
          <a:p>
            <a:r>
              <a:rPr lang="cs-CZ" dirty="0"/>
              <a:t> </a:t>
            </a:r>
            <a:r>
              <a:rPr lang="cs-CZ" dirty="0" smtClean="0"/>
              <a:t>- dvě ženy vpravo jednoznačně prozrazují vliv </a:t>
            </a:r>
            <a:r>
              <a:rPr lang="cs-CZ" dirty="0" err="1" smtClean="0"/>
              <a:t>negerské</a:t>
            </a:r>
            <a:r>
              <a:rPr lang="cs-CZ" dirty="0" smtClean="0"/>
              <a:t> skulptury – proto ta deformace obličejové části.</a:t>
            </a:r>
          </a:p>
          <a:p>
            <a:r>
              <a:rPr lang="cs-CZ" dirty="0"/>
              <a:t> </a:t>
            </a:r>
            <a:r>
              <a:rPr lang="cs-CZ" dirty="0" smtClean="0"/>
              <a:t>-</a:t>
            </a:r>
            <a:r>
              <a:rPr lang="cs-CZ" i="1" dirty="0" smtClean="0"/>
              <a:t> pomíjí detaily a pro vyjádření reality užívají základní geometrická tělesa mnohostěny, válce, koule a kužele atd.</a:t>
            </a:r>
          </a:p>
          <a:p>
            <a:r>
              <a:rPr lang="pl-PL" dirty="0" smtClean="0"/>
              <a:t> - předmět nezobrazuje jen z jednoho úhlu, ale z mnoha úhlů současně. </a:t>
            </a:r>
            <a:endParaRPr lang="cs-CZ" i="1" dirty="0" smtClean="0"/>
          </a:p>
          <a:p>
            <a:endParaRPr lang="cs-CZ" i="1" dirty="0"/>
          </a:p>
          <a:p>
            <a:r>
              <a:rPr lang="cs-CZ" dirty="0" smtClean="0"/>
              <a:t>Kubisté hledají způsob, jak zachytit trojrozměrnost věcí, aniž se tím poruší  dvojrozměrnost obrazu. Dochází proto k rozbití a rozložení předmětu na jeho části tím, že tyto části nazírané z různých pohledů jsou na plátně </a:t>
            </a:r>
            <a:r>
              <a:rPr lang="cs-CZ" dirty="0" err="1" smtClean="0"/>
              <a:t>zobrazy</a:t>
            </a:r>
            <a:r>
              <a:rPr lang="cs-CZ" dirty="0" smtClean="0"/>
              <a:t> najednou a vedle sebe v ploše.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7175BB-1942-45B0-9BA1-DD1228C3F258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Analytický kubismus </a:t>
            </a:r>
            <a:r>
              <a:rPr lang="cs-CZ" dirty="0" smtClean="0"/>
              <a:t>– v r.1910 zavrhuje kubismus obrysovou kresbu, větší pozornost věnuje ploše než objemu, tělesa se rozpadají na řadu samostatných prvků s popřením perspektivy.</a:t>
            </a:r>
          </a:p>
          <a:p>
            <a:r>
              <a:rPr lang="cs-CZ" b="1" dirty="0" smtClean="0"/>
              <a:t>Zobrazuje v jednom obraze tentýž předmět z různých zorných úhlů a chtějí o něm učinit dokonalejší svědectví. Šlo o analýzu objektu – rozklad předmětu v jeho objemu do plochy.</a:t>
            </a:r>
          </a:p>
          <a:p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b="1" dirty="0" smtClean="0"/>
              <a:t>ztráta barevnosti </a:t>
            </a:r>
            <a:r>
              <a:rPr lang="cs-CZ" dirty="0" smtClean="0"/>
              <a:t>(paleta se omezila na šedě a okry)</a:t>
            </a:r>
          </a:p>
          <a:p>
            <a:endParaRPr lang="cs-CZ" dirty="0"/>
          </a:p>
          <a:p>
            <a:pPr>
              <a:buFontTx/>
              <a:buChar char="-"/>
            </a:pPr>
            <a:r>
              <a:rPr lang="cs-CZ" dirty="0" smtClean="0"/>
              <a:t>Do této abstrakce se Picasso a </a:t>
            </a:r>
            <a:r>
              <a:rPr lang="cs-CZ" dirty="0" err="1" smtClean="0"/>
              <a:t>Braque</a:t>
            </a:r>
            <a:r>
              <a:rPr lang="cs-CZ" dirty="0" smtClean="0"/>
              <a:t> snažili vnášet detaily (části figury, houslové kolíky a části houslí, části nábytku, tiskací písmena, napodobení dřeva, mramoru apod.), které mají pomoci při dešifrování objektu.</a:t>
            </a:r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r>
              <a:rPr lang="cs-CZ" dirty="0" smtClean="0"/>
              <a:t>Kubisté oživují plochu i </a:t>
            </a:r>
            <a:r>
              <a:rPr lang="cs-CZ" b="1" dirty="0" smtClean="0"/>
              <a:t>vlepením </a:t>
            </a:r>
            <a:r>
              <a:rPr lang="cs-CZ" dirty="0" smtClean="0"/>
              <a:t>kousků novin, plakátů, poštovních známek, novin, tapet, později i textilií a dřeva (koláž).</a:t>
            </a: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7175BB-1942-45B0-9BA1-DD1228C3F258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501CE-CAB2-4E6F-87F1-D4943855A6E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6888-0529-4C66-B132-41394B3DAC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501CE-CAB2-4E6F-87F1-D4943855A6E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6888-0529-4C66-B132-41394B3DAC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501CE-CAB2-4E6F-87F1-D4943855A6E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6888-0529-4C66-B132-41394B3DAC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501CE-CAB2-4E6F-87F1-D4943855A6E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6888-0529-4C66-B132-41394B3DAC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501CE-CAB2-4E6F-87F1-D4943855A6E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6888-0529-4C66-B132-41394B3DAC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501CE-CAB2-4E6F-87F1-D4943855A6E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6888-0529-4C66-B132-41394B3DAC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501CE-CAB2-4E6F-87F1-D4943855A6E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6888-0529-4C66-B132-41394B3DAC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501CE-CAB2-4E6F-87F1-D4943855A6E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6888-0529-4C66-B132-41394B3DAC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501CE-CAB2-4E6F-87F1-D4943855A6E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6888-0529-4C66-B132-41394B3DAC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501CE-CAB2-4E6F-87F1-D4943855A6E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6888-0529-4C66-B132-41394B3DAC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501CE-CAB2-4E6F-87F1-D4943855A6E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6888-0529-4C66-B132-41394B3DAC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501CE-CAB2-4E6F-87F1-D4943855A6E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16888-0529-4C66-B132-41394B3DAC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11847964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VY_32_Inovace_Výtvarná výchova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Vv_5/2</a:t>
                      </a:r>
                      <a:endParaRPr lang="cs-CZ" sz="1200" b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Kubismus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2012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93304" y="980728"/>
            <a:ext cx="85506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0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endParaRPr lang="cs-CZ" sz="2400" b="0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0" dirty="0" smtClean="0">
                <a:latin typeface="Times New Roman" pitchFamily="18" charset="0"/>
                <a:cs typeface="Times New Roman" pitchFamily="18" charset="0"/>
              </a:rPr>
              <a:t>Prezentace je určena pro žáky </a:t>
            </a:r>
            <a:r>
              <a:rPr lang="cs-CZ" sz="2400" b="0" dirty="0" err="1" smtClean="0">
                <a:latin typeface="Times New Roman" pitchFamily="18" charset="0"/>
                <a:cs typeface="Times New Roman" pitchFamily="18" charset="0"/>
              </a:rPr>
              <a:t>II.stupně</a:t>
            </a:r>
            <a:r>
              <a:rPr lang="cs-CZ" sz="2400" b="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b="0" dirty="0" smtClean="0">
                <a:latin typeface="Times New Roman" pitchFamily="18" charset="0"/>
                <a:cs typeface="Times New Roman" pitchFamily="18" charset="0"/>
              </a:rPr>
              <a:t>Slouží k seznámení žáků s uměleckým směrem - kubismem.</a:t>
            </a:r>
            <a:endParaRPr lang="cs-CZ" sz="2400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11560" y="1052736"/>
            <a:ext cx="8028384" cy="1862048"/>
          </a:xfrm>
          <a:prstGeom prst="rect">
            <a:avLst/>
          </a:prstGeom>
          <a:solidFill>
            <a:srgbClr val="3333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15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KUBISMUS</a:t>
            </a:r>
            <a:endParaRPr lang="cs-CZ" sz="11500" b="1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8424936" cy="646331"/>
          </a:xfrm>
          <a:prstGeom prst="rect">
            <a:avLst/>
          </a:prstGeom>
          <a:solidFill>
            <a:srgbClr val="3333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Charakteristika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042845"/>
            <a:ext cx="8424936" cy="954107"/>
          </a:xfrm>
          <a:prstGeom prst="rect">
            <a:avLst/>
          </a:prstGeom>
          <a:solidFill>
            <a:srgbClr val="666633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Zjednodušování předmětů na základní  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  geometrické tvary – </a:t>
            </a:r>
            <a:r>
              <a:rPr lang="cs-CZ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geometrický kubismus.</a:t>
            </a:r>
            <a:endParaRPr lang="cs-CZ" sz="28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3337828"/>
            <a:ext cx="8424936" cy="523220"/>
          </a:xfrm>
          <a:prstGeom prst="rect">
            <a:avLst/>
          </a:prstGeom>
          <a:solidFill>
            <a:srgbClr val="66663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Vyloučen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prostor a perspektiva.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4201924"/>
            <a:ext cx="8424936" cy="954107"/>
          </a:xfrm>
          <a:prstGeom prst="rect">
            <a:avLst/>
          </a:prstGeom>
          <a:solidFill>
            <a:srgbClr val="66663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Jméno </a:t>
            </a:r>
            <a:r>
              <a:rPr lang="cs-CZ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kubismus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užil malíř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Henri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Matisse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 když 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v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žertu nazval Picassovy obrazy „kostky“ (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cubes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86661"/>
            <a:ext cx="8568952" cy="2246769"/>
          </a:xfrm>
          <a:prstGeom prst="rect">
            <a:avLst/>
          </a:prstGeom>
          <a:solidFill>
            <a:srgbClr val="66663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Za zakladatele  </a:t>
            </a:r>
            <a:r>
              <a:rPr lang="cs-CZ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kubismu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se považuje </a:t>
            </a:r>
            <a:r>
              <a:rPr lang="cs-CZ" sz="2800" b="1" u="sng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Pablo</a:t>
            </a:r>
            <a:r>
              <a:rPr lang="cs-CZ" sz="2800" b="1" u="sng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Picasso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§"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V letech </a:t>
            </a:r>
            <a:r>
              <a:rPr lang="cs-CZ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1907 – 1914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spolu s </a:t>
            </a:r>
            <a:r>
              <a:rPr lang="cs-CZ" sz="2800" b="1" u="sng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cs-CZ" sz="2800" b="1" u="sng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800" b="1" u="sng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Braquem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 a později i  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 s dalšími malíři, vytváří teorii kubismu a kubistické  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 obrazy.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File:Paul Cézanne 1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24944"/>
            <a:ext cx="3933106" cy="319764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" name="Obdélník 3"/>
          <p:cNvSpPr/>
          <p:nvPr/>
        </p:nvSpPr>
        <p:spPr>
          <a:xfrm>
            <a:off x="4716016" y="4892967"/>
            <a:ext cx="4139952" cy="120032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Jejich tvorbu ovlivnil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Paul </a:t>
            </a:r>
            <a:r>
              <a:rPr lang="cs-CZ" sz="2400" b="1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Cezanne</a:t>
            </a:r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 africké domorodé umění</a:t>
            </a:r>
            <a:endParaRPr lang="cs-C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en/4/4c/Les_Demoiselles_d%27Avign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4392488" cy="455306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4788024" y="3610724"/>
            <a:ext cx="2880320" cy="120032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u="sng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Pablo</a:t>
            </a:r>
            <a:r>
              <a:rPr lang="cs-CZ" sz="2400" b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Picasso</a:t>
            </a:r>
          </a:p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Avignonské slečny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(1907)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76056" y="260648"/>
            <a:ext cx="3916713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první kubistický obraz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http://upload.wikimedia.org/wikipedia/commons/9/98/Pablo_picasso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56465" y="1772816"/>
            <a:ext cx="1392349" cy="172819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7" name="TextovéPole 6"/>
          <p:cNvSpPr txBox="1"/>
          <p:nvPr/>
        </p:nvSpPr>
        <p:spPr>
          <a:xfrm>
            <a:off x="5076056" y="1052736"/>
            <a:ext cx="3916713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geometrický kubismus</a:t>
            </a:r>
            <a:endParaRPr lang="cs-CZ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3528" y="5099700"/>
            <a:ext cx="8640960" cy="156966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Obraz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pomíjí detaily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 vyjádření reality užívají základní geometrická tělesa</a:t>
            </a:r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mnohostěny, válce, koule a kužele atd.</a:t>
            </a:r>
          </a:p>
          <a:p>
            <a:r>
              <a:rPr lang="pl-PL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předmět nezobrazuje jen z jednoho úhlu, ale z mnoha úhlů současně. </a:t>
            </a:r>
            <a:endParaRPr lang="cs-CZ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b/b9/Ma_Jolie_by_Pablo_Picasso.jpg?uselang=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6174423" cy="506752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476971" y="5919663"/>
            <a:ext cx="6192688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Pablo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Picasso:     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Ma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Jolie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upload.wikimedia.org/wikipedia/en/d/d8/Georges_Braqu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35472" y="404664"/>
            <a:ext cx="1665857" cy="207196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7412" name="Picture 4" descr="http://upload.wikimedia.org/wikipedia/en/3/3c/Violin_and_Candlestic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04664"/>
            <a:ext cx="4886025" cy="605115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6" name="TextovéPole 5"/>
          <p:cNvSpPr txBox="1"/>
          <p:nvPr/>
        </p:nvSpPr>
        <p:spPr>
          <a:xfrm>
            <a:off x="5777282" y="5253007"/>
            <a:ext cx="3060000" cy="120032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George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Braque</a:t>
            </a: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Viola a svícen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(1910)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96136" y="2670011"/>
            <a:ext cx="3024336" cy="230832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i="1" u="sng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analytický </a:t>
            </a:r>
            <a:r>
              <a:rPr lang="cs-CZ" sz="2400" b="1" i="1" u="sng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kusbimus</a:t>
            </a:r>
            <a:endParaRPr lang="cs-CZ" sz="2400" b="1" i="1" u="sng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rozklad objemu </a:t>
            </a:r>
          </a:p>
          <a:p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  předmětu do plochy,</a:t>
            </a:r>
          </a:p>
          <a:p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 do jednoduchých   </a:t>
            </a:r>
          </a:p>
          <a:p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 geometrických forem</a:t>
            </a:r>
          </a:p>
          <a:p>
            <a:pPr>
              <a:buFont typeface="Wingdings" pitchFamily="2" charset="2"/>
              <a:buChar char="§"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ztráta barevnosti</a:t>
            </a:r>
            <a:endParaRPr lang="cs-CZ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Juan Gris 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4248472" cy="55174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395536" y="6237312"/>
            <a:ext cx="3996000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Juan 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Gris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Fichier:Juan Gris 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3" y="404664"/>
            <a:ext cx="3809700" cy="550800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oubor:Juan Gris - Portrait of Pablo Picasso - Google Art Projec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4486275" cy="570547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5256520" y="5263500"/>
            <a:ext cx="3275920" cy="83099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Juan 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Gris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 Portrét 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Pabla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Picassa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atei:Juan Gris - Harlequin with Guitar.jpg"/>
          <p:cNvPicPr>
            <a:picLocks noChangeAspect="1" noChangeArrowheads="1"/>
          </p:cNvPicPr>
          <p:nvPr/>
        </p:nvPicPr>
        <p:blipFill>
          <a:blip r:embed="rId2" cstate="print"/>
          <a:srcRect r="1320" b="1721"/>
          <a:stretch>
            <a:fillRect/>
          </a:stretch>
        </p:blipFill>
        <p:spPr bwMode="auto">
          <a:xfrm>
            <a:off x="395536" y="404664"/>
            <a:ext cx="4248472" cy="561662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5004048" y="5188084"/>
            <a:ext cx="2808312" cy="83099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Juan 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Gris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Harlekýn s kytarou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Súbor:Gris2.jpg"/>
          <p:cNvPicPr>
            <a:picLocks noChangeAspect="1" noChangeArrowheads="1"/>
          </p:cNvPicPr>
          <p:nvPr/>
        </p:nvPicPr>
        <p:blipFill>
          <a:blip r:embed="rId2" cstate="print"/>
          <a:srcRect r="1546" b="1557"/>
          <a:stretch>
            <a:fillRect/>
          </a:stretch>
        </p:blipFill>
        <p:spPr bwMode="auto">
          <a:xfrm>
            <a:off x="539552" y="476672"/>
            <a:ext cx="4032448" cy="561662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" name="TextovéPole 3"/>
          <p:cNvSpPr txBox="1"/>
          <p:nvPr/>
        </p:nvSpPr>
        <p:spPr>
          <a:xfrm>
            <a:off x="4849345" y="5608094"/>
            <a:ext cx="3996000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Juan 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Gris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764704"/>
            <a:ext cx="78488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latin typeface="Times New Roman" pitchFamily="18" charset="0"/>
                <a:cs typeface="Times New Roman" pitchFamily="18" charset="0"/>
              </a:rPr>
              <a:t>http://upload.wikimedia.org/wikipedia/en/4/4c/Les_Demoiselles_d%27Avignon.jpg</a:t>
            </a:r>
          </a:p>
          <a:p>
            <a:r>
              <a:rPr lang="cs-CZ" sz="1100" dirty="0" smtClean="0">
                <a:latin typeface="Times New Roman" pitchFamily="18" charset="0"/>
                <a:cs typeface="Times New Roman" pitchFamily="18" charset="0"/>
              </a:rPr>
              <a:t>http://upload.wikimedia.org/wikipedia/commons/9/98/Pablo_picasso_1.jpg</a:t>
            </a:r>
          </a:p>
          <a:p>
            <a:r>
              <a:rPr lang="cs-CZ" sz="1100" dirty="0" smtClean="0">
                <a:latin typeface="Times New Roman" pitchFamily="18" charset="0"/>
                <a:cs typeface="Times New Roman" pitchFamily="18" charset="0"/>
              </a:rPr>
              <a:t>http://upload.wikimedia.org/wikipedia/en/d/d8/Georges_Braque.jpg</a:t>
            </a:r>
          </a:p>
          <a:p>
            <a:r>
              <a:rPr lang="cs-CZ" sz="1100" dirty="0" smtClean="0">
                <a:latin typeface="Times New Roman" pitchFamily="18" charset="0"/>
                <a:cs typeface="Times New Roman" pitchFamily="18" charset="0"/>
              </a:rPr>
              <a:t>http://upload.wikimedia.org/wikipedia/en/3/3c/Violin_and_Candlestick.jpg</a:t>
            </a:r>
          </a:p>
          <a:p>
            <a:r>
              <a:rPr lang="cs-CZ" sz="1100" dirty="0" smtClean="0">
                <a:latin typeface="Times New Roman" pitchFamily="18" charset="0"/>
                <a:cs typeface="Times New Roman" pitchFamily="18" charset="0"/>
              </a:rPr>
              <a:t>http://upload.wikimedia.org/wikipedia/commons/b/b9/Ma_Jolie_by_Pablo_Picasso.jpg?uselang=de</a:t>
            </a:r>
          </a:p>
          <a:p>
            <a:r>
              <a:rPr lang="cs-CZ" sz="1100" dirty="0" smtClean="0">
                <a:latin typeface="Times New Roman" pitchFamily="18" charset="0"/>
                <a:cs typeface="Times New Roman" pitchFamily="18" charset="0"/>
              </a:rPr>
              <a:t>http://upload.wikimedia.org/wikipedia/commons/thumb/4/4d/Juan_Gris_004.jpg/462px-Juan_Gris_004.jpg</a:t>
            </a:r>
          </a:p>
          <a:p>
            <a:r>
              <a:rPr lang="cs-CZ" sz="1100" dirty="0" smtClean="0">
                <a:latin typeface="Times New Roman" pitchFamily="18" charset="0"/>
                <a:cs typeface="Times New Roman" pitchFamily="18" charset="0"/>
              </a:rPr>
              <a:t>http://upload.wikimedia.org/wikipedia/commons/thumb/1/18/Juan_Gris_-_Portrait_of_Pablo_Picasso_-_Google_Art_Project.jpg/220px-Juan_Gris_-_Portrait_of_Pablo_Picasso_-_Google_Art_Project.jpg</a:t>
            </a:r>
          </a:p>
          <a:p>
            <a:r>
              <a:rPr lang="cs-CZ" sz="1100" dirty="0" smtClean="0">
                <a:latin typeface="Times New Roman" pitchFamily="18" charset="0"/>
                <a:cs typeface="Times New Roman" pitchFamily="18" charset="0"/>
              </a:rPr>
              <a:t>http://upload.wikimedia.org/wikipedia/commons/thumb/5/52/Juan_Gris_-_Harlequin_with_Guitar.jpg/452px-Juan_Gris_-_Harlequin_with_Guitar.jpg</a:t>
            </a:r>
          </a:p>
          <a:p>
            <a:r>
              <a:rPr lang="cs-CZ" sz="1100" dirty="0" smtClean="0">
                <a:latin typeface="Times New Roman" pitchFamily="18" charset="0"/>
                <a:cs typeface="Times New Roman" pitchFamily="18" charset="0"/>
              </a:rPr>
              <a:t>http://upload.wikimedia.org/wikipedia/commons/thumb/6/6a/Gris2.jpg/430px-Gris2.jpg</a:t>
            </a:r>
          </a:p>
          <a:p>
            <a:r>
              <a:rPr lang="cs-CZ" sz="1100" dirty="0" smtClean="0">
                <a:latin typeface="Times New Roman" pitchFamily="18" charset="0"/>
                <a:cs typeface="Times New Roman" pitchFamily="18" charset="0"/>
              </a:rPr>
              <a:t>http://upload.wikimedia.org/wikipedia/commons/thumb/2/2b/Paul_C%C3%A9zanne_163.jpg/738px-Paul_C%C3%A9zanne_163.jpg</a:t>
            </a:r>
            <a:endParaRPr lang="cs-CZ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8117" y="548680"/>
            <a:ext cx="28083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solidFill>
                  <a:srgbClr val="FFFF99"/>
                </a:solidFill>
                <a:latin typeface="Times New Roman"/>
                <a:cs typeface="Times New Roman"/>
              </a:rPr>
              <a:t>[cit.21.8.2012]</a:t>
            </a:r>
            <a:endParaRPr lang="cs-CZ" sz="1100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221</TotalTime>
  <Words>626</Words>
  <Application>Microsoft Office PowerPoint</Application>
  <PresentationFormat>Předvádění na obrazovce (4:3)</PresentationFormat>
  <Paragraphs>86</Paragraphs>
  <Slides>13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Jirka</cp:lastModifiedBy>
  <cp:revision>41</cp:revision>
  <dcterms:created xsi:type="dcterms:W3CDTF">2012-08-21T19:29:03Z</dcterms:created>
  <dcterms:modified xsi:type="dcterms:W3CDTF">2013-06-27T19:22:27Z</dcterms:modified>
</cp:coreProperties>
</file>