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3" r:id="rId3"/>
    <p:sldId id="257" r:id="rId4"/>
    <p:sldId id="258" r:id="rId5"/>
    <p:sldId id="270" r:id="rId6"/>
    <p:sldId id="271" r:id="rId7"/>
    <p:sldId id="261" r:id="rId8"/>
    <p:sldId id="262" r:id="rId9"/>
    <p:sldId id="265" r:id="rId10"/>
    <p:sldId id="266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>
        <p:scale>
          <a:sx n="73" d="100"/>
          <a:sy n="73" d="100"/>
        </p:scale>
        <p:origin x="-7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580072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text 2"/>
          <p:cNvSpPr txBox="1">
            <a:spLocks/>
          </p:cNvSpPr>
          <p:nvPr/>
        </p:nvSpPr>
        <p:spPr>
          <a:xfrm>
            <a:off x="827584" y="2492896"/>
            <a:ext cx="7344816" cy="244827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dirty="0" smtClean="0"/>
              <a:t>VY_32_INOVACE_112_Fyzika_spotřeba_elektrické_ energie</a:t>
            </a:r>
          </a:p>
          <a:p>
            <a:pPr marL="0" indent="0">
              <a:buNone/>
            </a:pPr>
            <a:r>
              <a:rPr lang="cs-CZ" sz="2400" dirty="0" smtClean="0"/>
              <a:t>Mgr. Václav Černý</a:t>
            </a:r>
          </a:p>
          <a:p>
            <a:pPr marL="0" indent="0">
              <a:buNone/>
            </a:pPr>
            <a:r>
              <a:rPr lang="cs-CZ" sz="2400" dirty="0" smtClean="0"/>
              <a:t>ZŠ Speciální, Šafaříkova 991, Litvínov</a:t>
            </a:r>
          </a:p>
          <a:p>
            <a:pPr marL="0" indent="0">
              <a:buNone/>
            </a:pPr>
            <a:r>
              <a:rPr lang="cs-CZ" sz="2400" dirty="0" smtClean="0"/>
              <a:t>Číslo projektu: CZ.1.07/1.4.00/21.1535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7791796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12844"/>
            <a:ext cx="849694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</a:t>
            </a:r>
            <a:r>
              <a:rPr lang="cs-CZ" dirty="0"/>
              <a:t>: žák získává základní informace </a:t>
            </a:r>
            <a:r>
              <a:rPr lang="cs-CZ" dirty="0" smtClean="0"/>
              <a:t>o výpočtu příkonu elektrických 	spotřebičů. </a:t>
            </a:r>
          </a:p>
          <a:p>
            <a:r>
              <a:rPr lang="cs-CZ" dirty="0" smtClean="0"/>
              <a:t>	Získané základní </a:t>
            </a:r>
            <a:r>
              <a:rPr lang="cs-CZ" dirty="0"/>
              <a:t>poznatky jsou zároveň ověřeny.</a:t>
            </a:r>
          </a:p>
          <a:p>
            <a:endParaRPr lang="cs-CZ" dirty="0"/>
          </a:p>
          <a:p>
            <a:r>
              <a:rPr lang="cs-CZ" dirty="0"/>
              <a:t>Klíčová slova: </a:t>
            </a:r>
            <a:r>
              <a:rPr lang="cs-CZ" dirty="0" smtClean="0"/>
              <a:t>příkon, kilowatt, watt.</a:t>
            </a:r>
            <a:endParaRPr lang="cs-CZ" dirty="0"/>
          </a:p>
          <a:p>
            <a:endParaRPr lang="cs-CZ" dirty="0"/>
          </a:p>
          <a:p>
            <a:r>
              <a:rPr lang="cs-CZ" dirty="0"/>
              <a:t>Speciální vzdělávací potřeby: interaktivní tabule nebo PC.</a:t>
            </a:r>
          </a:p>
          <a:p>
            <a:endParaRPr lang="cs-CZ" dirty="0"/>
          </a:p>
          <a:p>
            <a:r>
              <a:rPr lang="cs-CZ" dirty="0"/>
              <a:t>Rozvíjení klíčových kompetencí: kompetence k učení, kompetence k řešení problémů.</a:t>
            </a:r>
          </a:p>
          <a:p>
            <a:endParaRPr lang="cs-CZ" dirty="0"/>
          </a:p>
          <a:p>
            <a:r>
              <a:rPr lang="cs-CZ" dirty="0"/>
              <a:t>Cílová skupina: </a:t>
            </a:r>
            <a:r>
              <a:rPr lang="cs-CZ" dirty="0" smtClean="0"/>
              <a:t>žák.</a:t>
            </a:r>
            <a:endParaRPr lang="cs-CZ" dirty="0"/>
          </a:p>
          <a:p>
            <a:endParaRPr lang="cs-CZ" dirty="0"/>
          </a:p>
          <a:p>
            <a:r>
              <a:rPr lang="cs-CZ" dirty="0"/>
              <a:t>Stupeň a typ vzdělávání: základní škola praktická, druhý </a:t>
            </a:r>
            <a:r>
              <a:rPr lang="cs-CZ" dirty="0" smtClean="0"/>
              <a:t>stupeň.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47575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628800"/>
            <a:ext cx="7291716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Každý elektrický spotřebič potřebuje pro svůj provoz elektrickou energii.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8692" y="3102818"/>
            <a:ext cx="7409652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Elektrické spotřebiče spotřebují za hodinu provozu různé množství elektrické energie.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03648" y="0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Spotřeba elektrické energie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7790725" y="6237312"/>
            <a:ext cx="597699" cy="288032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3528" y="4509120"/>
            <a:ext cx="740965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Můžeme také říct, že mají různý PŘÍKON.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658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10" grpId="0" animBg="1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852936"/>
            <a:ext cx="1512862" cy="1451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077072"/>
            <a:ext cx="1570038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Obrázek 5" descr="C:\Users\administrator\AppData\Local\Microsoft\Windows\Temporary Internet Files\Content.IE5\AJGNQ1QY\MC900405974[1].wmf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4"/>
            <a:ext cx="1008112" cy="108012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8338445" y="6381328"/>
            <a:ext cx="597699" cy="288032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115616" y="0"/>
            <a:ext cx="684076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Spotřebiče s různým PŘÍKONEM.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4" name="Obrázek 13" descr="C:\Users\administrator\AppData\Local\Microsoft\Windows\Temporary Internet Files\Content.IE5\GDCCHX81\MC900404041[1].wmf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052736"/>
            <a:ext cx="1552575" cy="1838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653136"/>
            <a:ext cx="1847611" cy="1919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2555776" y="6093296"/>
            <a:ext cx="1152128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60W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23928" y="5661248"/>
            <a:ext cx="936104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5W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716016" y="6093296"/>
            <a:ext cx="136815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120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0W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419872" y="6093296"/>
            <a:ext cx="1584176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200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0W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483768" y="5661248"/>
            <a:ext cx="1152128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500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0W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059832" y="692696"/>
            <a:ext cx="3888432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Tepelné spotřebiče mají spotřebu i několik tisíc wattů.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059832" y="1988840"/>
            <a:ext cx="367240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Místo tisíc wattů říkáme kilowatt.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131840" y="2924944"/>
            <a:ext cx="4032448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Značka kilowattu je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kW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563888" y="3645024"/>
            <a:ext cx="273630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1kW = 1000W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788024" y="5661248"/>
            <a:ext cx="936104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5kW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012160" y="6093296"/>
            <a:ext cx="936104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kW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940152" y="5661248"/>
            <a:ext cx="1224136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1,2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kW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4107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5886 -0.16528 -0.11771 -0.33056 -0.13716 -0.39815 C -0.1566 -0.46574 -0.13681 -0.43588 -0.11702 -0.40579 " pathEditMode="relative" ptsTypes="aaA">
                                      <p:cBhvr>
                                        <p:cTn id="4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3628 -0.13634 " pathEditMode="relative" ptsTypes="AA">
                                      <p:cBhvr>
                                        <p:cTn id="5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22309 -0.3412 0.44635 -0.68218 0.53854 -0.80949 C 0.63073 -0.93681 0.55052 -0.77153 0.55295 -0.76389 " pathEditMode="relative" ptsTypes="aaA">
                                      <p:cBhvr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12986 -0.32338 -0.25972 -0.64653 -0.31858 -0.76389 C -0.37743 -0.88125 -0.34323 -0.70833 -0.35295 -0.70486 C -0.36267 -0.70139 -0.36996 -0.72222 -0.37726 -0.74282 " pathEditMode="relative" ptsTypes="aaaA">
                                      <p:cBhvr>
                                        <p:cTn id="6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9948 -0.15463 0.19913 -0.30926 0.24844 -0.36944 C 0.29774 -0.42963 0.28785 -0.36296 0.29566 -0.3618 " pathEditMode="relative" ptsTypes="aaA">
                                      <p:cBhvr>
                                        <p:cTn id="6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6.66667E-6 L -0.35434 -0.33589 " pathEditMode="relative" ptsTypes="AA">
                                      <p:cBhvr>
                                        <p:cTn id="9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33333E-6 L -0.51962 -0.66135 " pathEditMode="relative" ptsTypes="AA">
                                      <p:cBhvr>
                                        <p:cTn id="9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6.66667E-6 L 0.10244 -0.10487 " pathEditMode="relative" ptsTypes="AA">
                                      <p:cBhvr>
                                        <p:cTn id="9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  <p:bldP spid="20" grpId="0"/>
      <p:bldP spid="20" grpId="1"/>
      <p:bldP spid="23" grpId="0"/>
      <p:bldP spid="24" grpId="0"/>
      <p:bldP spid="25" grpId="0"/>
      <p:bldP spid="26" grpId="0"/>
      <p:bldP spid="27" grpId="0"/>
      <p:bldP spid="27" grpId="1"/>
      <p:bldP spid="28" grpId="0"/>
      <p:bldP spid="28" grpId="1"/>
      <p:bldP spid="29" grpId="0"/>
      <p:bldP spid="29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8338445" y="6381328"/>
            <a:ext cx="597699" cy="288032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259632" y="0"/>
            <a:ext cx="684076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Výpočet spotřebované energie.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691680" y="2420888"/>
            <a:ext cx="180020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Výpočet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51520" y="3140968"/>
            <a:ext cx="777686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Spotřebovaná energie = příkon(kW)•čas(hod)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51520" y="1052736"/>
            <a:ext cx="712879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Kamna s příkonem 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kW byly používány 2hod.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251520" y="3861048"/>
            <a:ext cx="619268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Spotřebovaná energie = 4kW•2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23528" y="4653136"/>
            <a:ext cx="619268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Spotřebovaná energie = 8kW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51520" y="5661248"/>
            <a:ext cx="868462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Kamna</a:t>
            </a:r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spotřebovaly za 2hodiny provozu </a:t>
            </a: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8</a:t>
            </a:r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kW. 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764704"/>
            <a:ext cx="1512862" cy="1451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323528" y="1628800"/>
            <a:ext cx="63367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Kolik spotřebovaly elektrické energie?</a:t>
            </a:r>
          </a:p>
        </p:txBody>
      </p:sp>
    </p:spTree>
    <p:extLst>
      <p:ext uri="{BB962C8B-B14F-4D97-AF65-F5344CB8AC3E}">
        <p14:creationId xmlns:p14="http://schemas.microsoft.com/office/powerpoint/2010/main" xmlns="" val="2764107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/>
      <p:bldP spid="18" grpId="0"/>
      <p:bldP spid="24" grpId="0"/>
      <p:bldP spid="25" grpId="0"/>
      <p:bldP spid="26" grpId="0"/>
      <p:bldP spid="27" grpId="0"/>
      <p:bldP spid="28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8338445" y="6381328"/>
            <a:ext cx="597699" cy="288032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259632" y="0"/>
            <a:ext cx="684076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Výpočet spotřebované energie.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123728" y="2348880"/>
            <a:ext cx="180020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Výpočet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23528" y="3284984"/>
            <a:ext cx="777686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Spotřebovaná energie = příkon(kW)•čas(hod)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23528" y="4149080"/>
            <a:ext cx="619268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Spotřebovaná energie = 0,6kW•2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23528" y="4941168"/>
            <a:ext cx="619268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Spotřebovaná energie = 1,2kW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51520" y="5733256"/>
            <a:ext cx="868462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Topinkovač</a:t>
            </a:r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spotřeboval za 2hodiny provozu </a:t>
            </a: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1,2</a:t>
            </a:r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kW. 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2" name="Picture 2" descr="C:\Users\administrator\AppData\Local\Microsoft\Windows\Temporary Internet Files\Content.IE5\P75JDLVZ\MC9003797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20688"/>
            <a:ext cx="1733702" cy="1863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251520" y="1052736"/>
            <a:ext cx="5400600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Topinkovač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má příkon 600W.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51520" y="1700808"/>
            <a:ext cx="72008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Kolik energie spotřeboval za 2hodiny provozu.</a:t>
            </a:r>
          </a:p>
        </p:txBody>
      </p:sp>
    </p:spTree>
    <p:extLst>
      <p:ext uri="{BB962C8B-B14F-4D97-AF65-F5344CB8AC3E}">
        <p14:creationId xmlns:p14="http://schemas.microsoft.com/office/powerpoint/2010/main" xmlns="" val="2764107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/>
      <p:bldP spid="18" grpId="0"/>
      <p:bldP spid="24" grpId="0"/>
      <p:bldP spid="26" grpId="0"/>
      <p:bldP spid="27" grpId="0"/>
      <p:bldP spid="28" grpId="0"/>
      <p:bldP spid="15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0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Prokaž znalosti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048" y="1124744"/>
            <a:ext cx="756428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Přiřaď obrázek ke správnému příkonu: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Obrázek 4" descr="C:\Users\administrator\AppData\Local\Microsoft\Windows\Temporary Internet Files\Content.IE5\AJGNQ1QY\MC900405974[1].wmf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293096"/>
            <a:ext cx="866775" cy="866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C:\Users\administrator\AppData\Local\Microsoft\Windows\Temporary Internet Files\Content.IE5\GDCCHX81\MC900404041[1].wmf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861048"/>
            <a:ext cx="1552575" cy="1838325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Obdélník 8"/>
          <p:cNvSpPr/>
          <p:nvPr/>
        </p:nvSpPr>
        <p:spPr>
          <a:xfrm>
            <a:off x="165676" y="2071125"/>
            <a:ext cx="1958051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2kW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26930" y="2071125"/>
            <a:ext cx="156827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40W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300192" y="2061470"/>
            <a:ext cx="1490533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5kW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1837035" y="5627365"/>
            <a:ext cx="1656184" cy="1091668"/>
          </a:xfrm>
          <a:prstGeom prst="wedgeEllipseCallou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</a:t>
            </a:r>
            <a:endParaRPr lang="cs-CZ" dirty="0"/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7790725" y="6237312"/>
            <a:ext cx="597699" cy="288032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933056"/>
            <a:ext cx="1512862" cy="1451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72768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22222E-6 C 0.00364 -0.01435 0.02395 -0.02384 0.0342 -0.02847 C 0.04375 -0.03264 0.05329 -0.03542 0.06284 -0.04005 C 0.06736 -0.04213 0.07239 -0.04097 0.07708 -0.0419 C 0.08194 -0.04282 0.08697 -0.04329 0.09149 -0.0456 C 0.10711 -0.05347 0.12048 -0.06134 0.13715 -0.06481 C 0.15 -0.06412 0.16284 -0.06389 0.17569 -0.06273 C 0.18819 -0.06157 0.20034 -0.05417 0.21284 -0.05324 C 0.2276 -0.05231 0.24236 -0.05208 0.25711 -0.05139 C 0.26145 -0.05069 0.26944 -0.05 0.2743 -0.04768 C 0.28524 -0.04259 0.29322 -0.03518 0.30434 -0.03241 C 0.32413 -0.01389 0.37083 -0.0213 0.3842 -0.02083 C 0.39635 -0.01643 0.40694 -0.00995 0.41857 -0.0037 C 0.42829 0.00162 0.43854 0.00347 0.44861 0.00764 C 0.48246 0.0044 0.51579 -2.22222E-6 0.55 -0.00185 C 0.56336 -0.01528 0.57048 -0.03171 0.58142 -0.04768 C 0.59027 -0.06065 0.58802 -0.05833 0.59566 -0.07431 C 0.59652 -0.07616 0.59861 -0.07986 0.59861 -0.07986 C 0.60034 -0.08681 0.61059 -0.10625 0.61423 -0.11042 C 0.62031 -0.11736 0.62795 -0.12106 0.6342 -0.12755 C 0.63906 -0.13264 0.64427 -0.13704 0.64861 -0.14282 C 0.65052 -0.14537 0.65225 -0.14815 0.65434 -0.15046 C 0.66024 -0.15741 0.66718 -0.16227 0.67291 -0.16944 C 0.67691 -0.19143 0.67135 -0.16435 0.67708 -0.18287 C 0.67777 -0.18518 0.6776 -0.18819 0.67847 -0.19051 C 0.68177 -0.19861 0.68993 -0.20671 0.68993 -0.21713 " pathEditMode="relative" ptsTypes="fffffffffffffffffffffffffA"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2.22222E-6 C -0.00277 -0.00023 -0.02517 -0.00093 -0.03298 -0.00371 C -0.06058 -0.01389 -0.08645 -0.03287 -0.1144 -0.0419 C -0.12847 -0.04653 -0.1394 -0.04468 -0.15572 -0.0456 C -0.19305 -0.05695 -0.2309 -0.06829 -0.26857 -0.07801 C -0.2776 -0.09005 -0.26475 -0.07408 -0.27586 -0.0838 C -0.28142 -0.08866 -0.28472 -0.09584 -0.29149 -0.09908 C -0.29583 -0.10463 -0.30156 -0.10857 -0.30572 -0.11412 C -0.3118 -0.12222 -0.3144 -0.1331 -0.31857 -0.14283 C -0.32551 -0.15903 -0.33298 -0.17361 -0.34149 -0.18843 C -0.34201 -0.19097 -0.34201 -0.19375 -0.34288 -0.19607 C -0.34444 -0.20023 -0.34861 -0.20764 -0.34861 -0.20764 C -0.34982 -0.2206 -0.35104 -0.2456 -0.35867 -0.25509 C -0.3592 -0.25695 -0.35937 -0.25903 -0.36006 -0.26088 C -0.36145 -0.26412 -0.36996 -0.2838 -0.37291 -0.2838 " pathEditMode="relative" ptsTypes="ffffffffffffffA">
                                      <p:cBhvr>
                                        <p:cTn id="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7037E-6 C -0.0158 0.0051 -0.02951 0.00024 -0.04427 -0.00578 C -0.07413 -0.01782 -0.1033 -0.02847 -0.1342 -0.03425 C -0.14809 -0.04375 -0.16632 -0.04537 -0.18142 -0.04768 C -0.20729 -0.05601 -0.23507 -0.07106 -0.25989 -0.08379 C -0.27587 -0.09213 -0.29045 -0.10324 -0.30712 -0.10856 C -0.31302 -0.11412 -0.32517 -0.12662 -0.32847 -0.13518 C -0.33142 -0.14305 -0.33507 -0.14884 -0.33854 -0.15625 C -0.34236 -0.16458 -0.3408 -0.16713 -0.34705 -0.17523 C -0.35538 -0.18588 -0.35208 -0.18148 -0.35712 -0.18865 C -0.36198 -0.20578 -0.36024 -0.19884 -0.36285 -0.20949 C -0.36354 -0.21203 -0.36319 -0.21504 -0.36423 -0.21713 C -0.36528 -0.21898 -0.36719 -0.21967 -0.36857 -0.22106 C -0.37239 -0.2287 -0.37743 -0.23449 -0.38142 -0.24189 C -0.38455 -0.25463 -0.3842 -0.24953 -0.3842 -0.25717 " pathEditMode="relative" ptsTypes="ffffffffffffffA">
                                      <p:cBhvr>
                                        <p:cTn id="6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9" grpId="0"/>
      <p:bldP spid="10" grpId="0"/>
      <p:bldP spid="11" grpId="0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0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Prokaž znalosti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048" y="1124744"/>
            <a:ext cx="7564288" cy="196534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Televize má příkon 80W.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provozu je 4hodiny.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Kolik spotřebovala elektrické energie?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539552" y="4015629"/>
            <a:ext cx="1958051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800W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3229811" y="4015629"/>
            <a:ext cx="2192343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230W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6187495" y="4015629"/>
            <a:ext cx="1958051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320W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7790725" y="6237312"/>
            <a:ext cx="597699" cy="288032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2447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764704"/>
            <a:ext cx="6027037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Konec</a:t>
            </a:r>
            <a:endParaRPr lang="cs-CZ" sz="6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0055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9939" y="476672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Použité zdroje: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1556792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Microsoft Office - Klipart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2636912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Vlastní zdroje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118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4139952" y="1196752"/>
            <a:ext cx="3384376" cy="2736304"/>
          </a:xfrm>
          <a:prstGeom prst="smileyFace">
            <a:avLst/>
          </a:prstGeom>
          <a:solidFill>
            <a:srgbClr val="FFC0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1979712" y="5229200"/>
            <a:ext cx="792088" cy="576064"/>
          </a:xfrm>
          <a:prstGeom prst="actionButtonBackPrevious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1129199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" action="ppaction://hlinkshowjump?jump=lastslideviewed" highlightClick="1"/>
          </p:cNvPr>
          <p:cNvSpPr/>
          <p:nvPr/>
        </p:nvSpPr>
        <p:spPr>
          <a:xfrm>
            <a:off x="1979712" y="5229200"/>
            <a:ext cx="792088" cy="576064"/>
          </a:xfrm>
          <a:prstGeom prst="actionButtonBackPrevious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4139952" y="1196752"/>
            <a:ext cx="3384376" cy="2736304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6480523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278</TotalTime>
  <Words>218</Words>
  <Application>Microsoft Office PowerPoint</Application>
  <PresentationFormat>Předvádění na obrazovce (4:3)</PresentationFormat>
  <Paragraphs>66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venca</cp:lastModifiedBy>
  <cp:revision>87</cp:revision>
  <dcterms:created xsi:type="dcterms:W3CDTF">2013-05-25T08:35:18Z</dcterms:created>
  <dcterms:modified xsi:type="dcterms:W3CDTF">2013-06-28T21:16:24Z</dcterms:modified>
</cp:coreProperties>
</file>