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25" autoAdjust="0"/>
    <p:restoredTop sz="94660"/>
  </p:normalViewPr>
  <p:slideViewPr>
    <p:cSldViewPr>
      <p:cViewPr>
        <p:scale>
          <a:sx n="60" d="100"/>
          <a:sy n="60" d="100"/>
        </p:scale>
        <p:origin x="-84" y="-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C32BF-FCCB-46A2-8AF8-AAF04D4C7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69EC2-40EF-466C-A6C4-60C7FD8356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803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slide" Target="slide12.xml"/><Relationship Id="rId5" Type="http://schemas.openxmlformats.org/officeDocument/2006/relationships/image" Target="../media/image6.wmf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VY_32_INOVACE_118_Fyzika_měření_hmotnosti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052736"/>
            <a:ext cx="849694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měření hmotnosti a o jednotkách 	hmotnosti.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hmotnost, kilogram, tuna, gram 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5760640" cy="1340768"/>
          </a:xfrm>
        </p:spPr>
        <p:txBody>
          <a:bodyPr/>
          <a:lstStyle/>
          <a:p>
            <a:r>
              <a:rPr lang="cs-CZ" dirty="0" smtClean="0"/>
              <a:t>Měření hmotnosti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79512" y="1628800"/>
            <a:ext cx="8568952" cy="576064"/>
          </a:xfrm>
        </p:spPr>
        <p:txBody>
          <a:bodyPr>
            <a:noAutofit/>
          </a:bodyPr>
          <a:lstStyle/>
          <a:p>
            <a:r>
              <a:rPr lang="cs-CZ" sz="2400" dirty="0" smtClean="0"/>
              <a:t>Základní jednotkou hmotnosti je </a:t>
            </a:r>
            <a:r>
              <a:rPr lang="cs-CZ" sz="2400" b="1" dirty="0" smtClean="0"/>
              <a:t>kilogram (kg)</a:t>
            </a:r>
            <a:endParaRPr lang="cs-CZ" sz="2400" b="1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text 4"/>
          <p:cNvSpPr txBox="1">
            <a:spLocks/>
          </p:cNvSpPr>
          <p:nvPr/>
        </p:nvSpPr>
        <p:spPr>
          <a:xfrm>
            <a:off x="179512" y="2276872"/>
            <a:ext cx="7488832" cy="93610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běžném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životě  užíváme také jednotky, které jsou menší než </a:t>
            </a:r>
            <a:r>
              <a:rPr lang="cs-CZ" sz="2400" b="1" dirty="0" smtClean="0"/>
              <a:t>kilogram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4"/>
          <p:cNvSpPr txBox="1">
            <a:spLocks/>
          </p:cNvSpPr>
          <p:nvPr/>
        </p:nvSpPr>
        <p:spPr>
          <a:xfrm>
            <a:off x="2915816" y="3212976"/>
            <a:ext cx="2520280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gram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(g)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text 4"/>
          <p:cNvSpPr txBox="1">
            <a:spLocks/>
          </p:cNvSpPr>
          <p:nvPr/>
        </p:nvSpPr>
        <p:spPr>
          <a:xfrm>
            <a:off x="2915816" y="3789040"/>
            <a:ext cx="3384376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dekagram (dkg)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179512" y="4581128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Jednotka větší než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400" b="1" dirty="0" smtClean="0"/>
              <a:t>kilogram 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tuna: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text 4"/>
          <p:cNvSpPr txBox="1">
            <a:spLocks/>
          </p:cNvSpPr>
          <p:nvPr/>
        </p:nvSpPr>
        <p:spPr>
          <a:xfrm>
            <a:off x="2987824" y="5301208"/>
            <a:ext cx="2592288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noProof="0" dirty="0" smtClean="0"/>
              <a:t>tuna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(t)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>
          <a:xfrm>
            <a:off x="179512" y="5805264"/>
            <a:ext cx="6984776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noProof="0" dirty="0" smtClean="0"/>
              <a:t>V </a:t>
            </a:r>
            <a:r>
              <a:rPr lang="cs-CZ" sz="2400" dirty="0" smtClean="0"/>
              <a:t>tunách </a:t>
            </a:r>
            <a:r>
              <a:rPr lang="cs-CZ" sz="2400" noProof="0" dirty="0" smtClean="0"/>
              <a:t> měříme </a:t>
            </a:r>
            <a:r>
              <a:rPr lang="cs-CZ" sz="2400" dirty="0" smtClean="0"/>
              <a:t>hmotnost automobilu.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5292080" y="2852936"/>
            <a:ext cx="2232248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 </a:t>
            </a:r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kg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=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1000 g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5364088" y="5229200"/>
            <a:ext cx="280831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 t =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1000 kg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allAtOnce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4" grpId="0" build="p"/>
      <p:bldP spid="15" grpId="0" build="p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6120680" cy="1340768"/>
          </a:xfrm>
        </p:spPr>
        <p:txBody>
          <a:bodyPr/>
          <a:lstStyle/>
          <a:p>
            <a:r>
              <a:rPr lang="cs-CZ" dirty="0" smtClean="0"/>
              <a:t>Měření hmotnosti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4"/>
          <p:cNvSpPr txBox="1">
            <a:spLocks/>
          </p:cNvSpPr>
          <p:nvPr/>
        </p:nvSpPr>
        <p:spPr>
          <a:xfrm>
            <a:off x="251520" y="2348880"/>
            <a:ext cx="3600400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Rozlišujeme  váhy např.: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1628800"/>
            <a:ext cx="856895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dirty="0" smtClean="0"/>
              <a:t>Hmotnost měříme  porovnáním s hmotností závaží  na vahách.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611560" y="2924944"/>
            <a:ext cx="2952328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- </a:t>
            </a:r>
            <a:r>
              <a:rPr lang="cs-CZ" sz="2400" b="1" dirty="0" err="1" smtClean="0"/>
              <a:t>dvoumiskové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Zástupný symbol pro text 4"/>
          <p:cNvSpPr txBox="1">
            <a:spLocks/>
          </p:cNvSpPr>
          <p:nvPr/>
        </p:nvSpPr>
        <p:spPr>
          <a:xfrm>
            <a:off x="3707904" y="2852936"/>
            <a:ext cx="2664296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- </a:t>
            </a:r>
            <a:r>
              <a:rPr lang="cs-CZ" sz="2400" b="1" dirty="0" err="1" smtClean="0"/>
              <a:t>jednomiskové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6" name="Tlačítko akce: Konec 2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6479704" y="2852936"/>
            <a:ext cx="2664296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- osobní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 descr="C:\Users\venca\AppData\Local\Microsoft\Windows\Temporary Internet Files\Content.IE5\SJYA7D6H\MP9003416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501008"/>
            <a:ext cx="1284143" cy="1800200"/>
          </a:xfrm>
          <a:prstGeom prst="rect">
            <a:avLst/>
          </a:prstGeom>
          <a:noFill/>
        </p:spPr>
      </p:pic>
      <p:pic>
        <p:nvPicPr>
          <p:cNvPr id="1027" name="Picture 3" descr="C:\Users\venca\AppData\Local\Microsoft\Windows\Temporary Internet Files\Content.IE5\VTGBWH32\MP9003905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573016"/>
            <a:ext cx="1728192" cy="1728192"/>
          </a:xfrm>
          <a:prstGeom prst="rect">
            <a:avLst/>
          </a:prstGeom>
          <a:noFill/>
        </p:spPr>
      </p:pic>
      <p:pic>
        <p:nvPicPr>
          <p:cNvPr id="1029" name="Picture 5" descr="C:\Users\venca\AppData\Local\Microsoft\Windows\Temporary Internet Files\Content.IE5\DTIKDIN8\MC9003590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573016"/>
            <a:ext cx="1815084" cy="16422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3" grpId="0" build="p"/>
      <p:bldP spid="15" grpId="0" build="p"/>
      <p:bldP spid="16" grpId="0" build="p"/>
      <p:bldP spid="26" grpId="0" animBg="1"/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Čím měříme v běžném životě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179512" y="2348880"/>
            <a:ext cx="6840760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dirty="0" smtClean="0"/>
              <a:t>Na hodině chemie použijeme laboratorní váhy.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>
          <a:xfrm>
            <a:off x="251520" y="1556792"/>
            <a:ext cx="7344816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Při zjišťování vlastní váhy použijeme osobní váhu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179512" y="4365104"/>
            <a:ext cx="7128792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Váhu nákladního auta zjistíme speciální automobilovou váhou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>
          <a:xfrm>
            <a:off x="179512" y="3212976"/>
            <a:ext cx="8388424" cy="792088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noProof="0" dirty="0" smtClean="0"/>
              <a:t>V kuchyni při vážení potravin použijeme digitální </a:t>
            </a:r>
            <a:r>
              <a:rPr lang="cs-CZ" sz="2400" noProof="0" dirty="0" err="1" smtClean="0"/>
              <a:t>jednomiskovou</a:t>
            </a:r>
            <a:r>
              <a:rPr lang="cs-CZ" sz="2400" noProof="0" dirty="0" smtClean="0"/>
              <a:t> váhu.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Tlačítko akce: Konec 19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 build="p"/>
      <p:bldP spid="12" grpId="0" build="p"/>
      <p:bldP spid="14" grpId="0" build="p"/>
      <p:bldP spid="19" grpId="0" build="p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Zásady při vážení.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596336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K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400" b="1" dirty="0" smtClean="0"/>
              <a:t>vážení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musíme použít vhodný druh </a:t>
            </a:r>
            <a:r>
              <a:rPr lang="cs-CZ" sz="2400" b="1" dirty="0" smtClean="0"/>
              <a:t>váhy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0" y="4437112"/>
            <a:ext cx="8064896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lang="cs-CZ" sz="2400" b="1" dirty="0" smtClean="0"/>
              <a:t>Váha musí být v rovině.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>
          <a:xfrm>
            <a:off x="0" y="2924944"/>
            <a:ext cx="774035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lang="cs-CZ" sz="2400" b="1" dirty="0" smtClean="0"/>
              <a:t>Dobře seřízená nepoškozená váha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lačítko akce: Konec 8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15" grpId="0" build="p"/>
      <p:bldP spid="12" grpId="0" build="p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596336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lang="cs-CZ" sz="2400" b="1" dirty="0" smtClean="0"/>
              <a:t>Kterou  váhou změříš hmotnost spolužáka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Tlačítko akce: Konec 16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2" descr="C:\Users\venca\AppData\Local\Microsoft\Windows\Temporary Internet Files\Content.IE5\SJYA7D6H\MP900341699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3501008"/>
            <a:ext cx="1284143" cy="1800200"/>
          </a:xfrm>
          <a:prstGeom prst="rect">
            <a:avLst/>
          </a:prstGeom>
          <a:noFill/>
        </p:spPr>
      </p:pic>
      <p:pic>
        <p:nvPicPr>
          <p:cNvPr id="2051" name="Picture 3" descr="C:\Users\venca\AppData\Local\Microsoft\Windows\Temporary Internet Files\Content.IE5\NOEA6UOM\MC900356853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3501008"/>
            <a:ext cx="1830629" cy="1412748"/>
          </a:xfrm>
          <a:prstGeom prst="rect">
            <a:avLst/>
          </a:prstGeom>
          <a:noFill/>
        </p:spPr>
      </p:pic>
      <p:pic>
        <p:nvPicPr>
          <p:cNvPr id="2" name="Picture 4" descr="C:\Users\venca\AppData\Local\Microsoft\Windows\Temporary Internet Files\Content.IE5\SJYA7D6H\MC900320190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645024"/>
            <a:ext cx="1826971" cy="153893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1628800"/>
            <a:ext cx="6732240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Mohu k změření </a:t>
            </a:r>
            <a:r>
              <a:rPr lang="cs-CZ" sz="2400" b="1" noProof="0" dirty="0" smtClean="0"/>
              <a:t>hmotnosti zlatého náramku p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oužít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osobní váhu?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547664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Ano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5004048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  <a:hlinkClick r:id="rId4" action="ppaction://hlinksldjump"/>
              </a:rPr>
              <a:t>Ne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Tlačítko akce: Konec 10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build="p"/>
      <p:bldP spid="10" grpId="0" build="p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740352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4000" b="1" dirty="0" smtClean="0"/>
              <a:t>   1 kg =  …</a:t>
            </a:r>
            <a:r>
              <a:rPr kumimoji="0" lang="cs-CZ" sz="4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g?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547664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noProof="0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100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5004048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10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3059832" y="4725144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1000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lačítko akce: Konec 7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build="p"/>
      <p:bldP spid="10" grpId="0" build="p"/>
      <p:bldP spid="7" grpId="0" build="p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99792" y="2924944"/>
            <a:ext cx="3852936" cy="980728"/>
          </a:xfrm>
        </p:spPr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308304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Klipart – Microsoft Office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988840"/>
            <a:ext cx="2771800" cy="980728"/>
          </a:xfrm>
        </p:spPr>
        <p:txBody>
          <a:bodyPr/>
          <a:lstStyle/>
          <a:p>
            <a:r>
              <a:rPr lang="cs-CZ" dirty="0" smtClean="0"/>
              <a:t>Výborně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chemeClr val="accent4"/>
          </a:soli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>
              <a:gd name="adj" fmla="val -4653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>
    <p:sndAc>
      <p:stSnd>
        <p:snd r:embed="rId3" name="explod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156</TotalTime>
  <Words>222</Words>
  <Application>Microsoft Office PowerPoint</Application>
  <PresentationFormat>Předvádění na obrazovce (4:3)</PresentationFormat>
  <Paragraphs>65</Paragraphs>
  <Slides>13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Měření hmotnosti</vt:lpstr>
      <vt:lpstr>Měření hmotnosti</vt:lpstr>
      <vt:lpstr>Čím měříme v běžném životě</vt:lpstr>
      <vt:lpstr>Zásady při vážení.</vt:lpstr>
      <vt:lpstr>Prokaž znalosti</vt:lpstr>
      <vt:lpstr>Prokaž znalosti</vt:lpstr>
      <vt:lpstr>Prokaž znalosti</vt:lpstr>
      <vt:lpstr>Konec</vt:lpstr>
      <vt:lpstr>Použité zdroje</vt:lpstr>
      <vt:lpstr>Výborně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venca</dc:creator>
  <cp:lastModifiedBy>venca</cp:lastModifiedBy>
  <cp:revision>58</cp:revision>
  <dcterms:created xsi:type="dcterms:W3CDTF">2013-05-26T11:19:52Z</dcterms:created>
  <dcterms:modified xsi:type="dcterms:W3CDTF">2013-06-28T21:58:53Z</dcterms:modified>
</cp:coreProperties>
</file>