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7"/>
  </p:notesMasterIdLst>
  <p:sldIdLst>
    <p:sldId id="271" r:id="rId2"/>
    <p:sldId id="272" r:id="rId3"/>
    <p:sldId id="256" r:id="rId4"/>
    <p:sldId id="257" r:id="rId5"/>
    <p:sldId id="261" r:id="rId6"/>
    <p:sldId id="263" r:id="rId7"/>
    <p:sldId id="267" r:id="rId8"/>
    <p:sldId id="268" r:id="rId9"/>
    <p:sldId id="269" r:id="rId10"/>
    <p:sldId id="270" r:id="rId11"/>
    <p:sldId id="259" r:id="rId12"/>
    <p:sldId id="262" r:id="rId13"/>
    <p:sldId id="264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31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1678E-A65C-4E84-B4F3-0C2395D8C86C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7EA04-F7A2-4586-A91C-4385A0A0BD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1872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EA04-F7A2-4586-A91C-4385A0A0BDE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7885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EA04-F7A2-4586-A91C-4385A0A0BDE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7885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012876-607F-4433-9C24-9ECED3829C88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2EE9FC0-21E0-4AF5-9F98-09EE4DC7E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 advTm="3000"/>
    </mc:Choice>
    <mc:Fallback>
      <p:transition spd="slow" advTm="3000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VY_32_INOVACE_108_elektrárny_I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tepelných elektrárnách  a  jejich vlivu na 	životní prostředí.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</a:t>
            </a:r>
            <a:r>
              <a:rPr lang="cs-CZ" dirty="0" smtClean="0"/>
              <a:t>slova: tepelná elektrárna, jaderná elektrárna, rekultivace.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</a:t>
            </a:r>
            <a:r>
              <a:rPr lang="cs-CZ"/>
              <a:t>: </a:t>
            </a:r>
            <a:r>
              <a:rPr lang="cs-CZ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Tepelná a Jaderná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Elektrárny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26860732"/>
      </p:ext>
    </p:extLst>
  </p:cSld>
  <p:clrMapOvr>
    <a:masterClrMapping/>
  </p:clrMapOvr>
  <p:transition spd="slow" advTm="3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4618856" cy="1112912"/>
          </a:xfrm>
        </p:spPr>
        <p:txBody>
          <a:bodyPr/>
          <a:lstStyle/>
          <a:p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Generátor je poháněn párou. </a:t>
            </a:r>
          </a:p>
          <a:p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Jako palivo je využíváno uhlí.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4762872" cy="828328"/>
          </a:xfrm>
        </p:spPr>
        <p:txBody>
          <a:bodyPr/>
          <a:lstStyle/>
          <a:p>
            <a:r>
              <a:rPr lang="cs-CZ" dirty="0" smtClean="0"/>
              <a:t>Tepelné elektrárny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220072" y="764704"/>
            <a:ext cx="3672408" cy="1494166"/>
          </a:xfrm>
        </p:spPr>
        <p:txBody>
          <a:bodyPr>
            <a:noAutofit/>
          </a:bodyPr>
          <a:lstStyle/>
          <a:p>
            <a:r>
              <a:rPr lang="cs-CZ" sz="2000" dirty="0" smtClean="0"/>
              <a:t>Znečišťují ovzduší.</a:t>
            </a:r>
          </a:p>
          <a:p>
            <a:r>
              <a:rPr lang="cs-CZ" sz="2000" dirty="0" smtClean="0"/>
              <a:t>Devastace krajiny.</a:t>
            </a:r>
          </a:p>
          <a:p>
            <a:r>
              <a:rPr lang="cs-CZ" sz="2000" dirty="0" smtClean="0"/>
              <a:t>Využívání neobnovitelných zdrojů energie.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6084168" y="332656"/>
            <a:ext cx="1944216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Nevýhody</a:t>
            </a:r>
            <a:endParaRPr lang="cs-CZ" sz="2800" dirty="0"/>
          </a:p>
        </p:txBody>
      </p:sp>
      <p:pic>
        <p:nvPicPr>
          <p:cNvPr id="1026" name="Picture 2" descr="K:\Aplikace-Ucitele\cernva\2012_2013\DUMY\Foto_dumy\foto_na dumy\Elektrárny\Prunéřov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4896544" cy="367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Uhelné safari_2012\100KM022\PICT0111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4054" y="4059070"/>
            <a:ext cx="2808312" cy="21062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5644054" y="4144434"/>
            <a:ext cx="87075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Klikni</a:t>
            </a:r>
          </a:p>
        </p:txBody>
      </p:sp>
      <p:sp>
        <p:nvSpPr>
          <p:cNvPr id="9" name="Zástupný symbol pro text 4"/>
          <p:cNvSpPr txBox="1">
            <a:spLocks/>
          </p:cNvSpPr>
          <p:nvPr/>
        </p:nvSpPr>
        <p:spPr>
          <a:xfrm>
            <a:off x="5796136" y="2258870"/>
            <a:ext cx="1944216" cy="6480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Výhody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accent5">
                  <a:lumMod val="20000"/>
                  <a:lumOff val="8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5220072" y="2906942"/>
            <a:ext cx="3744416" cy="1152128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Méně náročné na výstavbu.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20000"/>
                  <a:lumOff val="80000"/>
                </a:schemeClr>
              </a:solidFill>
              <a:effectLst/>
              <a:uLnTx/>
              <a:uFillTx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noProof="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Stálý výkon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20000"/>
                  <a:lumOff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172400" y="6021288"/>
            <a:ext cx="504056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9438080"/>
      </p:ext>
    </p:extLst>
  </p:cSld>
  <p:clrMapOvr>
    <a:masterClrMapping/>
  </p:clrMapOvr>
  <p:transition spd="med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0"/>
                            </p:stCondLst>
                            <p:childTnLst>
                              <p:par>
                                <p:cTn id="8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6" grpId="0" uiExpand="1" build="p"/>
      <p:bldP spid="5" grpId="0" build="p"/>
      <p:bldP spid="8" grpId="0"/>
      <p:bldP spid="9" grpId="0" build="p"/>
      <p:bldP spid="10" grpId="0" uiExpand="1" build="p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4618856" cy="11129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Generátor je poháněn párou. </a:t>
            </a:r>
          </a:p>
          <a:p>
            <a:r>
              <a:rPr lang="cs-CZ" dirty="0" smtClean="0">
                <a:solidFill>
                  <a:schemeClr val="bg1">
                    <a:lumMod val="75000"/>
                    <a:lumOff val="25000"/>
                  </a:schemeClr>
                </a:solidFill>
              </a:rPr>
              <a:t>Jako palivo je využíván uran.</a:t>
            </a:r>
            <a:endParaRPr lang="cs-CZ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Jaderné elektrárny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436096" y="980728"/>
            <a:ext cx="3528392" cy="1728192"/>
          </a:xfrm>
        </p:spPr>
        <p:txBody>
          <a:bodyPr>
            <a:noAutofit/>
          </a:bodyPr>
          <a:lstStyle/>
          <a:p>
            <a:r>
              <a:rPr lang="cs-CZ" sz="2000" dirty="0" smtClean="0"/>
              <a:t>Produkuje radioaktivní odpad</a:t>
            </a:r>
          </a:p>
          <a:p>
            <a:r>
              <a:rPr lang="cs-CZ" sz="2000" dirty="0" smtClean="0"/>
              <a:t>Velká náročnost při výstavbě.</a:t>
            </a:r>
          </a:p>
          <a:p>
            <a:r>
              <a:rPr lang="cs-CZ" sz="2000" dirty="0" smtClean="0"/>
              <a:t>Využívání neobnovitelného zdroje energie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6012160" y="404664"/>
            <a:ext cx="1944216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Nevýhody</a:t>
            </a:r>
            <a:endParaRPr lang="cs-CZ" sz="2800" dirty="0"/>
          </a:p>
        </p:txBody>
      </p:sp>
      <p:pic>
        <p:nvPicPr>
          <p:cNvPr id="4" name="Picture 2" descr="H:\DUMY\Elektrárny\temelí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96952"/>
            <a:ext cx="5040558" cy="3096343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5850601" y="3284984"/>
            <a:ext cx="17281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600"/>
              </a:spcBef>
              <a:buClr>
                <a:schemeClr val="accent2"/>
              </a:buClr>
              <a:buSzPct val="85000"/>
              <a:defRPr/>
            </a:pPr>
            <a:r>
              <a:rPr lang="cs-CZ" sz="28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Výhody</a:t>
            </a:r>
            <a:endParaRPr lang="cs-CZ" sz="2800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3865691"/>
            <a:ext cx="3312370" cy="1723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4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eznečišťují ovzduší.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Nepotřebují  těžební lomy.</a:t>
            </a:r>
          </a:p>
          <a:p>
            <a:pPr marL="274320" lvl="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Vysoký výkon</a:t>
            </a: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7956376" y="5589240"/>
            <a:ext cx="720080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9438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6" grpId="0" build="p"/>
      <p:bldP spid="5" grpId="0" build="p"/>
      <p:bldP spid="12" grpId="0"/>
      <p:bldP spid="13" grpId="0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36904" cy="12961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 tepelné elektrárně pohání generátor:</a:t>
            </a:r>
            <a:endParaRPr lang="cs-CZ" sz="3600" dirty="0"/>
          </a:p>
        </p:txBody>
      </p:sp>
      <p:sp>
        <p:nvSpPr>
          <p:cNvPr id="20" name="Obdélník 19">
            <a:hlinkClick r:id="rId2" action="ppaction://hlinksldjump"/>
          </p:cNvPr>
          <p:cNvSpPr/>
          <p:nvPr/>
        </p:nvSpPr>
        <p:spPr>
          <a:xfrm>
            <a:off x="5397879" y="1772816"/>
            <a:ext cx="1698477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Voda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3554683" y="3068960"/>
            <a:ext cx="1496435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Pára</a:t>
            </a:r>
          </a:p>
        </p:txBody>
      </p:sp>
      <p:sp>
        <p:nvSpPr>
          <p:cNvPr id="26" name="Obdélník 25">
            <a:hlinkClick r:id="rId2" action="ppaction://hlinksldjump"/>
          </p:cNvPr>
          <p:cNvSpPr/>
          <p:nvPr/>
        </p:nvSpPr>
        <p:spPr>
          <a:xfrm>
            <a:off x="1691680" y="4941168"/>
            <a:ext cx="1356462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Vítr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9" name="Tlačítko akce: Dopředu nebo Další 28">
            <a:hlinkClick r:id="" action="ppaction://hlinkshowjump?jump=nextslide" highlightClick="1"/>
          </p:cNvPr>
          <p:cNvSpPr/>
          <p:nvPr/>
        </p:nvSpPr>
        <p:spPr>
          <a:xfrm>
            <a:off x="7308304" y="5445224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60486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 jaderné elektrárně pohání generátor:</a:t>
            </a:r>
            <a:endParaRPr lang="cs-CZ" sz="32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5940152" y="1772816"/>
            <a:ext cx="1496435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Pára</a:t>
            </a: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3851920" y="3212976"/>
            <a:ext cx="1698477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Voda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195736" y="4797152"/>
            <a:ext cx="1356462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Vítr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092280" y="5229200"/>
            <a:ext cx="1152128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53201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Označ jaderné elektrárny:</a:t>
            </a:r>
            <a:endParaRPr lang="cs-CZ" sz="3600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879047" y="1844824"/>
            <a:ext cx="2603662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Temelín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5600249" y="1412776"/>
            <a:ext cx="2851423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Tušimice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7" name="Tlačítko akce: Dopředu nebo Další 6">
            <a:hlinkClick r:id="rId4" action="ppaction://hlinksldjump" highlightClick="1"/>
          </p:cNvPr>
          <p:cNvSpPr/>
          <p:nvPr/>
        </p:nvSpPr>
        <p:spPr>
          <a:xfrm>
            <a:off x="7092280" y="5517232"/>
            <a:ext cx="1296144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3065468" y="4221088"/>
            <a:ext cx="3205879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Dukovany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2204864"/>
            <a:ext cx="331236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dirty="0" smtClean="0"/>
              <a:t>Konec</a:t>
            </a:r>
            <a:endParaRPr lang="cs-CZ" sz="8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15933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196753"/>
            <a:ext cx="7416824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1600" dirty="0" smtClean="0"/>
              <a:t>http://upload.wikimedia.org/wikipedia/commons/8/8f/JETE-chladici_veze.jpg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23528" y="2132856"/>
            <a:ext cx="65239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Ostatní materiály jsou z vlastních zdrojů.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95536" y="2852936"/>
            <a:ext cx="54978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K:\Uhelné safari_2012\100KM022\PICT0111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0"/>
            <a:ext cx="9135120" cy="68513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755576" y="1052736"/>
            <a:ext cx="109998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Klikni</a:t>
            </a:r>
            <a:endParaRPr lang="cs-CZ" sz="2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671556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DSCF6787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467544" y="260648"/>
            <a:ext cx="8208912" cy="6156684"/>
          </a:xfrm>
        </p:spPr>
      </p:pic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7236296" y="620688"/>
            <a:ext cx="109998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Klikni</a:t>
            </a:r>
            <a:endParaRPr lang="cs-CZ" sz="2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8837 0.78515 C -0.66927 0.7685 -0.64393 0.77913 -0.62205 0.77844 C -0.60434 0.77451 -0.58698 0.77058 -0.56893 0.7678 C -0.55278 0.76133 -0.58368 0.77451 -0.55851 0.76086 C -0.54965 0.75601 -0.53386 0.7567 -0.52604 0.75601 C -0.5158 0.75346 -0.50695 0.74814 -0.4974 0.74352 C -0.48768 0.73889 -0.47656 0.7382 -0.46632 0.73681 C -0.45712 0.73566 -0.43889 0.73358 -0.43889 0.73358 C -0.43472 0.73172 -0.43004 0.73103 -0.42604 0.72826 C -0.41563 0.72109 -0.42656 0.72432 -0.41424 0.7197 C -0.40781 0.71716 -0.40018 0.71577 -0.39358 0.71438 C -0.39132 0.71322 -0.38924 0.71184 -0.38698 0.71068 C -0.38316 0.70929 -0.37535 0.70721 -0.37535 0.70721 C -0.36337 0.69634 -0.35677 0.6968 -0.34149 0.69542 C -0.33646 0.69172 -0.33247 0.68755 -0.32726 0.68478 C -0.31893 0.67368 -0.30833 0.66766 -0.3 0.65726 C -0.28455 0.6376 -0.26806 0.61979 -0.2533 0.60013 C -0.25018 0.58811 -0.25469 0.60198 -0.2467 0.58996 C -0.24549 0.58811 -0.24514 0.58487 -0.2441 0.58279 C -0.23854 0.57238 -0.23108 0.56313 -0.22604 0.5518 C -0.22014 0.53815 -0.21424 0.52497 -0.20781 0.51179 C -0.20573 0.50786 -0.20261 0.50439 -0.20139 0.5 C -0.20035 0.49537 -0.19844 0.48681 -0.19618 0.48265 C -0.18889 0.4697 -0.18056 0.45814 -0.17396 0.44449 C -0.16979 0.42691 -0.16597 0.41003 -0.16111 0.39269 C -0.15886 0.37372 -0.15608 0.35476 -0.15452 0.33556 C -0.15347 0.32192 -0.15226 0.3018 -0.14931 0.2907 C -0.14323 0.26757 -0.13837 0.24421 -0.13247 0.22132 C -0.12691 0.19981 -0.12136 0.17876 -0.11563 0.15749 C -0.11458 0.15333 -0.11285 0.14939 -0.11163 0.14523 C -0.11024 0.14014 -0.10781 0.12974 -0.10781 0.12974 C -0.10573 0.10615 -0.10729 0.08371 -0.11042 0.06036 C -0.10886 0.03492 -0.10695 0.01248 -0.10399 -0.01226 C -0.10452 -0.02729 -0.10139 -0.04371 -0.10643 -0.05713 C -0.10781 -0.0606 -0.10833 -0.06476 -0.11042 -0.06754 C -0.11268 -0.07054 -0.11823 -0.07447 -0.11823 -0.07447 C -0.12205 -0.07378 -0.12604 -0.07401 -0.12986 -0.07262 C -0.14202 -0.06846 -0.14462 -0.0488 -0.14931 -0.03631 C -0.14983 -0.03354 -0.1507 -0.03076 -0.1507 -0.02776 C -0.1507 -0.00186 -0.14583 0.00231 -0.12865 0.00508 C -0.11615 0.00416 -0.10538 0.00439 -0.09358 0.00161 C -0.0882 0.00023 -0.08351 -0.00463 -0.07795 -0.00532 C -0.07014 -0.00625 -0.06233 -0.00648 -0.05452 -0.00694 C -0.05018 -0.00787 -0.04583 -0.01041 -0.04149 -0.01041 C -0.03368 -0.01041 -0.02587 -0.00463 -0.01823 -0.00347 C 0.00035 -0.00047 -0.00764 -0.00532 5.55556E-7 4.25532E-6 " pathEditMode="relative" ptsTypes="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F6841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7643192" cy="1188368"/>
          </a:xfrm>
        </p:spPr>
        <p:txBody>
          <a:bodyPr/>
          <a:lstStyle/>
          <a:p>
            <a:r>
              <a:rPr lang="cs-CZ" dirty="0" smtClean="0"/>
              <a:t>Rekultivace povrchového dolu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08104" y="1772816"/>
            <a:ext cx="29160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Mostecké jezero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lačítko akce: Zpět nebo Předchozí 4">
            <a:hlinkClick r:id="rId3" action="ppaction://hlinksldjump" highlightClick="1"/>
          </p:cNvPr>
          <p:cNvSpPr/>
          <p:nvPr/>
        </p:nvSpPr>
        <p:spPr>
          <a:xfrm>
            <a:off x="8028384" y="6021288"/>
            <a:ext cx="792088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3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2699792" y="548680"/>
            <a:ext cx="4248472" cy="367240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" action="ppaction://hlinkshowjump?jump=lastslideviewed" highlightClick="1"/>
          </p:cNvPr>
          <p:cNvSpPr/>
          <p:nvPr/>
        </p:nvSpPr>
        <p:spPr>
          <a:xfrm>
            <a:off x="6948264" y="5373216"/>
            <a:ext cx="1152128" cy="57606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 advClick="0"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411760" y="1052736"/>
            <a:ext cx="4392488" cy="3744416"/>
          </a:xfrm>
          <a:prstGeom prst="smileyFac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lastslideviewed" highlightClick="1"/>
          </p:cNvPr>
          <p:cNvSpPr/>
          <p:nvPr/>
        </p:nvSpPr>
        <p:spPr>
          <a:xfrm>
            <a:off x="7380312" y="5589240"/>
            <a:ext cx="936104" cy="576064"/>
          </a:xfrm>
          <a:prstGeom prst="actionButtonBackPrevio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 advClick="0"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305</TotalTime>
  <Words>151</Words>
  <Application>Microsoft Office PowerPoint</Application>
  <PresentationFormat>Předvádění na obrazovce (4:3)</PresentationFormat>
  <Paragraphs>64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Snímek 1</vt:lpstr>
      <vt:lpstr>Snímek 2</vt:lpstr>
      <vt:lpstr>Elektrárny</vt:lpstr>
      <vt:lpstr>Tepelné elektrárny</vt:lpstr>
      <vt:lpstr>Jaderné elektrárny</vt:lpstr>
      <vt:lpstr>V tepelné elektrárně pohání generátor:</vt:lpstr>
      <vt:lpstr>Snímek 7</vt:lpstr>
      <vt:lpstr>Snímek 8</vt:lpstr>
      <vt:lpstr>Snímek 9</vt:lpstr>
      <vt:lpstr>Snímek 10</vt:lpstr>
      <vt:lpstr>Snímek 11</vt:lpstr>
      <vt:lpstr>Snímek 12</vt:lpstr>
      <vt:lpstr>Rekultivace povrchového dolu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příroda Fyzika Energie Elektrárny (tepelná, jaderná)  IX. Ročník ZŠ praktická </dc:title>
  <dc:creator>sborovna04 sborovna04</dc:creator>
  <cp:lastModifiedBy>venca</cp:lastModifiedBy>
  <cp:revision>49</cp:revision>
  <dcterms:created xsi:type="dcterms:W3CDTF">2013-05-15T14:13:55Z</dcterms:created>
  <dcterms:modified xsi:type="dcterms:W3CDTF">2013-06-28T22:47:25Z</dcterms:modified>
</cp:coreProperties>
</file>