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3" r:id="rId2"/>
    <p:sldId id="262" r:id="rId3"/>
    <p:sldId id="256" r:id="rId4"/>
    <p:sldId id="261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73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024" units="cm"/>
          <inkml:channel name="Y" type="integer" max="768" units="cm"/>
        </inkml:traceFormat>
        <inkml:channelProperties>
          <inkml:channelProperty channel="X" name="resolution" value="28.36565" units="1/cm"/>
          <inkml:channelProperty channel="Y" name="resolution" value="28.33948" units="1/cm"/>
        </inkml:channelProperties>
      </inkml:inkSource>
      <inkml:timestamp xml:id="ts0" timeString="2013-02-06T14:05:28.852"/>
    </inkml:context>
    <inkml:brush xml:id="br0">
      <inkml:brushProperty name="width" value="0.05" units="cm"/>
      <inkml:brushProperty name="height" value="0.05" units="cm"/>
      <inkml:brushProperty name="color" value="#3165BB"/>
    </inkml:brush>
  </inkml:definitions>
  <inkml:trace contextRef="#ctx0" brushRef="#br0">0 106,'0'0,"27"0,-27 0,0 0,0 0,26 0,-26 0,27 0,-27 0,0 0,26 0,-26 0,26 0,-26 0,27 0,-27 0,26 0,1-26,-1 26,1 0,-1 0,-26 0,27 0,-1 0,-26 0,27 0,-1 0,1 0,-27 0,26 0,0 0,1 0,-1 0,1 0,-1 0,1 0,-1 0,1 0,-1 0,1 0,-1 0,0-27,1 27,-27 0,26 0,1 0,-1 0,1 0,-1 0,1 0,-1 0,1 0,-27 0,26 0,1-26,-1 26,0 0,-26 0,27 0,-1 0,1 0,-27 0,26 0,1 0,-27 0,26 0,1 0,-1 0,-26 0,27 0,-27 0,26 0,0 0,-26 0,27 0,-27 0,26 0,-26 0,27 0,-1 0,-26 0,27 0,-27-27,26 27,-26 0,27 0,-27 0,26 0,-26 0,0 0,27 0,-27 0,0 0,0 0,0 0,0 0,0 0,0 0,0 0,0 0,0 0,-53 27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024" units="cm"/>
          <inkml:channel name="Y" type="integer" max="768" units="cm"/>
        </inkml:traceFormat>
        <inkml:channelProperties>
          <inkml:channelProperty channel="X" name="resolution" value="28.36565" units="1/cm"/>
          <inkml:channelProperty channel="Y" name="resolution" value="28.33948" units="1/cm"/>
        </inkml:channelProperties>
      </inkml:inkSource>
      <inkml:timestamp xml:id="ts0" timeString="2013-02-06T14:05:28.852"/>
    </inkml:context>
    <inkml:brush xml:id="br0">
      <inkml:brushProperty name="width" value="0.05" units="cm"/>
      <inkml:brushProperty name="height" value="0.05" units="cm"/>
      <inkml:brushProperty name="color" value="#3165BB"/>
    </inkml:brush>
  </inkml:definitions>
  <inkml:trace contextRef="#ctx0" brushRef="#br0">0 106,'0'0,"27"0,-27 0,0 0,0 0,26 0,-26 0,27 0,-27 0,0 0,26 0,-26 0,26 0,-26 0,27 0,-27 0,26 0,1-26,-1 26,1 0,-1 0,-26 0,27 0,-1 0,-26 0,27 0,-1 0,1 0,-27 0,26 0,0 0,1 0,-1 0,1 0,-1 0,1 0,-1 0,1 0,-1 0,1 0,-1 0,0-27,1 27,-27 0,26 0,1 0,-1 0,1 0,-1 0,1 0,-1 0,1 0,-27 0,26 0,1-26,-1 26,0 0,-26 0,27 0,-1 0,1 0,-27 0,26 0,1 0,-27 0,26 0,1 0,-1 0,-26 0,27 0,-27 0,26 0,0 0,-26 0,27 0,-27 0,26 0,-26 0,27 0,-1 0,-26 0,27 0,-27-27,26 27,-26 0,27 0,-27 0,26 0,-26 0,0 0,27 0,-27 0,0 0,0 0,0 0,0 0,0 0,0 0,0 0,0 0,0 0,-53 27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B1CF00-1EDC-446F-A3AA-1FBBB0A0F6C3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335EDD-D5A4-4068-A8C1-AB7E240EB7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503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Dodělat animaci výsledku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335EDD-D5A4-4068-A8C1-AB7E240EB76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443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8666-B8E7-4FF6-90BF-FB81E6F4E88F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217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8625-75FB-4C51-814B-1F3505795549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60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16DDB-D9A4-4518-9E28-317D0411643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252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B71BD-58D7-41D9-B921-FA5E3E9C2999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926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95844-9ECC-4F15-A544-6EEBBFA77D15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597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13A8-F9D7-43A0-87AB-5872E17765D8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530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191D1-8058-47D4-A8DF-BEEB8884CBEF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298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89B28-2E33-47A4-9E48-89410D8CBA0E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521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01D76-AA9F-4C57-AB53-A0A250A536C7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666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09DD1-738A-4ADA-ACF9-BED1C8806392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084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FCA87-663A-4720-951C-1D55CFD1BB69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71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09FE1-42C5-4A1D-98EF-AAE8CD7FFD8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9E4661-8986-47A4-A3FD-2CE254544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23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34" Type="http://schemas.openxmlformats.org/officeDocument/2006/relationships/image" Target="../media/image70.png"/><Relationship Id="rId33" Type="http://schemas.openxmlformats.org/officeDocument/2006/relationships/image" Target="../media/image13.gif"/><Relationship Id="rId2" Type="http://schemas.openxmlformats.org/officeDocument/2006/relationships/notesSlide" Target="../notesSlides/notesSlide1.xml"/><Relationship Id="rId29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32" Type="http://schemas.openxmlformats.org/officeDocument/2006/relationships/image" Target="../media/image12.png"/><Relationship Id="rId28" Type="http://schemas.openxmlformats.org/officeDocument/2006/relationships/image" Target="../media/image29.png"/><Relationship Id="rId10" Type="http://schemas.openxmlformats.org/officeDocument/2006/relationships/image" Target="../media/image17.emf"/><Relationship Id="rId31" Type="http://schemas.openxmlformats.org/officeDocument/2006/relationships/image" Target="../media/image40.png"/><Relationship Id="rId4" Type="http://schemas.openxmlformats.org/officeDocument/2006/relationships/image" Target="../media/image4.wmf"/><Relationship Id="rId30" Type="http://schemas.openxmlformats.org/officeDocument/2006/relationships/customXml" Target="../ink/ink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2832935"/>
              </p:ext>
            </p:extLst>
          </p:nvPr>
        </p:nvGraphicFramePr>
        <p:xfrm>
          <a:off x="2195736" y="52428"/>
          <a:ext cx="4756431" cy="67609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379966" progId="Word.Document.12">
                  <p:embed/>
                </p:oleObj>
              </mc:Choice>
              <mc:Fallback>
                <p:oleObj name="Dokument" r:id="rId3" imgW="5895909" imgH="837996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52428"/>
                        <a:ext cx="4756431" cy="67609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427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6661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vztahy mezi goniometrickými funkcemi téhož argumentu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082388"/>
            <a:ext cx="3456385" cy="3855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2251611"/>
            <a:ext cx="31638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 Pythagorovy věty vyplývá: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572000" y="2990604"/>
                <a:ext cx="3766224" cy="5959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sz="32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32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1" i="1" smtClean="0">
                              <a:latin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sz="32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r>
                        <a:rPr lang="cs-CZ" sz="32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990604"/>
                <a:ext cx="3766224" cy="5959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69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6661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vztahy mezi goniometrickými funkcemi téhož argumentu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082388"/>
            <a:ext cx="3456385" cy="3855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75492" y="2486661"/>
            <a:ext cx="4272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 podobnosti trojúhelníků vyplývá: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40977" y="3068960"/>
                <a:ext cx="3025187" cy="61382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0977" y="3068960"/>
                <a:ext cx="3025187" cy="61382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240977" y="3933056"/>
                <a:ext cx="2219390" cy="5143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≠</m:t>
                      </m:r>
                      <m:d>
                        <m:dPr>
                          <m:ctrlPr>
                            <a:rPr lang="cs-CZ" sz="16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e>
                      </m:d>
                      <m:f>
                        <m:fPr>
                          <m:ctrlPr>
                            <a:rPr lang="cs-CZ" sz="16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1600" b="0" i="0" smtClean="0">
                          <a:latin typeface="Cambria Math"/>
                          <a:ea typeface="Cambria Math"/>
                        </a:rPr>
                        <m:t>;</m:t>
                      </m:r>
                      <m:r>
                        <m:rPr>
                          <m:sty m:val="p"/>
                        </m:rPr>
                        <a:rPr lang="cs-CZ" sz="1600" b="0" i="0" smtClean="0">
                          <a:latin typeface="Cambria Math"/>
                          <a:ea typeface="Cambria Math"/>
                        </a:rPr>
                        <m:t>k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𝑍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0977" y="3933056"/>
                <a:ext cx="2219390" cy="514372"/>
              </a:xfrm>
              <a:prstGeom prst="rect">
                <a:avLst/>
              </a:prstGeom>
              <a:blipFill rotWithShape="1">
                <a:blip r:embed="rId5"/>
                <a:stretch>
                  <a:fillRect b="-23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515355" y="4029044"/>
                <a:ext cx="2053767" cy="4183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i="1" dirty="0" smtClean="0"/>
                  <a:t>(liché násobky čísla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16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16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1600" i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5355" y="4029044"/>
                <a:ext cx="2053767" cy="418384"/>
              </a:xfrm>
              <a:prstGeom prst="rect">
                <a:avLst/>
              </a:prstGeom>
              <a:blipFill rotWithShape="1">
                <a:blip r:embed="rId6"/>
                <a:stretch>
                  <a:fillRect l="-1780" b="-5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73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6661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vztahy mezi goniometrickými funkcemi téhož argumentu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082388"/>
            <a:ext cx="3456385" cy="3855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245801" y="2996952"/>
                <a:ext cx="3297698" cy="66133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𝒄𝒐𝒕𝒈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𝒄𝒐𝒕𝒈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5801" y="2996952"/>
                <a:ext cx="3297698" cy="66133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328046" y="5426737"/>
                <a:ext cx="165301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𝑘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8046" y="5426737"/>
                <a:ext cx="165301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4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75492" y="2486661"/>
            <a:ext cx="4272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 podobnosti trojúhelníků vyplývá: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45801" y="3771858"/>
                <a:ext cx="2219390" cy="5143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≠</m:t>
                      </m:r>
                      <m:d>
                        <m:dPr>
                          <m:ctrlPr>
                            <a:rPr lang="cs-CZ" sz="16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𝑘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e>
                      </m:d>
                      <m:f>
                        <m:fPr>
                          <m:ctrlPr>
                            <a:rPr lang="cs-CZ" sz="16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sz="1600" b="0" i="0" smtClean="0">
                          <a:latin typeface="Cambria Math"/>
                          <a:ea typeface="Cambria Math"/>
                        </a:rPr>
                        <m:t>;</m:t>
                      </m:r>
                      <m:r>
                        <m:rPr>
                          <m:sty m:val="p"/>
                        </m:rPr>
                        <a:rPr lang="cs-CZ" sz="1600" b="0" i="0" smtClean="0">
                          <a:latin typeface="Cambria Math"/>
                          <a:ea typeface="Cambria Math"/>
                        </a:rPr>
                        <m:t>k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𝑍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5801" y="3771858"/>
                <a:ext cx="2219390" cy="514372"/>
              </a:xfrm>
              <a:prstGeom prst="rect">
                <a:avLst/>
              </a:prstGeom>
              <a:blipFill rotWithShape="1">
                <a:blip r:embed="rId6"/>
                <a:stretch>
                  <a:fillRect b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410487" y="3801179"/>
                <a:ext cx="2053767" cy="4183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i="1" dirty="0" smtClean="0"/>
                  <a:t>(liché násobky čísla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16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16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1600" i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0487" y="3801179"/>
                <a:ext cx="2053767" cy="418384"/>
              </a:xfrm>
              <a:prstGeom prst="rect">
                <a:avLst/>
              </a:prstGeom>
              <a:blipFill rotWithShape="1">
                <a:blip r:embed="rId7"/>
                <a:stretch>
                  <a:fillRect l="-1786" b="-73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45801" y="4653136"/>
                <a:ext cx="3318537" cy="66133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𝒄𝒐𝒕𝒈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𝒄𝒐𝒕𝒈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𝒕𝒈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5801" y="4653136"/>
                <a:ext cx="3318537" cy="66133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1040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76661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vztahy mezi goniometrickými funkcemi téhož argumentu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83281" y="1971947"/>
                <a:ext cx="5103898" cy="10474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sz="1600" b="1" u="sng" dirty="0" smtClean="0"/>
                  <a:t>Příklad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Urči hodnoty ostatních goniometrických funkcí, je-li dáno:</a:t>
                </a:r>
                <a:br>
                  <a:rPr lang="cs-CZ" sz="1600" b="1" dirty="0" smtClean="0"/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𝒄𝒐𝒔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∧ ∝∈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e>
                      </m:d>
                      <m:r>
                        <a:rPr lang="cs-CZ" sz="1600" b="1" i="0" smtClean="0"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3281" y="1971947"/>
                <a:ext cx="5103898" cy="1047403"/>
              </a:xfrm>
              <a:prstGeom prst="rect">
                <a:avLst/>
              </a:prstGeom>
              <a:blipFill rotWithShape="1">
                <a:blip r:embed="rId28"/>
                <a:stretch>
                  <a:fillRect l="-717" t="-17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" name="Rukopis 7"/>
              <p14:cNvContentPartPr/>
              <p14:nvPr/>
            </p14:nvContentPartPr>
            <p14:xfrm>
              <a:off x="0" y="0"/>
              <a:ext cx="591120" cy="3852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-9000" y="-9000"/>
                <a:ext cx="609120" cy="5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9" name="Rukopis 8"/>
              <p14:cNvContentPartPr/>
              <p14:nvPr/>
            </p14:nvContentPartPr>
            <p14:xfrm>
              <a:off x="0" y="0"/>
              <a:ext cx="591120" cy="3852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-9000" y="-9000"/>
                <a:ext cx="609120" cy="5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3996" y="3153176"/>
                <a:ext cx="3975293" cy="1680460"/>
              </a:xfrm>
              <a:prstGeom prst="rect">
                <a:avLst/>
              </a:prstGeom>
              <a:solidFill>
                <a:schemeClr val="bg2">
                  <a:lumMod val="9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square" rtlCol="0" anchor="ctr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12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𝒔𝒊𝒏</m:t>
                          </m:r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𝜶</m:t>
                          </m:r>
                        </m:e>
                      </m:d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𝟏</m:t>
                          </m:r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𝒄𝒐𝒔</m:t>
                              </m:r>
                            </m:e>
                            <m:sup>
                              <m: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𝜶</m:t>
                          </m:r>
                        </m:e>
                      </m:rad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   ∧ 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𝒔𝒊𝒏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𝜶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&gt;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𝟎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 </m:t>
                      </m:r>
                      <m:d>
                        <m:dPr>
                          <m:ctrlP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𝑰𝑰</m:t>
                          </m:r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 </m:t>
                          </m:r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𝒌𝒗𝒂𝒅𝒓𝒂𝒏𝒕</m:t>
                          </m:r>
                        </m:e>
                      </m:d>
                    </m:oMath>
                  </m:oMathPara>
                </a14:m>
                <a:r>
                  <a:rPr lang="cs-CZ" sz="1200" b="1" dirty="0" smtClean="0">
                    <a:solidFill>
                      <a:srgbClr val="0000FF"/>
                    </a:solidFill>
                    <a:effectLst/>
                    <a:latin typeface="Cambria Math"/>
                  </a:rPr>
                  <a:t/>
                </a:r>
                <a:br>
                  <a:rPr lang="cs-CZ" sz="1200" b="1" dirty="0" smtClean="0">
                    <a:solidFill>
                      <a:srgbClr val="0000FF"/>
                    </a:solidFill>
                    <a:effectLst/>
                    <a:latin typeface="Cambria Math"/>
                  </a:rPr>
                </a:br>
                <a:r>
                  <a:rPr lang="cs-CZ" sz="1200" b="1" dirty="0" smtClean="0">
                    <a:solidFill>
                      <a:srgbClr val="0000FF"/>
                    </a:solidFill>
                    <a:effectLst/>
                    <a:latin typeface="Cambria Math"/>
                  </a:rPr>
                  <a:t/>
                </a:r>
                <a:br>
                  <a:rPr lang="cs-CZ" sz="1200" b="1" dirty="0" smtClean="0">
                    <a:solidFill>
                      <a:srgbClr val="0000FF"/>
                    </a:solidFill>
                    <a:effectLst/>
                    <a:latin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𝒔𝒊𝒏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𝜶</m:t>
                      </m:r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𝟏</m:t>
                          </m:r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200" b="1" i="1">
                                      <a:solidFill>
                                        <a:srgbClr val="0000FF"/>
                                      </a:solidFill>
                                      <a:effectLst/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  <a:ea typeface="Calibri"/>
                                          <a:cs typeface="Times New Roman"/>
                                        </a:rPr>
                                        <m:t>−</m:t>
                                      </m:r>
                                      <m: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  <a:ea typeface="Calibri"/>
                                          <a:cs typeface="Times New Roman"/>
                                        </a:rPr>
                                        <m:t>𝟏𝟐</m:t>
                                      </m:r>
                                    </m:num>
                                    <m:den>
                                      <m: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  <a:ea typeface="Calibri"/>
                                          <a:cs typeface="Times New Roman"/>
                                        </a:rPr>
                                        <m:t>𝟏𝟑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𝟏</m:t>
                          </m:r>
                          <m: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200" b="1" i="1">
                                      <a:solidFill>
                                        <a:srgbClr val="0000FF"/>
                                      </a:solidFill>
                                      <a:effectLst/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  <a:ea typeface="Calibri"/>
                                          <a:cs typeface="Times New Roman"/>
                                        </a:rPr>
                                        <m:t>−</m:t>
                                      </m:r>
                                      <m: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  <a:ea typeface="Calibri"/>
                                          <a:cs typeface="Times New Roman"/>
                                        </a:rPr>
                                        <m:t>𝟏𝟐</m:t>
                                      </m:r>
                                    </m:num>
                                    <m:den>
                                      <m:r>
                                        <a:rPr lang="cs-CZ" sz="1200" b="1" i="1">
                                          <a:solidFill>
                                            <a:srgbClr val="0000FF"/>
                                          </a:solidFill>
                                          <a:effectLst/>
                                          <a:latin typeface="Cambria Math"/>
                                          <a:ea typeface="Calibri"/>
                                          <a:cs typeface="Times New Roman"/>
                                        </a:rPr>
                                        <m:t>𝟏𝟑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200" b="1" i="1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𝟐𝟓</m:t>
                              </m:r>
                            </m:num>
                            <m:den>
                              <m:r>
                                <a:rPr lang="cs-CZ" sz="1200" b="1" i="1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libri"/>
                                  <a:cs typeface="Times New Roman"/>
                                </a:rPr>
                                <m:t>𝟏𝟔𝟗</m:t>
                              </m:r>
                            </m:den>
                          </m:f>
                        </m:e>
                      </m:rad>
                      <m:r>
                        <a:rPr lang="cs-CZ" sz="1200" b="1" i="1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12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1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𝟓</m:t>
                          </m:r>
                        </m:num>
                        <m:den>
                          <m:r>
                            <a:rPr lang="cs-CZ" sz="1200" b="1" i="1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libri"/>
                              <a:cs typeface="Times New Roman"/>
                            </a:rPr>
                            <m:t>𝟏𝟑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sz="1200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libri"/>
                          <a:cs typeface="Times New Roman"/>
                        </a:rPr>
                        <m:t>𝒕𝒈</m:t>
                      </m:r>
                      <m:r>
                        <a:rPr lang="cs-CZ" sz="1200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  <a:cs typeface="Times New Roman"/>
                        </a:rPr>
                        <m:t>𝜶</m:t>
                      </m:r>
                      <m:r>
                        <a:rPr lang="cs-CZ" sz="1200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𝒔𝒊𝒏</m:t>
                          </m:r>
                          <m: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𝜶</m:t>
                          </m:r>
                        </m:num>
                        <m:den>
                          <m: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𝒄𝒐𝒔</m:t>
                          </m:r>
                          <m: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𝜶</m:t>
                          </m:r>
                        </m:den>
                      </m:f>
                      <m:r>
                        <a:rPr lang="cs-CZ" sz="1200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  <a:cs typeface="Times New Roman"/>
                        </a:rPr>
                        <m:t>=</m:t>
                      </m:r>
                      <m:f>
                        <m:fPr>
                          <m:ctrlP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sz="1200" b="1" i="1" smtClean="0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fPr>
                            <m:num>
                              <m:r>
                                <a:rPr lang="cs-CZ" sz="1200" b="1" i="1" smtClean="0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1200" b="1" i="1" smtClean="0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  <m:t>𝟏𝟑</m:t>
                              </m:r>
                            </m:den>
                          </m:f>
                        </m:num>
                        <m:den>
                          <m:r>
                            <a:rPr lang="cs-CZ" sz="1200" b="1" i="1" smtClean="0">
                              <a:solidFill>
                                <a:srgbClr val="0000FF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1200" b="1" i="1" smtClean="0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fPr>
                            <m:num>
                              <m:r>
                                <a:rPr lang="cs-CZ" sz="1200" b="1" i="1" smtClean="0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  <m:t>𝟏𝟐</m:t>
                              </m:r>
                            </m:num>
                            <m:den>
                              <m:r>
                                <a:rPr lang="cs-CZ" sz="1200" b="1" i="1" smtClean="0">
                                  <a:solidFill>
                                    <a:srgbClr val="0000FF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  <m:t>𝟏𝟑</m:t>
                              </m:r>
                            </m:den>
                          </m:f>
                        </m:den>
                      </m:f>
                      <m:r>
                        <a:rPr lang="cs-CZ" sz="1200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  <a:cs typeface="Times New Roman"/>
                        </a:rPr>
                        <m:t>=</m:t>
                      </m:r>
                      <m:r>
                        <a:rPr lang="cs-CZ" sz="1200" b="1" i="1" smtClean="0">
                          <a:solidFill>
                            <a:srgbClr val="C00000"/>
                          </a:solidFill>
                          <a:effectLst/>
                          <a:latin typeface="Cambria Math"/>
                          <a:ea typeface="Cambria Math"/>
                          <a:cs typeface="Times New Roman"/>
                        </a:rPr>
                        <m:t>−</m:t>
                      </m:r>
                      <m:f>
                        <m:fPr>
                          <m:ctrlPr>
                            <a:rPr lang="cs-CZ" sz="12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𝟓</m:t>
                          </m:r>
                        </m:num>
                        <m:den>
                          <m:r>
                            <a:rPr lang="cs-CZ" sz="12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  <m:t>𝟏𝟐</m:t>
                          </m:r>
                        </m:den>
                      </m:f>
                      <m:r>
                        <a:rPr lang="cs-CZ" sz="1200" b="1" i="0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  <a:cs typeface="Times New Roman"/>
                        </a:rPr>
                        <m:t>         </m:t>
                      </m:r>
                      <m:r>
                        <a:rPr lang="cs-CZ" sz="12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𝒄𝒐𝒕𝒈</m:t>
                      </m:r>
                      <m:r>
                        <a:rPr lang="cs-CZ" sz="12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12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12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12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12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996" y="3153176"/>
                <a:ext cx="3975293" cy="1680460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5253415" y="3153176"/>
            <a:ext cx="3107710" cy="33855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Pythagorova věta + definice funkcí</a:t>
            </a:r>
            <a:endParaRPr lang="cs-CZ" sz="1600" b="1" dirty="0"/>
          </a:p>
        </p:txBody>
      </p:sp>
      <p:sp>
        <p:nvSpPr>
          <p:cNvPr id="20" name="Šipka dolů 19"/>
          <p:cNvSpPr/>
          <p:nvPr/>
        </p:nvSpPr>
        <p:spPr>
          <a:xfrm>
            <a:off x="6733992" y="3563245"/>
            <a:ext cx="180038" cy="29707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>
            <a:off x="4620195" y="4498237"/>
            <a:ext cx="633220" cy="18450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570" y="3888728"/>
            <a:ext cx="2625577" cy="1219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20" y="5378252"/>
            <a:ext cx="1021813" cy="102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328145" y="5378252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???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1812185" y="5352662"/>
                <a:ext cx="6548939" cy="8252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/>
                <a:r>
                  <a:rPr lang="cs-CZ" sz="1400" b="1" dirty="0" smtClean="0">
                    <a:solidFill>
                      <a:prstClr val="black"/>
                    </a:solidFill>
                  </a:rPr>
                  <a:t>Urči hodnoty ostatních goniometrických funkcí, je-li dáno:    </a:t>
                </a:r>
                <a14:m>
                  <m:oMath xmlns:m="http://schemas.openxmlformats.org/officeDocument/2006/math">
                    <m:r>
                      <a:rPr lang="cs-CZ" sz="1400" b="1" i="1" smtClean="0">
                        <a:solidFill>
                          <a:prstClr val="black"/>
                        </a:solidFill>
                        <a:latin typeface="Cambria Math"/>
                      </a:rPr>
                      <m:t>𝒕𝒈</m:t>
                    </m:r>
                    <m:r>
                      <a:rPr lang="cs-CZ" sz="1400" b="1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1400" b="1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1400" b="1" i="1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1400" b="1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1400" b="1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𝟒</m:t>
                        </m:r>
                      </m:den>
                    </m:f>
                    <m:r>
                      <a:rPr lang="cs-CZ" sz="1400" b="1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1400" b="1" i="1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∧ ∝∈</m:t>
                    </m:r>
                    <m:d>
                      <m:dPr>
                        <m:ctrlPr>
                          <a:rPr lang="cs-CZ" sz="1400" b="1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1400" b="1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𝝅</m:t>
                        </m:r>
                        <m:r>
                          <a:rPr lang="cs-CZ" sz="1400" b="1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;</m:t>
                        </m:r>
                        <m:f>
                          <m:fPr>
                            <m:ctrlPr>
                              <a:rPr lang="cs-CZ" sz="14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14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𝟑</m:t>
                            </m:r>
                            <m:r>
                              <a:rPr lang="cs-CZ" sz="14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sz="1400" b="1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1400" b="1" dirty="0" smtClean="0">
                    <a:solidFill>
                      <a:prstClr val="black"/>
                    </a:solidFill>
                    <a:ea typeface="Cambria Math"/>
                  </a:rPr>
                  <a:t/>
                </a:r>
                <a:br>
                  <a:rPr lang="cs-CZ" sz="1400" b="1" dirty="0" smtClean="0">
                    <a:solidFill>
                      <a:prstClr val="black"/>
                    </a:solidFill>
                    <a:ea typeface="Cambria Math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140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𝑐𝑜𝑡𝑔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=</m:t>
                          </m:r>
                          <m:f>
                            <m:fPr>
                              <m:ctrlPr>
                                <a:rPr lang="cs-CZ" sz="1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=−</m:t>
                          </m:r>
                          <m:f>
                            <m:fPr>
                              <m:ctrlPr>
                                <a:rPr lang="cs-CZ" sz="1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  <m:r>
                            <a:rPr lang="cs-CZ" sz="1400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=−</m:t>
                          </m:r>
                          <m:f>
                            <m:fPr>
                              <m:ctrlPr>
                                <a:rPr lang="cs-CZ" sz="140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1400" b="0" i="1" smtClean="0">
                                  <a:solidFill>
                                    <a:prstClr val="black"/>
                                  </a:solidFill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400" dirty="0">
                  <a:solidFill>
                    <a:prstClr val="black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2185" y="5352662"/>
                <a:ext cx="6548939" cy="825226"/>
              </a:xfrm>
              <a:prstGeom prst="rect">
                <a:avLst/>
              </a:prstGeom>
              <a:blipFill rotWithShape="1">
                <a:blip r:embed="rId34"/>
                <a:stretch>
                  <a:fillRect l="-1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7661517" y="48336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35715" y="4172420"/>
            <a:ext cx="30008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06471" y="4923079"/>
            <a:ext cx="201833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E4661-8986-47A4-A3FD-2CE25454486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07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223</Words>
  <Application>Microsoft Office PowerPoint</Application>
  <PresentationFormat>Předvádění na obrazovce (4:3)</PresentationFormat>
  <Paragraphs>35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32</cp:revision>
  <dcterms:created xsi:type="dcterms:W3CDTF">2013-02-05T22:25:25Z</dcterms:created>
  <dcterms:modified xsi:type="dcterms:W3CDTF">2013-06-29T04:41:29Z</dcterms:modified>
</cp:coreProperties>
</file>