
<file path=[Content_Types].xml><?xml version="1.0" encoding="utf-8"?>
<Types xmlns="http://schemas.openxmlformats.org/package/2006/content-types">
  <Default Extension="png" ContentType="image/png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60" r:id="rId2"/>
    <p:sldId id="257" r:id="rId3"/>
    <p:sldId id="259" r:id="rId4"/>
    <p:sldId id="258" r:id="rId5"/>
  </p:sldIdLst>
  <p:sldSz cx="9144000" cy="5143500" type="screen16x9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190DB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403" y="4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9E5A7B2-95EC-4F3E-8E55-FFFC939033F8}" type="datetimeFigureOut">
              <a:rPr lang="cs-CZ" smtClean="0"/>
              <a:t>29.6.2013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1191B3-3A80-4927-9E27-98C6209FF1E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93892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 smtClean="0"/>
              <a:t>Rozkliknutím</a:t>
            </a:r>
            <a:r>
              <a:rPr lang="cs-CZ" baseline="0" dirty="0" smtClean="0"/>
              <a:t> na „definované hodnoty“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1191B3-3A80-4927-9E27-98C6209FF1E1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35341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1191B3-3A80-4927-9E27-98C6209FF1E1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06878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432DD-4A62-44C2-8449-CA4CD0C40800}" type="datetime1">
              <a:rPr lang="cs-CZ" smtClean="0"/>
              <a:t>29.6.2013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7B7F4-0D80-472B-9A7B-023FABC24D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281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3B3B0-4270-4171-89E1-DF29492321F1}" type="datetime1">
              <a:rPr lang="cs-CZ" smtClean="0"/>
              <a:t>29.6.2013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7B7F4-0D80-472B-9A7B-023FABC24D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97673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48F94-942D-48C7-BD08-515056903B4D}" type="datetime1">
              <a:rPr lang="cs-CZ" smtClean="0"/>
              <a:t>29.6.2013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7B7F4-0D80-472B-9A7B-023FABC24D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48846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04806-E0A7-4BC6-90FC-80E0D9DEA438}" type="datetime1">
              <a:rPr lang="cs-CZ" smtClean="0"/>
              <a:t>29.6.2013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7B7F4-0D80-472B-9A7B-023FABC24D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99622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922944-2FE7-4F02-8DFB-0DF1EBD8B9AE}" type="datetime1">
              <a:rPr lang="cs-CZ" smtClean="0"/>
              <a:t>29.6.2013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7B7F4-0D80-472B-9A7B-023FABC24D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52364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3C667-2243-4A46-8ABF-3451811544EC}" type="datetime1">
              <a:rPr lang="cs-CZ" smtClean="0"/>
              <a:t>29.6.2013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7B7F4-0D80-472B-9A7B-023FABC24D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6388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C4025-926E-4D65-90B8-5056653ABBD3}" type="datetime1">
              <a:rPr lang="cs-CZ" smtClean="0"/>
              <a:t>29.6.2013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7B7F4-0D80-472B-9A7B-023FABC24D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75038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2F180-2AA0-45AC-B391-C04BF84C3582}" type="datetime1">
              <a:rPr lang="cs-CZ" smtClean="0"/>
              <a:t>29.6.2013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7B7F4-0D80-472B-9A7B-023FABC24D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83824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46400-004C-47EF-9F0D-16362DC1D496}" type="datetime1">
              <a:rPr lang="cs-CZ" smtClean="0"/>
              <a:t>29.6.2013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7B7F4-0D80-472B-9A7B-023FABC24D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00532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6E65C-469F-4DB4-86E0-CFB534B6AA0B}" type="datetime1">
              <a:rPr lang="cs-CZ" smtClean="0"/>
              <a:t>29.6.2013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7B7F4-0D80-472B-9A7B-023FABC24D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40116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038B5-C842-41F2-94F2-41EFB0FE6660}" type="datetime1">
              <a:rPr lang="cs-CZ" smtClean="0"/>
              <a:t>29.6.2013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7B7F4-0D80-472B-9A7B-023FABC24D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48912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604A2C-E4E6-4B04-A8F1-9D538AD886BA}" type="datetime1">
              <a:rPr lang="cs-CZ" smtClean="0"/>
              <a:t>29.6.2013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C7B7F4-0D80-472B-9A7B-023FABC24D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422117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wmf"/><Relationship Id="rId3" Type="http://schemas.openxmlformats.org/officeDocument/2006/relationships/image" Target="../media/image4.gif"/><Relationship Id="rId7" Type="http://schemas.openxmlformats.org/officeDocument/2006/relationships/image" Target="../media/image8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wmf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2.emf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wmf"/><Relationship Id="rId5" Type="http://schemas.openxmlformats.org/officeDocument/2006/relationships/image" Target="../media/image10.png"/><Relationship Id="rId10" Type="http://schemas.openxmlformats.org/officeDocument/2006/relationships/image" Target="../media/image6.wmf"/><Relationship Id="rId4" Type="http://schemas.openxmlformats.org/officeDocument/2006/relationships/image" Target="../media/image4.gif"/><Relationship Id="rId9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7B7F4-0D80-472B-9A7B-023FABC24D13}" type="slidenum">
              <a:rPr lang="cs-CZ" smtClean="0"/>
              <a:t>1</a:t>
            </a:fld>
            <a:endParaRPr lang="cs-CZ"/>
          </a:p>
        </p:txBody>
      </p:sp>
      <p:graphicFrame>
        <p:nvGraphicFramePr>
          <p:cNvPr id="3" name="Objek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43717577"/>
              </p:ext>
            </p:extLst>
          </p:nvPr>
        </p:nvGraphicFramePr>
        <p:xfrm>
          <a:off x="2771800" y="94057"/>
          <a:ext cx="3600399" cy="4955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Dokument" r:id="rId3" imgW="5895909" imgH="8116597" progId="Word.Document.12">
                  <p:embed/>
                </p:oleObj>
              </mc:Choice>
              <mc:Fallback>
                <p:oleObj name="Dokument" r:id="rId3" imgW="5895909" imgH="8116597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771800" y="94057"/>
                        <a:ext cx="3600399" cy="49553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347585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41480"/>
            <a:ext cx="1475656" cy="6112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67544" y="141481"/>
            <a:ext cx="6051657" cy="584775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b="1" dirty="0" smtClean="0"/>
              <a:t>GONIOMETRIE A TRIGONOMETRIE</a:t>
            </a:r>
            <a:endParaRPr lang="cs-CZ" sz="32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7544" y="586507"/>
            <a:ext cx="58149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2400" b="1" dirty="0"/>
              <a:t>g</a:t>
            </a:r>
            <a:r>
              <a:rPr lang="cs-CZ" sz="2400" b="1" dirty="0" smtClean="0"/>
              <a:t>oniometrické funkce orientovaného úhlu</a:t>
            </a:r>
            <a:br>
              <a:rPr lang="cs-CZ" sz="2400" b="1" dirty="0" smtClean="0"/>
            </a:br>
            <a:r>
              <a:rPr lang="cs-CZ" sz="2400" b="1" i="1" dirty="0" smtClean="0">
                <a:solidFill>
                  <a:srgbClr val="0000FF"/>
                </a:solidFill>
              </a:rPr>
              <a:t>součtové vzorce</a:t>
            </a:r>
            <a:endParaRPr lang="cs-CZ" sz="2400" b="1" i="1" dirty="0">
              <a:solidFill>
                <a:srgbClr val="0000FF"/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467543" y="1329612"/>
            <a:ext cx="42364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Pro každé dva úhly o velikostech </a:t>
            </a:r>
            <a:r>
              <a:rPr lang="el-GR" b="1" dirty="0" smtClean="0"/>
              <a:t>α</a:t>
            </a:r>
            <a:r>
              <a:rPr lang="cs-CZ" b="1" dirty="0" smtClean="0"/>
              <a:t>, </a:t>
            </a:r>
            <a:r>
              <a:rPr lang="el-GR" b="1" dirty="0" smtClean="0"/>
              <a:t>β</a:t>
            </a:r>
            <a:r>
              <a:rPr lang="cs-CZ" b="1" dirty="0" smtClean="0"/>
              <a:t> platí:</a:t>
            </a:r>
            <a:endParaRPr lang="cs-CZ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452783" y="1698944"/>
                <a:ext cx="5589542" cy="1919500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wrap="none" rtlCol="0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cs-CZ" sz="2400" b="1" i="1" smtClean="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uncPr>
                        <m:fName>
                          <m:r>
                            <a:rPr lang="cs-CZ" sz="24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𝒔𝒊𝒏</m:t>
                          </m:r>
                        </m:fName>
                        <m:e>
                          <m:d>
                            <m:dPr>
                              <m:ctrlPr>
                                <a:rPr lang="cs-CZ" sz="2400" b="1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dPr>
                            <m:e>
                              <m:r>
                                <a:rPr lang="cs-CZ" sz="2400" b="1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𝜶</m:t>
                              </m:r>
                              <m:r>
                                <a:rPr lang="cs-CZ" sz="2400" b="1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+</m:t>
                              </m:r>
                              <m:r>
                                <a:rPr lang="cs-CZ" sz="2400" b="1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𝜷</m:t>
                              </m:r>
                            </m:e>
                          </m:d>
                        </m:e>
                      </m:func>
                      <m:r>
                        <a:rPr lang="cs-CZ" sz="2400" b="1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func>
                        <m:funcPr>
                          <m:ctrlPr>
                            <a:rPr lang="cs-CZ" sz="24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uncPr>
                        <m:fName>
                          <m:r>
                            <a:rPr lang="cs-CZ" sz="24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𝒔𝒊𝒏</m:t>
                          </m:r>
                        </m:fName>
                        <m:e>
                          <m:r>
                            <a:rPr lang="cs-CZ" sz="24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𝜶</m:t>
                          </m:r>
                        </m:e>
                      </m:func>
                      <m:func>
                        <m:funcPr>
                          <m:ctrlPr>
                            <a:rPr lang="cs-CZ" sz="24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uncPr>
                        <m:fName>
                          <m:r>
                            <a:rPr lang="cs-CZ" sz="24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𝒄𝒐𝒔</m:t>
                          </m:r>
                        </m:fName>
                        <m:e>
                          <m:r>
                            <a:rPr lang="cs-CZ" sz="24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𝜷</m:t>
                          </m:r>
                        </m:e>
                      </m:func>
                      <m:r>
                        <a:rPr lang="cs-CZ" sz="2400" b="1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+</m:t>
                      </m:r>
                      <m:func>
                        <m:funcPr>
                          <m:ctrlPr>
                            <a:rPr lang="cs-CZ" sz="24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uncPr>
                        <m:fName>
                          <m:r>
                            <a:rPr lang="cs-CZ" sz="24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𝒄𝒐𝒔</m:t>
                          </m:r>
                        </m:fName>
                        <m:e>
                          <m:r>
                            <a:rPr lang="cs-CZ" sz="24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𝜶</m:t>
                          </m:r>
                        </m:e>
                      </m:func>
                      <m:func>
                        <m:funcPr>
                          <m:ctrlPr>
                            <a:rPr lang="cs-CZ" sz="24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uncPr>
                        <m:fName>
                          <m:r>
                            <a:rPr lang="cs-CZ" sz="24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𝒔𝒊𝒏</m:t>
                          </m:r>
                        </m:fName>
                        <m:e>
                          <m:r>
                            <a:rPr lang="cs-CZ" sz="24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𝜷</m:t>
                          </m:r>
                        </m:e>
                      </m:func>
                    </m:oMath>
                    <m:oMath xmlns:m="http://schemas.openxmlformats.org/officeDocument/2006/math">
                      <m:func>
                        <m:funcPr>
                          <m:ctrlPr>
                            <a:rPr lang="cs-CZ" sz="24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uncPr>
                        <m:fName>
                          <m:r>
                            <a:rPr lang="cs-CZ" sz="24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𝒔𝒊𝒏</m:t>
                          </m:r>
                        </m:fName>
                        <m:e>
                          <m:d>
                            <m:dPr>
                              <m:ctrlPr>
                                <a:rPr lang="cs-CZ" sz="2400" b="1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dPr>
                            <m:e>
                              <m:r>
                                <a:rPr lang="cs-CZ" sz="2400" b="1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𝜶</m:t>
                              </m:r>
                              <m:r>
                                <a:rPr lang="cs-CZ" sz="2400" b="1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−</m:t>
                              </m:r>
                              <m:r>
                                <a:rPr lang="cs-CZ" sz="2400" b="1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𝜷</m:t>
                              </m:r>
                            </m:e>
                          </m:d>
                        </m:e>
                      </m:func>
                      <m:r>
                        <a:rPr lang="cs-CZ" sz="2400" b="1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func>
                        <m:funcPr>
                          <m:ctrlPr>
                            <a:rPr lang="cs-CZ" sz="24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uncPr>
                        <m:fName>
                          <m:r>
                            <a:rPr lang="cs-CZ" sz="24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𝒔𝒊𝒏</m:t>
                          </m:r>
                        </m:fName>
                        <m:e>
                          <m:r>
                            <a:rPr lang="cs-CZ" sz="24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𝜶</m:t>
                          </m:r>
                        </m:e>
                      </m:func>
                      <m:func>
                        <m:funcPr>
                          <m:ctrlPr>
                            <a:rPr lang="cs-CZ" sz="24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uncPr>
                        <m:fName>
                          <m:r>
                            <a:rPr lang="cs-CZ" sz="24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𝒄𝒐𝒔</m:t>
                          </m:r>
                        </m:fName>
                        <m:e>
                          <m:r>
                            <a:rPr lang="cs-CZ" sz="24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𝜷</m:t>
                          </m:r>
                        </m:e>
                      </m:func>
                      <m:r>
                        <a:rPr lang="cs-CZ" sz="2400" b="1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−</m:t>
                      </m:r>
                      <m:func>
                        <m:funcPr>
                          <m:ctrlPr>
                            <a:rPr lang="cs-CZ" sz="24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uncPr>
                        <m:fName>
                          <m:r>
                            <a:rPr lang="cs-CZ" sz="24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𝒄𝒐𝒔</m:t>
                          </m:r>
                        </m:fName>
                        <m:e>
                          <m:r>
                            <a:rPr lang="cs-CZ" sz="24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𝜶</m:t>
                          </m:r>
                        </m:e>
                      </m:func>
                      <m:func>
                        <m:funcPr>
                          <m:ctrlPr>
                            <a:rPr lang="cs-CZ" sz="24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uncPr>
                        <m:fName>
                          <m:r>
                            <a:rPr lang="cs-CZ" sz="24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𝒔𝒊𝒏</m:t>
                          </m:r>
                        </m:fName>
                        <m:e>
                          <m:r>
                            <a:rPr lang="cs-CZ" sz="24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𝜷</m:t>
                          </m:r>
                        </m:e>
                      </m:func>
                    </m:oMath>
                    <m:oMath xmlns:m="http://schemas.openxmlformats.org/officeDocument/2006/math">
                      <m:func>
                        <m:funcPr>
                          <m:ctrlPr>
                            <a:rPr lang="cs-CZ" sz="24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uncPr>
                        <m:fName>
                          <m:r>
                            <a:rPr lang="cs-CZ" sz="24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𝒄𝒐𝒔</m:t>
                          </m:r>
                        </m:fName>
                        <m:e>
                          <m:d>
                            <m:dPr>
                              <m:ctrlPr>
                                <a:rPr lang="cs-CZ" sz="2400" b="1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dPr>
                            <m:e>
                              <m:r>
                                <a:rPr lang="cs-CZ" sz="2400" b="1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𝜶</m:t>
                              </m:r>
                              <m:r>
                                <a:rPr lang="cs-CZ" sz="2400" b="1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+</m:t>
                              </m:r>
                              <m:r>
                                <a:rPr lang="cs-CZ" sz="2400" b="1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𝜷</m:t>
                              </m:r>
                            </m:e>
                          </m:d>
                        </m:e>
                      </m:func>
                      <m:r>
                        <a:rPr lang="cs-CZ" sz="2400" b="1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func>
                        <m:funcPr>
                          <m:ctrlPr>
                            <a:rPr lang="cs-CZ" sz="24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uncPr>
                        <m:fName>
                          <m:r>
                            <a:rPr lang="cs-CZ" sz="24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𝒄𝒐𝒔</m:t>
                          </m:r>
                        </m:fName>
                        <m:e>
                          <m:r>
                            <a:rPr lang="cs-CZ" sz="24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𝜶</m:t>
                          </m:r>
                        </m:e>
                      </m:func>
                      <m:func>
                        <m:funcPr>
                          <m:ctrlPr>
                            <a:rPr lang="cs-CZ" sz="24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uncPr>
                        <m:fName>
                          <m:r>
                            <a:rPr lang="cs-CZ" sz="24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𝒄𝒐𝒔</m:t>
                          </m:r>
                        </m:fName>
                        <m:e>
                          <m:r>
                            <a:rPr lang="cs-CZ" sz="24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𝜷</m:t>
                          </m:r>
                        </m:e>
                      </m:func>
                      <m:r>
                        <a:rPr lang="cs-CZ" sz="2400" b="1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−</m:t>
                      </m:r>
                      <m:func>
                        <m:funcPr>
                          <m:ctrlPr>
                            <a:rPr lang="cs-CZ" sz="24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uncPr>
                        <m:fName>
                          <m:r>
                            <a:rPr lang="cs-CZ" sz="24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𝒔𝒊𝒏</m:t>
                          </m:r>
                        </m:fName>
                        <m:e>
                          <m:r>
                            <a:rPr lang="cs-CZ" sz="24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𝜶</m:t>
                          </m:r>
                        </m:e>
                      </m:func>
                      <m:func>
                        <m:funcPr>
                          <m:ctrlPr>
                            <a:rPr lang="cs-CZ" sz="24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uncPr>
                        <m:fName>
                          <m:r>
                            <a:rPr lang="cs-CZ" sz="24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𝒔𝒊𝒏</m:t>
                          </m:r>
                        </m:fName>
                        <m:e>
                          <m:r>
                            <a:rPr lang="cs-CZ" sz="24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𝜷</m:t>
                          </m:r>
                        </m:e>
                      </m:func>
                    </m:oMath>
                    <m:oMath xmlns:m="http://schemas.openxmlformats.org/officeDocument/2006/math">
                      <m:func>
                        <m:funcPr>
                          <m:ctrlPr>
                            <a:rPr lang="cs-CZ" sz="24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uncPr>
                        <m:fName>
                          <m:r>
                            <a:rPr lang="cs-CZ" sz="24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𝒄𝒐𝒔</m:t>
                          </m:r>
                        </m:fName>
                        <m:e>
                          <m:d>
                            <m:dPr>
                              <m:ctrlPr>
                                <a:rPr lang="cs-CZ" sz="2400" b="1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dPr>
                            <m:e>
                              <m:r>
                                <a:rPr lang="cs-CZ" sz="2400" b="1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𝜶</m:t>
                              </m:r>
                              <m:r>
                                <a:rPr lang="cs-CZ" sz="2400" b="1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−</m:t>
                              </m:r>
                              <m:r>
                                <a:rPr lang="cs-CZ" sz="2400" b="1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𝜷</m:t>
                              </m:r>
                            </m:e>
                          </m:d>
                        </m:e>
                      </m:func>
                      <m:r>
                        <a:rPr lang="cs-CZ" sz="2400" b="1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func>
                        <m:funcPr>
                          <m:ctrlPr>
                            <a:rPr lang="cs-CZ" sz="24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uncPr>
                        <m:fName>
                          <m:r>
                            <a:rPr lang="cs-CZ" sz="24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𝒄𝒐𝒔</m:t>
                          </m:r>
                        </m:fName>
                        <m:e>
                          <m:r>
                            <a:rPr lang="cs-CZ" sz="24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𝜶</m:t>
                          </m:r>
                        </m:e>
                      </m:func>
                      <m:func>
                        <m:funcPr>
                          <m:ctrlPr>
                            <a:rPr lang="cs-CZ" sz="24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uncPr>
                        <m:fName>
                          <m:r>
                            <a:rPr lang="cs-CZ" sz="24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𝒄𝒐𝒔</m:t>
                          </m:r>
                        </m:fName>
                        <m:e>
                          <m:r>
                            <a:rPr lang="cs-CZ" sz="24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𝜷</m:t>
                          </m:r>
                        </m:e>
                      </m:func>
                      <m:r>
                        <a:rPr lang="cs-CZ" sz="2400" b="1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+</m:t>
                      </m:r>
                      <m:func>
                        <m:funcPr>
                          <m:ctrlPr>
                            <a:rPr lang="cs-CZ" sz="24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uncPr>
                        <m:fName>
                          <m:r>
                            <a:rPr lang="cs-CZ" sz="24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𝒔𝒊𝒏</m:t>
                          </m:r>
                        </m:fName>
                        <m:e>
                          <m:r>
                            <a:rPr lang="cs-CZ" sz="24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𝜶</m:t>
                          </m:r>
                        </m:e>
                      </m:func>
                      <m:func>
                        <m:funcPr>
                          <m:ctrlPr>
                            <a:rPr lang="cs-CZ" sz="24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uncPr>
                        <m:fName>
                          <m:r>
                            <a:rPr lang="cs-CZ" sz="24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𝒔𝒊𝒏</m:t>
                          </m:r>
                        </m:fName>
                        <m:e>
                          <m:r>
                            <a:rPr lang="cs-CZ" sz="24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𝜷</m:t>
                          </m:r>
                        </m:e>
                      </m:func>
                    </m:oMath>
                  </m:oMathPara>
                </a14:m>
                <a:endParaRPr lang="cs-CZ" sz="2400" b="1" i="1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2783" y="1698944"/>
                <a:ext cx="5589542" cy="1919500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8644" y="2024273"/>
            <a:ext cx="87630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Šipka doprava 6"/>
          <p:cNvSpPr/>
          <p:nvPr/>
        </p:nvSpPr>
        <p:spPr>
          <a:xfrm>
            <a:off x="6264246" y="2299736"/>
            <a:ext cx="756027" cy="291911"/>
          </a:xfrm>
          <a:prstGeom prst="rightArrow">
            <a:avLst>
              <a:gd name="adj1" fmla="val 26041"/>
              <a:gd name="adj2" fmla="val 109898"/>
            </a:avLst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TextovéPole 10"/>
          <p:cNvSpPr txBox="1"/>
          <p:nvPr/>
        </p:nvSpPr>
        <p:spPr>
          <a:xfrm>
            <a:off x="452395" y="3566077"/>
            <a:ext cx="35280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Popř. pro definované hodnoty </a:t>
            </a:r>
            <a:r>
              <a:rPr lang="el-GR" b="1" dirty="0" smtClean="0"/>
              <a:t>α</a:t>
            </a:r>
            <a:r>
              <a:rPr lang="cs-CZ" b="1" dirty="0" smtClean="0"/>
              <a:t>, </a:t>
            </a:r>
            <a:r>
              <a:rPr lang="el-GR" b="1" dirty="0" smtClean="0"/>
              <a:t>β</a:t>
            </a:r>
            <a:r>
              <a:rPr lang="cs-CZ" b="1" dirty="0" smtClean="0"/>
              <a:t>:</a:t>
            </a:r>
            <a:endParaRPr lang="cs-CZ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/>
              <p:cNvSpPr txBox="1"/>
              <p:nvPr/>
            </p:nvSpPr>
            <p:spPr>
              <a:xfrm>
                <a:off x="483568" y="3942600"/>
                <a:ext cx="3265701" cy="730777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000" b="1" i="1" smtClean="0">
                          <a:latin typeface="Cambria Math"/>
                        </a:rPr>
                        <m:t>𝒕𝒈</m:t>
                      </m:r>
                      <m:d>
                        <m:dPr>
                          <m:ctrlPr>
                            <a:rPr lang="cs-CZ" sz="2000" b="1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000" b="1" i="1" smtClean="0">
                              <a:latin typeface="Cambria Math"/>
                              <a:ea typeface="Cambria Math"/>
                            </a:rPr>
                            <m:t>𝜶</m:t>
                          </m:r>
                          <m:r>
                            <a:rPr lang="cs-CZ" sz="2000" b="1" i="1" smtClean="0">
                              <a:latin typeface="Cambria Math"/>
                              <a:ea typeface="Cambria Math"/>
                            </a:rPr>
                            <m:t>±</m:t>
                          </m:r>
                          <m:r>
                            <a:rPr lang="cs-CZ" sz="2000" b="1" i="1" smtClean="0">
                              <a:latin typeface="Cambria Math"/>
                              <a:ea typeface="Cambria Math"/>
                            </a:rPr>
                            <m:t>𝜷</m:t>
                          </m:r>
                        </m:e>
                      </m:d>
                      <m:r>
                        <a:rPr lang="cs-CZ" sz="2000" b="1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sz="2000" b="1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2000" b="1" i="1" smtClean="0">
                              <a:latin typeface="Cambria Math"/>
                              <a:ea typeface="Cambria Math"/>
                            </a:rPr>
                            <m:t>𝒕𝒈</m:t>
                          </m:r>
                          <m:r>
                            <a:rPr lang="cs-CZ" sz="2000" b="1" i="1" smtClean="0">
                              <a:latin typeface="Cambria Math"/>
                              <a:ea typeface="Cambria Math"/>
                            </a:rPr>
                            <m:t>𝜶</m:t>
                          </m:r>
                          <m:r>
                            <a:rPr lang="cs-CZ" sz="2000" b="1" i="1" smtClean="0">
                              <a:latin typeface="Cambria Math"/>
                              <a:ea typeface="Cambria Math"/>
                            </a:rPr>
                            <m:t>±</m:t>
                          </m:r>
                          <m:r>
                            <a:rPr lang="cs-CZ" sz="2000" b="1" i="1" smtClean="0">
                              <a:latin typeface="Cambria Math"/>
                              <a:ea typeface="Cambria Math"/>
                            </a:rPr>
                            <m:t>𝒕𝒈</m:t>
                          </m:r>
                          <m:r>
                            <a:rPr lang="cs-CZ" sz="2000" b="1" i="1" smtClean="0">
                              <a:latin typeface="Cambria Math"/>
                              <a:ea typeface="Cambria Math"/>
                            </a:rPr>
                            <m:t>𝜷</m:t>
                          </m:r>
                        </m:num>
                        <m:den>
                          <m:r>
                            <a:rPr lang="cs-CZ" sz="2000" b="1" i="1" smtClean="0">
                              <a:latin typeface="Cambria Math"/>
                              <a:ea typeface="Cambria Math"/>
                            </a:rPr>
                            <m:t>𝟏</m:t>
                          </m:r>
                          <m:r>
                            <a:rPr lang="cs-CZ" sz="2000" b="1" i="1" smtClean="0">
                              <a:latin typeface="Cambria Math"/>
                              <a:ea typeface="Cambria Math"/>
                            </a:rPr>
                            <m:t>∓</m:t>
                          </m:r>
                          <m:r>
                            <a:rPr lang="cs-CZ" sz="2000" b="1" i="1" smtClean="0">
                              <a:latin typeface="Cambria Math"/>
                              <a:ea typeface="Cambria Math"/>
                            </a:rPr>
                            <m:t>𝒕𝒈</m:t>
                          </m:r>
                          <m:r>
                            <a:rPr lang="cs-CZ" sz="2000" b="1" i="1" smtClean="0">
                              <a:latin typeface="Cambria Math"/>
                              <a:ea typeface="Cambria Math"/>
                            </a:rPr>
                            <m:t>𝜶</m:t>
                          </m:r>
                          <m:r>
                            <a:rPr lang="cs-CZ" sz="2000" b="1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r>
                            <a:rPr lang="cs-CZ" sz="2000" b="1" i="1" smtClean="0">
                              <a:latin typeface="Cambria Math"/>
                              <a:ea typeface="Cambria Math"/>
                            </a:rPr>
                            <m:t>𝒕𝒈</m:t>
                          </m:r>
                          <m:r>
                            <a:rPr lang="cs-CZ" sz="2000" b="1" i="1" smtClean="0">
                              <a:latin typeface="Cambria Math"/>
                              <a:ea typeface="Cambria Math"/>
                            </a:rPr>
                            <m:t>𝜷</m:t>
                          </m:r>
                        </m:den>
                      </m:f>
                    </m:oMath>
                  </m:oMathPara>
                </a14:m>
                <a:endParaRPr lang="cs-CZ" sz="2000" b="1" dirty="0"/>
              </a:p>
            </p:txBody>
          </p:sp>
        </mc:Choice>
        <mc:Fallback xmlns=""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3568" y="3942600"/>
                <a:ext cx="3265701" cy="730777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9" name="Picture 1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3865" y="3795882"/>
            <a:ext cx="677822" cy="7072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Násobení 13"/>
          <p:cNvSpPr/>
          <p:nvPr/>
        </p:nvSpPr>
        <p:spPr>
          <a:xfrm>
            <a:off x="3798775" y="3476543"/>
            <a:ext cx="2148002" cy="1186760"/>
          </a:xfrm>
          <a:prstGeom prst="mathMultiply">
            <a:avLst>
              <a:gd name="adj1" fmla="val 4378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5652120" y="3719590"/>
                <a:ext cx="2058640" cy="95378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:r>
                  <a:rPr lang="cs-CZ" dirty="0" smtClean="0"/>
                  <a:t>Určujeme jako podíl</a:t>
                </a:r>
                <a:br>
                  <a:rPr lang="cs-CZ" dirty="0" smtClean="0"/>
                </a:b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/>
                            </a:rPr>
                          </m:ctrlPr>
                        </m:fPr>
                        <m:num>
                          <m:func>
                            <m:funcPr>
                              <m:ctrlPr>
                                <a:rPr lang="cs-CZ" b="1" i="1" smtClean="0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uncPr>
                            <m:fName>
                              <m:r>
                                <a:rPr lang="cs-CZ" b="1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𝒔𝒊𝒏</m:t>
                              </m:r>
                            </m:fName>
                            <m:e>
                              <m:d>
                                <m:dPr>
                                  <m:ctrlPr>
                                    <a:rPr lang="cs-CZ" b="1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dPr>
                                <m:e>
                                  <m:r>
                                    <a:rPr lang="cs-CZ" b="1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𝜶</m:t>
                                  </m:r>
                                  <m:r>
                                    <a:rPr lang="cs-CZ" b="1" i="1" smtClean="0">
                                      <a:effectLst/>
                                      <a:latin typeface="Cambria Math"/>
                                      <a:ea typeface="Cambria Math"/>
                                      <a:cs typeface="Times New Roman"/>
                                    </a:rPr>
                                    <m:t>±</m:t>
                                  </m:r>
                                  <m:r>
                                    <a:rPr lang="cs-CZ" b="1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𝜷</m:t>
                                  </m:r>
                                </m:e>
                              </m:d>
                            </m:e>
                          </m:func>
                        </m:num>
                        <m:den>
                          <m:func>
                            <m:funcPr>
                              <m:ctrlPr>
                                <a:rPr lang="cs-CZ" b="1" i="1" smtClean="0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uncPr>
                            <m:fName>
                              <m:r>
                                <a:rPr lang="cs-CZ" b="1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𝒄𝒐𝒔</m:t>
                              </m:r>
                            </m:fName>
                            <m:e>
                              <m:d>
                                <m:dPr>
                                  <m:ctrlPr>
                                    <a:rPr lang="cs-CZ" b="1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dPr>
                                <m:e>
                                  <m:r>
                                    <a:rPr lang="cs-CZ" b="1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𝜶</m:t>
                                  </m:r>
                                  <m:r>
                                    <a:rPr lang="cs-CZ" b="1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+</m:t>
                                  </m:r>
                                  <m:r>
                                    <a:rPr lang="cs-CZ" b="1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𝜷</m:t>
                                  </m:r>
                                </m:e>
                              </m:d>
                            </m:e>
                          </m:func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52120" y="4959453"/>
                <a:ext cx="2058640" cy="953787"/>
              </a:xfrm>
              <a:prstGeom prst="rect">
                <a:avLst/>
              </a:prstGeom>
              <a:blipFill rotWithShape="1">
                <a:blip r:embed="rId7"/>
                <a:stretch>
                  <a:fillRect l="-2367" t="-3205" r="-207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7B7F4-0D80-472B-9A7B-023FABC24D13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2346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41480"/>
            <a:ext cx="1475656" cy="6112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67544" y="141481"/>
            <a:ext cx="6051657" cy="584775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b="1" dirty="0" smtClean="0"/>
              <a:t>GONIOMETRIE A TRIGONOMETRIE</a:t>
            </a:r>
            <a:endParaRPr lang="cs-CZ" sz="32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7544" y="586507"/>
            <a:ext cx="58149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2400" b="1" dirty="0"/>
              <a:t>g</a:t>
            </a:r>
            <a:r>
              <a:rPr lang="cs-CZ" sz="2400" b="1" dirty="0" smtClean="0"/>
              <a:t>oniometrické funkce orientovaného úhlu</a:t>
            </a:r>
            <a:br>
              <a:rPr lang="cs-CZ" sz="2400" b="1" dirty="0" smtClean="0"/>
            </a:br>
            <a:r>
              <a:rPr lang="cs-CZ" sz="2400" b="1" i="1" dirty="0" smtClean="0">
                <a:solidFill>
                  <a:srgbClr val="0000FF"/>
                </a:solidFill>
              </a:rPr>
              <a:t>součtové vzorce</a:t>
            </a:r>
            <a:endParaRPr lang="cs-CZ" sz="2400" b="1" i="1" dirty="0">
              <a:solidFill>
                <a:srgbClr val="0000FF"/>
              </a:solidFill>
            </a:endParaRPr>
          </a:p>
        </p:txBody>
      </p:sp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792" y="4046628"/>
            <a:ext cx="1021813" cy="766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" name="TextovéPole 20"/>
          <p:cNvSpPr txBox="1"/>
          <p:nvPr/>
        </p:nvSpPr>
        <p:spPr>
          <a:xfrm>
            <a:off x="1458169" y="4104093"/>
            <a:ext cx="506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???</a:t>
            </a:r>
            <a:endParaRPr lang="cs-CZ" b="1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ovéPole 22"/>
              <p:cNvSpPr txBox="1"/>
              <p:nvPr/>
            </p:nvSpPr>
            <p:spPr>
              <a:xfrm>
                <a:off x="2004958" y="4122172"/>
                <a:ext cx="1103186" cy="369332"/>
              </a:xfrm>
              <a:prstGeom prst="rect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txBody>
              <a:bodyPr wrap="none" rtlCol="0">
                <a:spAutoFit/>
              </a:bodyPr>
              <a:lstStyle/>
              <a:p>
                <a:pPr lv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solidFill>
                            <a:prstClr val="black"/>
                          </a:solidFill>
                          <a:latin typeface="Cambria Math"/>
                        </a:rPr>
                        <m:t>𝒄𝒐𝒔</m:t>
                      </m:r>
                      <m:r>
                        <a:rPr lang="cs-CZ" b="1" i="1">
                          <a:solidFill>
                            <a:prstClr val="black"/>
                          </a:solidFill>
                          <a:latin typeface="Cambria Math"/>
                        </a:rPr>
                        <m:t>𝟏</m:t>
                      </m:r>
                      <m:r>
                        <a:rPr lang="cs-CZ" b="1" i="1" smtClean="0">
                          <a:solidFill>
                            <a:prstClr val="black"/>
                          </a:solidFill>
                          <a:latin typeface="Cambria Math"/>
                        </a:rPr>
                        <m:t>𝟎</m:t>
                      </m:r>
                      <m:r>
                        <a:rPr lang="cs-CZ" b="1" i="1">
                          <a:solidFill>
                            <a:prstClr val="black"/>
                          </a:solidFill>
                          <a:latin typeface="Cambria Math"/>
                        </a:rPr>
                        <m:t>𝟓</m:t>
                      </m:r>
                      <m:r>
                        <a:rPr lang="cs-CZ" b="1" i="1" smtClean="0">
                          <a:solidFill>
                            <a:prstClr val="black"/>
                          </a:solidFill>
                          <a:latin typeface="Cambria Math"/>
                          <a:ea typeface="Cambria Math"/>
                        </a:rPr>
                        <m:t>°</m:t>
                      </m:r>
                    </m:oMath>
                  </m:oMathPara>
                </a14:m>
                <a:endParaRPr lang="cs-CZ" b="1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23" name="TextovéPole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04957" y="5496229"/>
                <a:ext cx="1103187" cy="369332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Picture 6" descr="C:\Users\zdenek\AppData\Local\Microsoft\Windows\Temporary Internet Files\Content.IE5\EPURMY32\MC90019887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3" y="1478960"/>
            <a:ext cx="915738" cy="702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1383282" y="1478961"/>
                <a:ext cx="3774431" cy="61555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b="1" u="sng" dirty="0" smtClean="0"/>
                  <a:t>P</a:t>
                </a:r>
                <a:r>
                  <a:rPr lang="cs-CZ" sz="1600" b="1" u="sng" dirty="0" smtClean="0"/>
                  <a:t>říklad</a:t>
                </a:r>
                <a:br>
                  <a:rPr lang="cs-CZ" sz="1600" b="1" u="sng" dirty="0" smtClean="0"/>
                </a:br>
                <a:r>
                  <a:rPr lang="cs-CZ" sz="1600" b="1" dirty="0" smtClean="0"/>
                  <a:t>Pomocí součtových vzorců vypočti </a:t>
                </a:r>
                <a14:m>
                  <m:oMath xmlns:m="http://schemas.openxmlformats.org/officeDocument/2006/math">
                    <m:r>
                      <a:rPr lang="cs-CZ" sz="1600" b="1" i="1" smtClean="0">
                        <a:solidFill>
                          <a:srgbClr val="0000FF"/>
                        </a:solidFill>
                        <a:latin typeface="Cambria Math"/>
                      </a:rPr>
                      <m:t>𝒔𝒊𝒏</m:t>
                    </m:r>
                    <m:r>
                      <a:rPr lang="cs-CZ" sz="1600" b="1" i="1" smtClean="0">
                        <a:solidFill>
                          <a:srgbClr val="0000FF"/>
                        </a:solidFill>
                        <a:latin typeface="Cambria Math"/>
                      </a:rPr>
                      <m:t>𝟏𝟓</m:t>
                    </m:r>
                    <m:r>
                      <a:rPr lang="cs-CZ" sz="1600" b="1" i="1" smtClean="0">
                        <a:solidFill>
                          <a:srgbClr val="0000FF"/>
                        </a:solidFill>
                        <a:latin typeface="Cambria Math"/>
                        <a:ea typeface="Cambria Math"/>
                      </a:rPr>
                      <m:t>°</m:t>
                    </m:r>
                  </m:oMath>
                </a14:m>
                <a:endParaRPr lang="cs-CZ" sz="1600" b="1" dirty="0" smtClean="0">
                  <a:ea typeface="Cambria Math"/>
                </a:endParaRPr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83282" y="1478961"/>
                <a:ext cx="3774431" cy="615553"/>
              </a:xfrm>
              <a:prstGeom prst="rect">
                <a:avLst/>
              </a:prstGeom>
              <a:blipFill rotWithShape="1">
                <a:blip r:embed="rId6"/>
                <a:stretch>
                  <a:fillRect l="-1454" t="-4950" b="-1188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/>
              <p:cNvSpPr txBox="1"/>
              <p:nvPr/>
            </p:nvSpPr>
            <p:spPr>
              <a:xfrm>
                <a:off x="467542" y="2409731"/>
                <a:ext cx="7992890" cy="1208216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cs-CZ" b="1" i="1" smtClean="0">
                              <a:solidFill>
                                <a:srgbClr val="190DB3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uncPr>
                        <m:fName>
                          <m:r>
                            <a:rPr lang="cs-CZ" b="1" i="1" smtClean="0">
                              <a:solidFill>
                                <a:srgbClr val="FF0000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𝒔𝒊𝒏</m:t>
                          </m:r>
                          <m:r>
                            <a:rPr lang="cs-CZ" b="1" i="1" smtClean="0">
                              <a:solidFill>
                                <a:srgbClr val="FF0000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𝟏𝟓</m:t>
                          </m:r>
                          <m:r>
                            <a:rPr lang="cs-CZ" b="1" i="1" smtClean="0">
                              <a:solidFill>
                                <a:srgbClr val="FF0000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°=</m:t>
                          </m:r>
                          <m:r>
                            <a:rPr lang="cs-CZ" b="1" i="1">
                              <a:solidFill>
                                <a:srgbClr val="190DB3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𝒔𝒊𝒏</m:t>
                          </m:r>
                        </m:fName>
                        <m:e>
                          <m:d>
                            <m:dPr>
                              <m:ctrlPr>
                                <a:rPr lang="cs-CZ" b="1" i="1">
                                  <a:solidFill>
                                    <a:srgbClr val="190DB3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dPr>
                            <m:e>
                              <m:r>
                                <a:rPr lang="cs-CZ" b="1" i="1">
                                  <a:solidFill>
                                    <a:srgbClr val="190DB3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𝟒𝟓</m:t>
                              </m:r>
                              <m:r>
                                <a:rPr lang="cs-CZ" b="1" i="1">
                                  <a:solidFill>
                                    <a:srgbClr val="190DB3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°−</m:t>
                              </m:r>
                              <m:r>
                                <a:rPr lang="cs-CZ" b="1" i="1">
                                  <a:solidFill>
                                    <a:srgbClr val="190DB3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𝟑𝟎</m:t>
                              </m:r>
                              <m:r>
                                <a:rPr lang="cs-CZ" b="1" i="1">
                                  <a:solidFill>
                                    <a:srgbClr val="190DB3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°</m:t>
                              </m:r>
                            </m:e>
                          </m:d>
                        </m:e>
                      </m:func>
                      <m:r>
                        <a:rPr lang="cs-CZ" b="1" i="1">
                          <a:solidFill>
                            <a:srgbClr val="190DB3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r>
                        <a:rPr lang="cs-CZ" b="1" i="1">
                          <a:solidFill>
                            <a:srgbClr val="190DB3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𝒔𝒊𝒏</m:t>
                      </m:r>
                      <m:r>
                        <a:rPr lang="cs-CZ" b="1" i="1">
                          <a:solidFill>
                            <a:srgbClr val="190DB3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𝟒𝟓</m:t>
                      </m:r>
                      <m:r>
                        <a:rPr lang="cs-CZ" b="1" i="1">
                          <a:solidFill>
                            <a:srgbClr val="190DB3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°∙</m:t>
                      </m:r>
                      <m:func>
                        <m:funcPr>
                          <m:ctrlPr>
                            <a:rPr lang="cs-CZ" b="1" i="1">
                              <a:solidFill>
                                <a:srgbClr val="190DB3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uncPr>
                        <m:fName>
                          <m:r>
                            <a:rPr lang="cs-CZ" b="1" i="1">
                              <a:solidFill>
                                <a:srgbClr val="190DB3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𝒄𝒐𝒔</m:t>
                          </m:r>
                        </m:fName>
                        <m:e>
                          <m:r>
                            <a:rPr lang="cs-CZ" b="1" i="1">
                              <a:solidFill>
                                <a:srgbClr val="190DB3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𝟑𝟎</m:t>
                          </m:r>
                          <m:r>
                            <a:rPr lang="cs-CZ" b="1" i="1">
                              <a:solidFill>
                                <a:srgbClr val="190DB3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°</m:t>
                          </m:r>
                        </m:e>
                      </m:func>
                      <m:func>
                        <m:funcPr>
                          <m:ctrlPr>
                            <a:rPr lang="cs-CZ" b="1" i="1">
                              <a:solidFill>
                                <a:srgbClr val="190DB3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uncPr>
                        <m:fName>
                          <m:r>
                            <a:rPr lang="cs-CZ" b="1" i="1">
                              <a:solidFill>
                                <a:srgbClr val="190DB3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𝒄𝒐𝒔</m:t>
                          </m:r>
                        </m:fName>
                        <m:e>
                          <m:r>
                            <a:rPr lang="cs-CZ" b="1" i="1">
                              <a:solidFill>
                                <a:srgbClr val="190DB3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𝟒𝟓</m:t>
                          </m:r>
                          <m:r>
                            <a:rPr lang="cs-CZ" b="1" i="1">
                              <a:solidFill>
                                <a:srgbClr val="190DB3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°∙</m:t>
                          </m:r>
                        </m:e>
                      </m:func>
                      <m:func>
                        <m:funcPr>
                          <m:ctrlPr>
                            <a:rPr lang="cs-CZ" b="1" i="1">
                              <a:solidFill>
                                <a:srgbClr val="190DB3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uncPr>
                        <m:fName>
                          <m:r>
                            <a:rPr lang="cs-CZ" b="1" i="1">
                              <a:solidFill>
                                <a:srgbClr val="190DB3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𝒔𝒊𝒏</m:t>
                          </m:r>
                        </m:fName>
                        <m:e>
                          <m:r>
                            <a:rPr lang="cs-CZ" b="1" i="1">
                              <a:solidFill>
                                <a:srgbClr val="190DB3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𝟑𝟎</m:t>
                          </m:r>
                          <m:r>
                            <a:rPr lang="cs-CZ" b="1" i="1">
                              <a:solidFill>
                                <a:srgbClr val="190DB3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°=</m:t>
                          </m:r>
                        </m:e>
                      </m:func>
                    </m:oMath>
                    <m:oMath xmlns:m="http://schemas.openxmlformats.org/officeDocument/2006/math">
                      <m:r>
                        <a:rPr lang="cs-CZ" b="1" i="1">
                          <a:solidFill>
                            <a:srgbClr val="190DB3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f>
                        <m:fPr>
                          <m:ctrlPr>
                            <a:rPr lang="cs-CZ" b="1" i="1">
                              <a:solidFill>
                                <a:srgbClr val="190DB3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rad>
                            <m:radPr>
                              <m:degHide m:val="on"/>
                              <m:ctrlPr>
                                <a:rPr lang="cs-CZ" b="1" i="1">
                                  <a:solidFill>
                                    <a:srgbClr val="190DB3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b="1" i="1">
                                  <a:solidFill>
                                    <a:srgbClr val="190DB3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𝟐</m:t>
                              </m:r>
                            </m:e>
                          </m:rad>
                        </m:num>
                        <m:den>
                          <m:r>
                            <a:rPr lang="cs-CZ" b="1" i="1">
                              <a:solidFill>
                                <a:srgbClr val="190DB3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𝟐</m:t>
                          </m:r>
                        </m:den>
                      </m:f>
                      <m:r>
                        <a:rPr lang="cs-CZ" b="1" i="1">
                          <a:solidFill>
                            <a:srgbClr val="190DB3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∙</m:t>
                      </m:r>
                      <m:f>
                        <m:fPr>
                          <m:ctrlPr>
                            <a:rPr lang="cs-CZ" b="1" i="1">
                              <a:solidFill>
                                <a:srgbClr val="190DB3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rad>
                            <m:radPr>
                              <m:degHide m:val="on"/>
                              <m:ctrlPr>
                                <a:rPr lang="cs-CZ" b="1" i="1">
                                  <a:solidFill>
                                    <a:srgbClr val="190DB3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b="1" i="1">
                                  <a:solidFill>
                                    <a:srgbClr val="190DB3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𝟑</m:t>
                              </m:r>
                            </m:e>
                          </m:rad>
                        </m:num>
                        <m:den>
                          <m:r>
                            <a:rPr lang="cs-CZ" b="1" i="1">
                              <a:solidFill>
                                <a:srgbClr val="190DB3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𝟐</m:t>
                          </m:r>
                        </m:den>
                      </m:f>
                      <m:r>
                        <a:rPr lang="cs-CZ" b="1" i="1" smtClean="0">
                          <a:solidFill>
                            <a:srgbClr val="190DB3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−</m:t>
                      </m:r>
                      <m:f>
                        <m:fPr>
                          <m:ctrlPr>
                            <a:rPr lang="cs-CZ" b="1" i="1">
                              <a:solidFill>
                                <a:srgbClr val="190DB3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rad>
                            <m:radPr>
                              <m:degHide m:val="on"/>
                              <m:ctrlPr>
                                <a:rPr lang="cs-CZ" b="1" i="1">
                                  <a:solidFill>
                                    <a:srgbClr val="190DB3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b="1" i="1">
                                  <a:solidFill>
                                    <a:srgbClr val="190DB3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𝟐</m:t>
                              </m:r>
                            </m:e>
                          </m:rad>
                        </m:num>
                        <m:den>
                          <m:r>
                            <a:rPr lang="cs-CZ" b="1" i="1">
                              <a:solidFill>
                                <a:srgbClr val="190DB3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𝟐</m:t>
                          </m:r>
                        </m:den>
                      </m:f>
                      <m:r>
                        <a:rPr lang="cs-CZ" b="1" i="1">
                          <a:solidFill>
                            <a:srgbClr val="190DB3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∙</m:t>
                      </m:r>
                      <m:f>
                        <m:fPr>
                          <m:ctrlPr>
                            <a:rPr lang="cs-CZ" b="1" i="1">
                              <a:solidFill>
                                <a:srgbClr val="190DB3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cs-CZ" b="1" i="1">
                              <a:solidFill>
                                <a:srgbClr val="190DB3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𝟏</m:t>
                          </m:r>
                        </m:num>
                        <m:den>
                          <m:r>
                            <a:rPr lang="cs-CZ" b="1" i="1">
                              <a:solidFill>
                                <a:srgbClr val="190DB3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𝟐</m:t>
                          </m:r>
                        </m:den>
                      </m:f>
                      <m:r>
                        <a:rPr lang="cs-CZ" b="1" i="1">
                          <a:solidFill>
                            <a:srgbClr val="190DB3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f>
                        <m:fPr>
                          <m:ctrlPr>
                            <a:rPr lang="cs-CZ" b="1" i="1" smtClean="0">
                              <a:solidFill>
                                <a:srgbClr val="FF0000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rad>
                            <m:radPr>
                              <m:degHide m:val="on"/>
                              <m:ctrlPr>
                                <a:rPr lang="cs-CZ" b="1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b="1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𝟔</m:t>
                              </m:r>
                            </m:e>
                          </m:rad>
                          <m:r>
                            <a:rPr lang="cs-CZ" b="1" i="1" smtClean="0">
                              <a:solidFill>
                                <a:srgbClr val="FF0000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−</m:t>
                          </m:r>
                          <m:rad>
                            <m:radPr>
                              <m:degHide m:val="on"/>
                              <m:ctrlPr>
                                <a:rPr lang="cs-CZ" b="1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b="1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𝟐</m:t>
                              </m:r>
                            </m:e>
                          </m:rad>
                        </m:num>
                        <m:den>
                          <m:r>
                            <a:rPr lang="cs-CZ" b="1" i="1">
                              <a:solidFill>
                                <a:srgbClr val="FF0000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𝟒</m:t>
                          </m:r>
                        </m:den>
                      </m:f>
                      <m:r>
                        <a:rPr lang="cs-CZ" b="1" i="1">
                          <a:solidFill>
                            <a:srgbClr val="FF0000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   </m:t>
                      </m:r>
                      <m:d>
                        <m:dPr>
                          <m:ctrlPr>
                            <a:rPr lang="cs-CZ" b="1" i="1">
                              <a:solidFill>
                                <a:srgbClr val="190DB3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dPr>
                        <m:e>
                          <m:r>
                            <a:rPr lang="cs-CZ" b="1" i="1">
                              <a:solidFill>
                                <a:srgbClr val="190DB3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≐</m:t>
                          </m:r>
                          <m:r>
                            <a:rPr lang="cs-CZ" b="1" i="1">
                              <a:solidFill>
                                <a:srgbClr val="190DB3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𝟎𝟐𝟓𝟖𝟖</m:t>
                          </m:r>
                        </m:e>
                      </m:d>
                    </m:oMath>
                  </m:oMathPara>
                </a14:m>
                <a:endParaRPr lang="cs-CZ" b="1" i="1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2" name="TextovéPo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542" y="2409731"/>
                <a:ext cx="7992890" cy="1208216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50" name="Picture 2" descr="C:\Users\zdenek\AppData\Local\Microsoft\Windows\Temporary Internet Files\Content.IE5\MRKXS21D\MC900287335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8218" y="3496412"/>
            <a:ext cx="956339" cy="625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Přímá spojnice se šipkou 6"/>
          <p:cNvCxnSpPr/>
          <p:nvPr/>
        </p:nvCxnSpPr>
        <p:spPr>
          <a:xfrm>
            <a:off x="5157712" y="3386388"/>
            <a:ext cx="1286496" cy="3194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ovéPole 11"/>
          <p:cNvSpPr txBox="1"/>
          <p:nvPr/>
        </p:nvSpPr>
        <p:spPr>
          <a:xfrm rot="1167056">
            <a:off x="5336126" y="3515019"/>
            <a:ext cx="6114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ověř</a:t>
            </a:r>
            <a:endParaRPr lang="cs-CZ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/>
              <p:cNvSpPr txBox="1"/>
              <p:nvPr/>
            </p:nvSpPr>
            <p:spPr>
              <a:xfrm>
                <a:off x="3912393" y="4104093"/>
                <a:ext cx="851515" cy="369332"/>
              </a:xfrm>
              <a:prstGeom prst="rect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txBody>
              <a:bodyPr wrap="none" rtlCol="0">
                <a:spAutoFit/>
              </a:bodyPr>
              <a:lstStyle/>
              <a:p>
                <a:pPr lv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solidFill>
                            <a:prstClr val="black"/>
                          </a:solidFill>
                          <a:latin typeface="Cambria Math"/>
                        </a:rPr>
                        <m:t>𝒕𝒈</m:t>
                      </m:r>
                      <m:r>
                        <a:rPr lang="cs-CZ" b="1" i="1" smtClean="0">
                          <a:solidFill>
                            <a:prstClr val="black"/>
                          </a:solidFill>
                          <a:latin typeface="Cambria Math"/>
                        </a:rPr>
                        <m:t>𝟏𝟓</m:t>
                      </m:r>
                      <m:r>
                        <a:rPr lang="cs-CZ" b="1" i="1" smtClean="0">
                          <a:solidFill>
                            <a:prstClr val="black"/>
                          </a:solidFill>
                          <a:latin typeface="Cambria Math"/>
                          <a:ea typeface="Cambria Math"/>
                        </a:rPr>
                        <m:t>°</m:t>
                      </m:r>
                    </m:oMath>
                  </m:oMathPara>
                </a14:m>
                <a:endParaRPr lang="cs-CZ" b="1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12392" y="5472124"/>
                <a:ext cx="851515" cy="369332"/>
              </a:xfrm>
              <a:prstGeom prst="rect">
                <a:avLst/>
              </a:prstGeom>
              <a:blipFill rotWithShape="1">
                <a:blip r:embed="rId9"/>
                <a:stretch>
                  <a:fillRect b="-11290"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ovéPole 13"/>
          <p:cNvSpPr txBox="1"/>
          <p:nvPr/>
        </p:nvSpPr>
        <p:spPr>
          <a:xfrm>
            <a:off x="3438708" y="4080902"/>
            <a:ext cx="4106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!!!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7B7F4-0D80-472B-9A7B-023FABC24D13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0521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41480"/>
            <a:ext cx="1475656" cy="6112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67544" y="141481"/>
            <a:ext cx="6051657" cy="584775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b="1" dirty="0" smtClean="0"/>
              <a:t>GONIOMETRIE A TRIGONOMETRIE</a:t>
            </a:r>
            <a:endParaRPr lang="cs-CZ" sz="32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7544" y="586507"/>
            <a:ext cx="58149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2400" b="1" dirty="0"/>
              <a:t>g</a:t>
            </a:r>
            <a:r>
              <a:rPr lang="cs-CZ" sz="2400" b="1" dirty="0" smtClean="0"/>
              <a:t>oniometrické funkce orientovaného úhlu</a:t>
            </a:r>
            <a:br>
              <a:rPr lang="cs-CZ" sz="2400" b="1" dirty="0" smtClean="0"/>
            </a:br>
            <a:r>
              <a:rPr lang="cs-CZ" sz="2400" b="1" i="1" dirty="0" smtClean="0">
                <a:solidFill>
                  <a:srgbClr val="0000FF"/>
                </a:solidFill>
              </a:rPr>
              <a:t>součtové vzorce</a:t>
            </a:r>
            <a:endParaRPr lang="cs-CZ" sz="2400" b="1" i="1" dirty="0">
              <a:solidFill>
                <a:srgbClr val="0000FF"/>
              </a:solidFill>
            </a:endParaRPr>
          </a:p>
        </p:txBody>
      </p:sp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792" y="4046628"/>
            <a:ext cx="1021813" cy="766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" name="TextovéPole 20"/>
          <p:cNvSpPr txBox="1"/>
          <p:nvPr/>
        </p:nvSpPr>
        <p:spPr>
          <a:xfrm>
            <a:off x="1458169" y="4104093"/>
            <a:ext cx="506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???</a:t>
            </a:r>
            <a:endParaRPr lang="cs-CZ" b="1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ovéPole 22"/>
              <p:cNvSpPr txBox="1"/>
              <p:nvPr/>
            </p:nvSpPr>
            <p:spPr>
              <a:xfrm>
                <a:off x="2004958" y="4122172"/>
                <a:ext cx="5688545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lvl="0"/>
                <a:r>
                  <a:rPr lang="cs-CZ" sz="1600" b="1" dirty="0" smtClean="0">
                    <a:solidFill>
                      <a:prstClr val="black"/>
                    </a:solidFill>
                  </a:rPr>
                  <a:t>Užitím součtových vzorců vypočti  </a:t>
                </a:r>
                <a14:m>
                  <m:oMath xmlns:m="http://schemas.openxmlformats.org/officeDocument/2006/math">
                    <m:r>
                      <a:rPr lang="cs-CZ" sz="1600" b="1" i="1" smtClean="0">
                        <a:solidFill>
                          <a:prstClr val="black"/>
                        </a:solidFill>
                        <a:latin typeface="Cambria Math"/>
                      </a:rPr>
                      <m:t>𝒔𝒊𝒏</m:t>
                    </m:r>
                    <m:r>
                      <a:rPr lang="cs-CZ" sz="1600" b="1" i="1" smtClean="0">
                        <a:solidFill>
                          <a:prstClr val="black"/>
                        </a:solidFill>
                        <a:latin typeface="Cambria Math"/>
                      </a:rPr>
                      <m:t> </m:t>
                    </m:r>
                    <m:r>
                      <a:rPr lang="cs-CZ" sz="1600" b="1" i="1" smtClean="0">
                        <a:solidFill>
                          <a:prstClr val="black"/>
                        </a:solidFill>
                        <a:latin typeface="Cambria Math"/>
                      </a:rPr>
                      <m:t>𝟏𝟗𝟓</m:t>
                    </m:r>
                    <m:r>
                      <a:rPr lang="cs-CZ" sz="1600" b="1" i="1" smtClean="0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°,  </m:t>
                    </m:r>
                    <m:r>
                      <a:rPr lang="cs-CZ" sz="1600" b="1" i="1" smtClean="0">
                        <a:solidFill>
                          <a:prstClr val="black"/>
                        </a:solidFill>
                        <a:latin typeface="Cambria Math"/>
                      </a:rPr>
                      <m:t>𝒄𝒐𝒔</m:t>
                    </m:r>
                    <m:r>
                      <a:rPr lang="cs-CZ" sz="1600" b="1" i="1">
                        <a:solidFill>
                          <a:prstClr val="black"/>
                        </a:solidFill>
                        <a:latin typeface="Cambria Math"/>
                      </a:rPr>
                      <m:t>𝟏</m:t>
                    </m:r>
                    <m:r>
                      <a:rPr lang="cs-CZ" sz="1600" b="1" i="1" smtClean="0">
                        <a:solidFill>
                          <a:prstClr val="black"/>
                        </a:solidFill>
                        <a:latin typeface="Cambria Math"/>
                      </a:rPr>
                      <m:t>𝟗</m:t>
                    </m:r>
                    <m:r>
                      <a:rPr lang="cs-CZ" sz="1600" b="1" i="1">
                        <a:solidFill>
                          <a:prstClr val="black"/>
                        </a:solidFill>
                        <a:latin typeface="Cambria Math"/>
                      </a:rPr>
                      <m:t>𝟓</m:t>
                    </m:r>
                    <m:r>
                      <a:rPr lang="cs-CZ" sz="1600" b="1" i="1" smtClean="0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°,  </m:t>
                    </m:r>
                    <m:r>
                      <a:rPr lang="cs-CZ" sz="1600" b="1" i="1" smtClean="0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𝒕𝒈</m:t>
                    </m:r>
                    <m:r>
                      <a:rPr lang="cs-CZ" sz="1600" b="1" i="1" smtClean="0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𝟏𝟗𝟓</m:t>
                    </m:r>
                    <m:r>
                      <a:rPr lang="cs-CZ" sz="1600" b="1" i="1" smtClean="0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°.</m:t>
                    </m:r>
                  </m:oMath>
                </a14:m>
                <a:r>
                  <a:rPr lang="cs-CZ" sz="1600" b="1" dirty="0" smtClean="0">
                    <a:solidFill>
                      <a:prstClr val="black"/>
                    </a:solidFill>
                    <a:ea typeface="Cambria Math"/>
                  </a:rPr>
                  <a:t/>
                </a:r>
                <a:br>
                  <a:rPr lang="cs-CZ" sz="1600" b="1" dirty="0" smtClean="0">
                    <a:solidFill>
                      <a:prstClr val="black"/>
                    </a:solidFill>
                    <a:ea typeface="Cambria Math"/>
                  </a:rPr>
                </a:br>
                <a:r>
                  <a:rPr lang="cs-CZ" sz="1600" b="1" dirty="0" smtClean="0">
                    <a:solidFill>
                      <a:prstClr val="black"/>
                    </a:solidFill>
                    <a:ea typeface="Cambria Math"/>
                  </a:rPr>
                  <a:t>Zkontroluj .</a:t>
                </a:r>
                <a:endParaRPr lang="cs-CZ" sz="1600" b="1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23" name="TextovéPole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04957" y="5496229"/>
                <a:ext cx="5688545" cy="584775"/>
              </a:xfrm>
              <a:prstGeom prst="rect">
                <a:avLst/>
              </a:prstGeom>
              <a:blipFill rotWithShape="1">
                <a:blip r:embed="rId5"/>
                <a:stretch>
                  <a:fillRect l="-643" t="-3125" b="-125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2" name="Picture 6" descr="C:\Users\zdenek\AppData\Local\Microsoft\Windows\Temporary Internet Files\Content.IE5\EPURMY32\MC90019887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3" y="1478960"/>
            <a:ext cx="915738" cy="702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/>
              <p:cNvSpPr txBox="1"/>
              <p:nvPr/>
            </p:nvSpPr>
            <p:spPr>
              <a:xfrm>
                <a:off x="2195737" y="1478960"/>
                <a:ext cx="3595151" cy="120032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:r>
                  <a:rPr lang="cs-CZ" sz="1600" b="1" u="sng" dirty="0" smtClean="0"/>
                  <a:t>Příklad</a:t>
                </a:r>
                <a:br>
                  <a:rPr lang="cs-CZ" sz="1600" b="1" u="sng" dirty="0" smtClean="0"/>
                </a:br>
                <a:r>
                  <a:rPr lang="cs-CZ" sz="1600" b="1" dirty="0" smtClean="0"/>
                  <a:t>Pomocí součtových vzorců ověř rovnosti</a:t>
                </a:r>
                <a:br>
                  <a:rPr lang="cs-CZ" sz="1600" b="1" dirty="0" smtClean="0"/>
                </a:br>
                <a:r>
                  <a:rPr lang="cs-CZ" sz="1600" b="1" dirty="0" smtClean="0"/>
                  <a:t> </a:t>
                </a:r>
                <a14:m>
                  <m:oMath xmlns:m="http://schemas.openxmlformats.org/officeDocument/2006/math">
                    <m:r>
                      <a:rPr lang="cs-CZ" sz="2000" b="1" i="1" smtClean="0">
                        <a:latin typeface="Cambria Math"/>
                      </a:rPr>
                      <m:t>𝒔𝒊𝒏</m:t>
                    </m:r>
                    <m:d>
                      <m:dPr>
                        <m:ctrlPr>
                          <a:rPr lang="cs-CZ" sz="2000" b="1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sz="2000" b="1" i="1" smtClean="0">
                            <a:latin typeface="Cambria Math"/>
                            <a:ea typeface="Cambria Math"/>
                          </a:rPr>
                          <m:t>𝝅</m:t>
                        </m:r>
                        <m:r>
                          <a:rPr lang="cs-CZ" sz="2000" b="1" i="1" smtClean="0">
                            <a:latin typeface="Cambria Math"/>
                            <a:ea typeface="Cambria Math"/>
                          </a:rPr>
                          <m:t>+</m:t>
                        </m:r>
                        <m:r>
                          <a:rPr lang="cs-CZ" sz="2000" b="1" i="1" smtClean="0">
                            <a:latin typeface="Cambria Math"/>
                            <a:ea typeface="Cambria Math"/>
                          </a:rPr>
                          <m:t>𝜶</m:t>
                        </m:r>
                      </m:e>
                    </m:d>
                    <m:r>
                      <a:rPr lang="cs-CZ" sz="2000" b="1" i="1" smtClean="0">
                        <a:latin typeface="Cambria Math"/>
                      </a:rPr>
                      <m:t>=−</m:t>
                    </m:r>
                    <m:r>
                      <a:rPr lang="cs-CZ" sz="2000" b="1" i="1" smtClean="0">
                        <a:latin typeface="Cambria Math"/>
                      </a:rPr>
                      <m:t>𝒔𝒊𝒏</m:t>
                    </m:r>
                    <m:r>
                      <a:rPr lang="cs-CZ" sz="2000" b="1" i="1" smtClean="0">
                        <a:latin typeface="Cambria Math"/>
                        <a:ea typeface="Cambria Math"/>
                      </a:rPr>
                      <m:t>𝜶</m:t>
                    </m:r>
                  </m:oMath>
                </a14:m>
                <a:r>
                  <a:rPr lang="cs-CZ" sz="2000" b="1" dirty="0" smtClean="0">
                    <a:ea typeface="Cambria Math"/>
                  </a:rPr>
                  <a:t/>
                </a:r>
                <a:br>
                  <a:rPr lang="cs-CZ" sz="2000" b="1" dirty="0" smtClean="0">
                    <a:ea typeface="Cambria Math"/>
                  </a:rPr>
                </a:b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000" b="1" i="1" smtClean="0">
                          <a:latin typeface="Cambria Math"/>
                          <a:ea typeface="Cambria Math"/>
                        </a:rPr>
                        <m:t>𝒄𝒐𝒔</m:t>
                      </m:r>
                      <m:d>
                        <m:dPr>
                          <m:ctrlPr>
                            <a:rPr lang="cs-CZ" sz="2000" b="1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sz="2000" b="1" i="1" smtClean="0">
                              <a:latin typeface="Cambria Math"/>
                              <a:ea typeface="Cambria Math"/>
                            </a:rPr>
                            <m:t>𝟐</m:t>
                          </m:r>
                          <m:r>
                            <a:rPr lang="cs-CZ" sz="2000" b="1" i="1" smtClean="0">
                              <a:latin typeface="Cambria Math"/>
                              <a:ea typeface="Cambria Math"/>
                            </a:rPr>
                            <m:t>𝝅</m:t>
                          </m:r>
                          <m:r>
                            <a:rPr lang="cs-CZ" sz="2000" b="1" i="1" smtClean="0">
                              <a:latin typeface="Cambria Math"/>
                              <a:ea typeface="Cambria Math"/>
                            </a:rPr>
                            <m:t>−</m:t>
                          </m:r>
                          <m:r>
                            <a:rPr lang="cs-CZ" sz="2000" b="1" i="1" smtClean="0">
                              <a:latin typeface="Cambria Math"/>
                              <a:ea typeface="Cambria Math"/>
                            </a:rPr>
                            <m:t>𝜷</m:t>
                          </m:r>
                        </m:e>
                      </m:d>
                      <m:r>
                        <a:rPr lang="cs-CZ" sz="2000" b="1" i="1" smtClean="0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sz="2000" b="1" i="1" smtClean="0">
                          <a:latin typeface="Cambria Math"/>
                          <a:ea typeface="Cambria Math"/>
                        </a:rPr>
                        <m:t>𝒄𝒐𝒔</m:t>
                      </m:r>
                      <m:r>
                        <a:rPr lang="cs-CZ" sz="2000" b="1" i="1" smtClean="0">
                          <a:latin typeface="Cambria Math"/>
                          <a:ea typeface="Cambria Math"/>
                        </a:rPr>
                        <m:t>𝜷</m:t>
                      </m:r>
                    </m:oMath>
                  </m:oMathPara>
                </a14:m>
                <a:endParaRPr lang="cs-CZ" sz="2000" b="1" dirty="0" smtClean="0">
                  <a:ea typeface="Cambria Math"/>
                </a:endParaRPr>
              </a:p>
            </p:txBody>
          </p:sp>
        </mc:Choice>
        <mc:Fallback xmlns=""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5736" y="1971946"/>
                <a:ext cx="3595151" cy="1200329"/>
              </a:xfrm>
              <a:prstGeom prst="rect">
                <a:avLst/>
              </a:prstGeom>
              <a:blipFill rotWithShape="1">
                <a:blip r:embed="rId7"/>
                <a:stretch>
                  <a:fillRect l="-847" t="-1523" b="-406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/>
              <p:cNvSpPr txBox="1"/>
              <p:nvPr/>
            </p:nvSpPr>
            <p:spPr>
              <a:xfrm>
                <a:off x="467542" y="3057804"/>
                <a:ext cx="7920882" cy="410882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14:m>
                  <m:oMath xmlns:m="http://schemas.openxmlformats.org/officeDocument/2006/math">
                    <m:func>
                      <m:funcPr>
                        <m:ctrlPr>
                          <a:rPr lang="cs-CZ" b="1" i="1" smtClean="0">
                            <a:solidFill>
                              <a:srgbClr val="FF0000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funcPr>
                      <m:fName>
                        <m:r>
                          <a:rPr lang="cs-CZ" b="1" i="1">
                            <a:solidFill>
                              <a:srgbClr val="FF0000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𝒔𝒊𝒏</m:t>
                        </m:r>
                      </m:fName>
                      <m:e>
                        <m:d>
                          <m:dPr>
                            <m:ctrlPr>
                              <a:rPr lang="cs-CZ" b="1" i="1">
                                <a:solidFill>
                                  <a:srgbClr val="FF0000"/>
                                </a:solidFill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dPr>
                          <m:e>
                            <m:r>
                              <a:rPr lang="cs-CZ" b="1" i="1" smtClean="0">
                                <a:solidFill>
                                  <a:srgbClr val="FF0000"/>
                                </a:solidFill>
                                <a:effectLst/>
                                <a:latin typeface="Cambria Math"/>
                                <a:ea typeface="Cambria Math"/>
                                <a:cs typeface="Times New Roman"/>
                              </a:rPr>
                              <m:t>𝝅</m:t>
                            </m:r>
                            <m:r>
                              <a:rPr lang="cs-CZ" b="1" i="1">
                                <a:solidFill>
                                  <a:srgbClr val="FF0000"/>
                                </a:solidFill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+</m:t>
                            </m:r>
                            <m:r>
                              <a:rPr lang="cs-CZ" b="1" i="1" smtClean="0">
                                <a:solidFill>
                                  <a:srgbClr val="FF0000"/>
                                </a:solidFill>
                                <a:effectLst/>
                                <a:latin typeface="Cambria Math"/>
                                <a:ea typeface="Cambria Math"/>
                                <a:cs typeface="Times New Roman"/>
                              </a:rPr>
                              <m:t>𝜶</m:t>
                            </m:r>
                          </m:e>
                        </m:d>
                      </m:e>
                    </m:func>
                    <m:r>
                      <a:rPr lang="cs-CZ" b="1" i="1">
                        <a:solidFill>
                          <a:srgbClr val="190DB3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=</m:t>
                    </m:r>
                    <m:r>
                      <a:rPr lang="cs-CZ" b="1" i="1">
                        <a:solidFill>
                          <a:srgbClr val="190DB3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𝒔𝒊𝒏</m:t>
                    </m:r>
                    <m:r>
                      <a:rPr lang="cs-CZ" b="1" i="1" smtClean="0">
                        <a:solidFill>
                          <a:srgbClr val="190DB3"/>
                        </a:solidFill>
                        <a:effectLst/>
                        <a:latin typeface="Cambria Math"/>
                        <a:ea typeface="Cambria Math"/>
                        <a:cs typeface="Times New Roman"/>
                      </a:rPr>
                      <m:t>𝝅</m:t>
                    </m:r>
                    <m:r>
                      <a:rPr lang="cs-CZ" b="1" i="1">
                        <a:solidFill>
                          <a:srgbClr val="190DB3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∙</m:t>
                    </m:r>
                    <m:func>
                      <m:funcPr>
                        <m:ctrlPr>
                          <a:rPr lang="cs-CZ" b="1" i="1" smtClean="0">
                            <a:solidFill>
                              <a:srgbClr val="190DB3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funcPr>
                      <m:fName>
                        <m:r>
                          <a:rPr lang="cs-CZ" b="1" i="1">
                            <a:solidFill>
                              <a:srgbClr val="190DB3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𝒄𝒐𝒔</m:t>
                        </m:r>
                      </m:fName>
                      <m:e>
                        <m:r>
                          <a:rPr lang="cs-CZ" b="1" i="1" smtClean="0">
                            <a:solidFill>
                              <a:srgbClr val="190DB3"/>
                            </a:solidFill>
                            <a:effectLst/>
                            <a:latin typeface="Cambria Math"/>
                            <a:ea typeface="Cambria Math"/>
                            <a:cs typeface="Times New Roman"/>
                          </a:rPr>
                          <m:t>𝜶</m:t>
                        </m:r>
                      </m:e>
                    </m:func>
                    <m:r>
                      <a:rPr lang="cs-CZ" b="1" i="1">
                        <a:solidFill>
                          <a:srgbClr val="190DB3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+</m:t>
                    </m:r>
                    <m:func>
                      <m:funcPr>
                        <m:ctrlPr>
                          <a:rPr lang="cs-CZ" b="1" i="1">
                            <a:solidFill>
                              <a:srgbClr val="190DB3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funcPr>
                      <m:fName>
                        <m:r>
                          <a:rPr lang="cs-CZ" b="1" i="1">
                            <a:solidFill>
                              <a:srgbClr val="190DB3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𝒄𝒐𝒔</m:t>
                        </m:r>
                      </m:fName>
                      <m:e>
                        <m:r>
                          <a:rPr lang="cs-CZ" b="1" i="1" smtClean="0">
                            <a:solidFill>
                              <a:srgbClr val="190DB3"/>
                            </a:solidFill>
                            <a:effectLst/>
                            <a:latin typeface="Cambria Math"/>
                            <a:ea typeface="Cambria Math"/>
                            <a:cs typeface="Times New Roman"/>
                          </a:rPr>
                          <m:t>𝝅</m:t>
                        </m:r>
                        <m:r>
                          <a:rPr lang="cs-CZ" b="1" i="1" smtClean="0">
                            <a:solidFill>
                              <a:srgbClr val="190DB3"/>
                            </a:solidFill>
                            <a:effectLst/>
                            <a:latin typeface="Cambria Math"/>
                            <a:ea typeface="Cambria Math"/>
                            <a:cs typeface="Times New Roman"/>
                          </a:rPr>
                          <m:t>∙</m:t>
                        </m:r>
                      </m:e>
                    </m:func>
                    <m:func>
                      <m:funcPr>
                        <m:ctrlPr>
                          <a:rPr lang="cs-CZ" b="1" i="1" smtClean="0">
                            <a:solidFill>
                              <a:srgbClr val="190DB3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funcPr>
                      <m:fName>
                        <m:r>
                          <a:rPr lang="cs-CZ" b="1" i="1">
                            <a:solidFill>
                              <a:srgbClr val="190DB3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𝒔𝒊𝒏</m:t>
                        </m:r>
                      </m:fName>
                      <m:e>
                        <m:r>
                          <a:rPr lang="cs-CZ" b="1" i="1" smtClean="0">
                            <a:solidFill>
                              <a:srgbClr val="190DB3"/>
                            </a:solidFill>
                            <a:effectLst/>
                            <a:latin typeface="Cambria Math"/>
                            <a:ea typeface="Cambria Math"/>
                            <a:cs typeface="Times New Roman"/>
                          </a:rPr>
                          <m:t>𝜶</m:t>
                        </m:r>
                        <m:r>
                          <a:rPr lang="cs-CZ" b="1" i="1">
                            <a:solidFill>
                              <a:srgbClr val="190DB3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=</m:t>
                        </m:r>
                      </m:e>
                    </m:func>
                    <m:r>
                      <a:rPr lang="cs-CZ" b="1" i="1" smtClean="0">
                        <a:solidFill>
                          <a:srgbClr val="190DB3"/>
                        </a:solidFill>
                        <a:effectLst/>
                        <a:latin typeface="Cambria Math"/>
                        <a:ea typeface="Cambria Math"/>
                        <a:cs typeface="Times New Roman"/>
                      </a:rPr>
                      <m:t>𝟎</m:t>
                    </m:r>
                    <m:r>
                      <a:rPr lang="cs-CZ" b="1" i="1" smtClean="0">
                        <a:solidFill>
                          <a:srgbClr val="190DB3"/>
                        </a:solidFill>
                        <a:effectLst/>
                        <a:latin typeface="Cambria Math"/>
                        <a:ea typeface="Cambria Math"/>
                        <a:cs typeface="Times New Roman"/>
                      </a:rPr>
                      <m:t>∙</m:t>
                    </m:r>
                    <m:r>
                      <a:rPr lang="cs-CZ" b="1" i="1" smtClean="0">
                        <a:solidFill>
                          <a:srgbClr val="190DB3"/>
                        </a:solidFill>
                        <a:effectLst/>
                        <a:latin typeface="Cambria Math"/>
                        <a:ea typeface="Cambria Math"/>
                        <a:cs typeface="Times New Roman"/>
                      </a:rPr>
                      <m:t>𝒄𝒐𝒔</m:t>
                    </m:r>
                    <m:r>
                      <a:rPr lang="cs-CZ" b="1" i="1" smtClean="0">
                        <a:solidFill>
                          <a:srgbClr val="190DB3"/>
                        </a:solidFill>
                        <a:effectLst/>
                        <a:latin typeface="Cambria Math"/>
                        <a:ea typeface="Cambria Math"/>
                        <a:cs typeface="Times New Roman"/>
                      </a:rPr>
                      <m:t>𝜶</m:t>
                    </m:r>
                    <m:r>
                      <a:rPr lang="cs-CZ" b="1" i="1" smtClean="0">
                        <a:solidFill>
                          <a:srgbClr val="190DB3"/>
                        </a:solidFill>
                        <a:effectLst/>
                        <a:latin typeface="Cambria Math"/>
                        <a:ea typeface="Cambria Math"/>
                        <a:cs typeface="Times New Roman"/>
                      </a:rPr>
                      <m:t>+</m:t>
                    </m:r>
                    <m:d>
                      <m:dPr>
                        <m:ctrlPr>
                          <a:rPr lang="cs-CZ" b="1" i="1" smtClean="0">
                            <a:solidFill>
                              <a:srgbClr val="190DB3"/>
                            </a:solidFill>
                            <a:effectLst/>
                            <a:latin typeface="Cambria Math"/>
                            <a:ea typeface="Cambria Math"/>
                            <a:cs typeface="Times New Roman"/>
                          </a:rPr>
                        </m:ctrlPr>
                      </m:dPr>
                      <m:e>
                        <m:r>
                          <a:rPr lang="cs-CZ" b="1" i="1" smtClean="0">
                            <a:solidFill>
                              <a:srgbClr val="190DB3"/>
                            </a:solidFill>
                            <a:effectLst/>
                            <a:latin typeface="Cambria Math"/>
                            <a:ea typeface="Cambria Math"/>
                            <a:cs typeface="Times New Roman"/>
                          </a:rPr>
                          <m:t>−</m:t>
                        </m:r>
                        <m:r>
                          <a:rPr lang="cs-CZ" b="1" i="1" smtClean="0">
                            <a:solidFill>
                              <a:srgbClr val="190DB3"/>
                            </a:solidFill>
                            <a:effectLst/>
                            <a:latin typeface="Cambria Math"/>
                            <a:ea typeface="Cambria Math"/>
                            <a:cs typeface="Times New Roman"/>
                          </a:rPr>
                          <m:t>𝟏</m:t>
                        </m:r>
                      </m:e>
                    </m:d>
                    <m:r>
                      <a:rPr lang="cs-CZ" b="1" i="1" smtClean="0">
                        <a:solidFill>
                          <a:srgbClr val="190DB3"/>
                        </a:solidFill>
                        <a:effectLst/>
                        <a:latin typeface="Cambria Math"/>
                        <a:ea typeface="Cambria Math"/>
                        <a:cs typeface="Times New Roman"/>
                      </a:rPr>
                      <m:t>∙</m:t>
                    </m:r>
                    <m:r>
                      <a:rPr lang="cs-CZ" b="1" i="1" smtClean="0">
                        <a:solidFill>
                          <a:srgbClr val="190DB3"/>
                        </a:solidFill>
                        <a:effectLst/>
                        <a:latin typeface="Cambria Math"/>
                        <a:ea typeface="Cambria Math"/>
                        <a:cs typeface="Times New Roman"/>
                      </a:rPr>
                      <m:t>𝒔𝒊𝒏</m:t>
                    </m:r>
                    <m:r>
                      <a:rPr lang="cs-CZ" b="1" i="1" smtClean="0">
                        <a:solidFill>
                          <a:srgbClr val="190DB3"/>
                        </a:solidFill>
                        <a:effectLst/>
                        <a:latin typeface="Cambria Math"/>
                        <a:ea typeface="Cambria Math"/>
                        <a:cs typeface="Times New Roman"/>
                      </a:rPr>
                      <m:t>𝜶</m:t>
                    </m:r>
                    <m:r>
                      <a:rPr lang="cs-CZ" b="1" i="1" smtClean="0">
                        <a:solidFill>
                          <a:srgbClr val="190DB3"/>
                        </a:solidFill>
                        <a:effectLst/>
                        <a:latin typeface="Cambria Math"/>
                        <a:ea typeface="Cambria Math"/>
                        <a:cs typeface="Times New Roman"/>
                      </a:rPr>
                      <m:t>=−</m:t>
                    </m:r>
                    <m:r>
                      <a:rPr lang="cs-CZ" b="1" i="1" smtClean="0">
                        <a:solidFill>
                          <a:srgbClr val="FF0000"/>
                        </a:solidFill>
                        <a:effectLst/>
                        <a:latin typeface="Cambria Math"/>
                        <a:ea typeface="Cambria Math"/>
                        <a:cs typeface="Times New Roman"/>
                      </a:rPr>
                      <m:t>𝒔𝒊𝒏</m:t>
                    </m:r>
                    <m:r>
                      <a:rPr lang="cs-CZ" b="1" i="1" smtClean="0">
                        <a:solidFill>
                          <a:srgbClr val="FF0000"/>
                        </a:solidFill>
                        <a:effectLst/>
                        <a:latin typeface="Cambria Math"/>
                        <a:ea typeface="Cambria Math"/>
                        <a:cs typeface="Times New Roman"/>
                      </a:rPr>
                      <m:t>𝜶</m:t>
                    </m:r>
                  </m:oMath>
                </a14:m>
                <a:r>
                  <a:rPr lang="cs-CZ" b="1" i="1" dirty="0" smtClean="0">
                    <a:solidFill>
                      <a:srgbClr val="FF0000"/>
                    </a:solidFill>
                    <a:ea typeface="Calibri"/>
                    <a:cs typeface="Times New Roman"/>
                  </a:rPr>
                  <a:t> </a:t>
                </a:r>
                <a:endParaRPr lang="cs-CZ" b="1" i="1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542" y="3057804"/>
                <a:ext cx="7920882" cy="410882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Obdélník 7"/>
              <p:cNvSpPr/>
              <p:nvPr/>
            </p:nvSpPr>
            <p:spPr>
              <a:xfrm>
                <a:off x="467542" y="3543858"/>
                <a:ext cx="7711598" cy="369332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solidFill>
                  <a:srgbClr val="FF0000"/>
                </a:solidFill>
              </a:ln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1" i="1" smtClean="0">
                          <a:solidFill>
                            <a:srgbClr val="FF0000"/>
                          </a:solidFill>
                          <a:latin typeface="Cambria Math"/>
                          <a:ea typeface="Cambria Math"/>
                        </a:rPr>
                        <m:t>𝒄𝒐𝒔</m:t>
                      </m:r>
                      <m:d>
                        <m:dPr>
                          <m:ctrlPr>
                            <a:rPr lang="cs-CZ" b="1" i="1" smtClean="0">
                              <a:solidFill>
                                <a:srgbClr val="FF0000"/>
                              </a:solidFill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b="1" i="1" smtClean="0">
                              <a:solidFill>
                                <a:srgbClr val="FF0000"/>
                              </a:solidFill>
                              <a:latin typeface="Cambria Math"/>
                              <a:ea typeface="Cambria Math"/>
                            </a:rPr>
                            <m:t>𝟐</m:t>
                          </m:r>
                          <m:r>
                            <a:rPr lang="cs-CZ" b="1" i="1" smtClean="0">
                              <a:solidFill>
                                <a:srgbClr val="FF0000"/>
                              </a:solidFill>
                              <a:latin typeface="Cambria Math"/>
                              <a:ea typeface="Cambria Math"/>
                            </a:rPr>
                            <m:t>𝝅</m:t>
                          </m:r>
                          <m:r>
                            <a:rPr lang="cs-CZ" b="1" i="1" smtClean="0">
                              <a:solidFill>
                                <a:srgbClr val="FF0000"/>
                              </a:solidFill>
                              <a:latin typeface="Cambria Math"/>
                              <a:ea typeface="Cambria Math"/>
                            </a:rPr>
                            <m:t>−</m:t>
                          </m:r>
                          <m:r>
                            <a:rPr lang="cs-CZ" b="1" i="1" smtClean="0">
                              <a:solidFill>
                                <a:srgbClr val="FF0000"/>
                              </a:solidFill>
                              <a:latin typeface="Cambria Math"/>
                              <a:ea typeface="Cambria Math"/>
                            </a:rPr>
                            <m:t>𝜷</m:t>
                          </m:r>
                        </m:e>
                      </m:d>
                      <m:r>
                        <a:rPr lang="cs-CZ" b="1" i="1" smtClean="0">
                          <a:solidFill>
                            <a:srgbClr val="FF0000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𝒄𝒐𝒔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𝟐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𝝅</m:t>
                      </m:r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.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𝒄𝒐𝒔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𝜷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+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𝒔𝒊𝒏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𝟐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𝝅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∙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𝒔𝒊𝒏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𝜷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𝟏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∙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𝒄𝒐𝒔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𝜷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+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𝟎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∙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𝒔𝒊𝒏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𝜷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b="1" i="1" smtClean="0">
                          <a:solidFill>
                            <a:srgbClr val="FF0000"/>
                          </a:solidFill>
                          <a:latin typeface="Cambria Math"/>
                          <a:ea typeface="Cambria Math"/>
                        </a:rPr>
                        <m:t>𝒄𝒐𝒔</m:t>
                      </m:r>
                      <m:r>
                        <a:rPr lang="cs-CZ" b="1" i="1" smtClean="0">
                          <a:solidFill>
                            <a:srgbClr val="FF0000"/>
                          </a:solidFill>
                          <a:latin typeface="Cambria Math"/>
                          <a:ea typeface="Cambria Math"/>
                        </a:rPr>
                        <m:t>𝜷</m:t>
                      </m:r>
                    </m:oMath>
                  </m:oMathPara>
                </a14:m>
                <a:endParaRPr lang="cs-CZ" b="1" dirty="0" smtClean="0">
                  <a:ea typeface="Cambria Math"/>
                </a:endParaRPr>
              </a:p>
            </p:txBody>
          </p:sp>
        </mc:Choice>
        <mc:Fallback xmlns="">
          <p:sp>
            <p:nvSpPr>
              <p:cNvPr id="8" name="Obdélník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542" y="4725144"/>
                <a:ext cx="7711598" cy="369332"/>
              </a:xfrm>
              <a:prstGeom prst="rect">
                <a:avLst/>
              </a:prstGeom>
              <a:blipFill rotWithShape="1">
                <a:blip r:embed="rId9"/>
                <a:stretch>
                  <a:fillRect b="-9524"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7" name="Picture 2" descr="C:\Users\zdenek\AppData\Local\Microsoft\Windows\Temporary Internet Files\Content.IE5\MRKXS21D\MC900287335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5172" y="4368463"/>
            <a:ext cx="679361" cy="444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7B7F4-0D80-472B-9A7B-023FABC24D13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2538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3625</TotalTime>
  <Words>202</Words>
  <Application>Microsoft Office PowerPoint</Application>
  <PresentationFormat>Předvádění na obrazovce (16:9)</PresentationFormat>
  <Paragraphs>30</Paragraphs>
  <Slides>4</Slides>
  <Notes>2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6" baseType="lpstr">
      <vt:lpstr>Motiv systému Office</vt:lpstr>
      <vt:lpstr>Microsoft Word Document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Zdeněk Mrkvička</dc:creator>
  <cp:lastModifiedBy>Zdeněk Mrkvička</cp:lastModifiedBy>
  <cp:revision>33</cp:revision>
  <dcterms:created xsi:type="dcterms:W3CDTF">2013-02-06T18:14:40Z</dcterms:created>
  <dcterms:modified xsi:type="dcterms:W3CDTF">2013-06-29T04:52:25Z</dcterms:modified>
</cp:coreProperties>
</file>