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92" r:id="rId2"/>
    <p:sldId id="291" r:id="rId3"/>
    <p:sldId id="256" r:id="rId4"/>
    <p:sldId id="258" r:id="rId5"/>
    <p:sldId id="259" r:id="rId6"/>
    <p:sldId id="261" r:id="rId7"/>
    <p:sldId id="268" r:id="rId8"/>
    <p:sldId id="271" r:id="rId9"/>
    <p:sldId id="279" r:id="rId10"/>
    <p:sldId id="278" r:id="rId11"/>
    <p:sldId id="277" r:id="rId12"/>
    <p:sldId id="276" r:id="rId13"/>
    <p:sldId id="285" r:id="rId14"/>
    <p:sldId id="284" r:id="rId15"/>
    <p:sldId id="283" r:id="rId16"/>
    <p:sldId id="282" r:id="rId17"/>
    <p:sldId id="281" r:id="rId18"/>
    <p:sldId id="280" r:id="rId19"/>
    <p:sldId id="275" r:id="rId20"/>
    <p:sldId id="290" r:id="rId21"/>
    <p:sldId id="289" r:id="rId22"/>
    <p:sldId id="288" r:id="rId23"/>
    <p:sldId id="287" r:id="rId24"/>
    <p:sldId id="28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48" d="100"/>
          <a:sy n="148" d="100"/>
        </p:scale>
        <p:origin x="1020" y="2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93855EA-BABA-43F1-BA59-9667DD9BAAF4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0BCEA94-68FB-4739-A8AC-81EA2F42E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206832845"/>
              </p:ext>
            </p:extLst>
          </p:nvPr>
        </p:nvGraphicFramePr>
        <p:xfrm>
          <a:off x="2628900" y="263525"/>
          <a:ext cx="4235450" cy="6273800"/>
        </p:xfrm>
        <a:graphic>
          <a:graphicData uri="http://schemas.openxmlformats.org/presentationml/2006/ole">
            <p:oleObj spid="_x0000_s1030" name="Dokument" r:id="rId3" imgW="5889940" imgH="8559310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44164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533400"/>
            <a:ext cx="5400600" cy="2868168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rgbClr val="C00000"/>
                </a:solidFill>
              </a:rPr>
              <a:t>SLOVNÍK KORESPONDENCE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4797152"/>
            <a:ext cx="5114778" cy="151216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PÍSEMNÁ  A   ELEKTRONIKCKÁ KOMUNIKACE – NÁSTAVBOVÉ STUDIUM</a:t>
            </a: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ISŠ SEMILY – MGR. LUDMILA JIROUŠOVÁ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4519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33400"/>
            <a:ext cx="2160240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A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ADRESA – ÚPRAVA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NA VÝŠKU – 6 ŘÁDKŮ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NA ŠÍŘKU  - 30 ZNAKŮ NA JEDEN ŘÁDEK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ROVNOMĚRNÉ ŘÁDKOVÁNÍ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NA KONCI ŘÁDKŮ NENÍ INTERPUNKCE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ÚDAJE SE NEPROKLÁDAJÍ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POSLEDNÍ ŘÁDEK – PSČ A DODACÍ POŠTA</a:t>
            </a:r>
          </a:p>
          <a:p>
            <a:pPr algn="l"/>
            <a:endParaRPr lang="cs-CZ" dirty="0">
              <a:solidFill>
                <a:srgbClr val="C00000"/>
              </a:solidFill>
            </a:endParaRPr>
          </a:p>
          <a:p>
            <a:pPr algn="l"/>
            <a:r>
              <a:rPr lang="cs-CZ" dirty="0" smtClean="0"/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14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B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2132856"/>
            <a:ext cx="5976664" cy="396044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BLOKOVÁ ÚPRAVA PÍSEMNOSTI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ZAROVNÁNÍ LEVÉHO I PRAVÉHO OKRAJE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MEZI ODSTAVCI VYNECHÁME ŘÁDEK, NEOSAZUJEME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PODPIS, JMÉNO A FUNKCE OD LEVÉ SVISLICE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UŽÍVÁ SE U OBCHODNÍCH DOPISŮ I OSOBNÍ KORESPONDENCE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71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33400"/>
            <a:ext cx="1944216" cy="1743472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C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CENA V KUPNÍ SMLOUVĚ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JE SMLUVNÍ CENA, KTEROU DOHADUJE PRODÁVAJÍCÍ A KUPUJÍCÍ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UVÁDÍ SE V ČÍSLICÍCH I VE SLOVECH JAKO JEDNO SLOVO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PŘÍKLAD 1.200 Kč  </a:t>
            </a:r>
            <a:r>
              <a:rPr lang="cs-CZ" dirty="0" err="1" smtClean="0">
                <a:solidFill>
                  <a:schemeClr val="bg2"/>
                </a:solidFill>
              </a:rPr>
              <a:t>Jedentisícdvěstě</a:t>
            </a:r>
            <a:r>
              <a:rPr lang="cs-CZ" dirty="0" smtClean="0">
                <a:solidFill>
                  <a:schemeClr val="bg2"/>
                </a:solidFill>
              </a:rPr>
              <a:t> korun českých</a:t>
            </a:r>
          </a:p>
          <a:p>
            <a:pPr algn="l"/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5982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D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DODACÍ LIST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VYSTAVUJE DODAVATEL /PRODÁVAJÍCÍ/  PODLE OBJEDNÁVKY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JE URČEN PRO KONTROLU OBSAHU ZÁSILKY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ODESÍLÁ SE POŠTOU, NEBO SE ZÁSILKOU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ČÍSLUJE SE CHRONOLOGICKY  125/13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JE PODKLADEM PRO VYPLNĚNÍ FAKTURY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5982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E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3068960"/>
            <a:ext cx="6120680" cy="302433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EXPEDICE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PODLE  OBJEDNÁVKY SE ZBOŽÍ PŘIPRAVÍ K ODESLÁNÍ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ZABALÍ SE DO SPOTŘEBITELSKÝCH OBALŮ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NALOŽÍ SE NA URČENÝ DOPRAVNÍ PROSTŘEDEK</a:t>
            </a:r>
          </a:p>
        </p:txBody>
      </p:sp>
    </p:spTree>
    <p:extLst>
      <p:ext uri="{BB962C8B-B14F-4D97-AF65-F5344CB8AC3E}">
        <p14:creationId xmlns="" xmlns:p14="http://schemas.microsoft.com/office/powerpoint/2010/main" val="376637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872208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F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FAKTURA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TISKOPIS, LISTINA, VE KTERÉ PRODÁVAJÍCÍ /DODAVATEL/ SPECIFIKUJE DODANÉ ZBOŽÍ, MATERIÁL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UDÁVÁ KONEČNOU ČÁSTKU, KTEROU MUSÍ KUPUJÍCÍ /ODBĚRATEL/ ZAPLATIT DO TERMÍNU SPLATNOSTI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MUSÍ ODPOVÍDAT PODMÍNKÁM UZAVŘENÉ KUPNÍ SMLOUVY</a:t>
            </a:r>
          </a:p>
        </p:txBody>
      </p:sp>
    </p:spTree>
    <p:extLst>
      <p:ext uri="{BB962C8B-B14F-4D97-AF65-F5344CB8AC3E}">
        <p14:creationId xmlns="" xmlns:p14="http://schemas.microsoft.com/office/powerpoint/2010/main" val="376637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132856"/>
            <a:ext cx="5976664" cy="4176464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HLÁSKOVACÍ ABECEDA – PRO DIKTOVÁNÍ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ADAM                LUDVÍK                      URBAN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BOŽENA             ĹUBOCHŇA                VÁCLAV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CYRIL                MARIE                        DVOJITÉ VÉ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ČENĚK               NORBERT                   XAVER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DAVID                NINA  /Ň/                  YPSILON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ĎÁBLICE            OTOKAR                     ZUZANA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EMIL                  PETR                         ŽOFIE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FRANTIŠEK         QUIDO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GUSTAV              RUDOLF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HELENA              ŘEHOŘ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CHRUDIM            SVATOPLUK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IVAN                   ŠIMON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JOSEF                TOMÁŠ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KAREL                TĚŠNOV /Ť/</a:t>
            </a:r>
          </a:p>
        </p:txBody>
      </p:sp>
    </p:spTree>
    <p:extLst>
      <p:ext uri="{BB962C8B-B14F-4D97-AF65-F5344CB8AC3E}">
        <p14:creationId xmlns=""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533400"/>
            <a:ext cx="576064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I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3212976"/>
            <a:ext cx="5616624" cy="295232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INFORMACE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PÍSEMNOST – ŽÁDOST O INFORMACE PÍŠÍ BANKY OSTATNÍM BANKÁM, OBCHODNÍM PARTNERŮM ŽADATELE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PÍŠÍ I PODNIKY, KDYŽ VYŘIZUJÍ VELKÉ ZAKÁZKY, OVĚŘUJÍ SI DŮVĚRYHODNOST ZÁKAZNÍKA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DOPISY – DOPORUČENĚ DO VLASTNÍCH RUKOU, OZNAČUJÍ SE JAKO „OSOBNÍ“, „DŮVĚRNÉ“</a:t>
            </a:r>
            <a:r>
              <a:rPr lang="cs-CZ" dirty="0" smtClean="0"/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J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3068960"/>
            <a:ext cx="5976664" cy="295232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JEDNODUCHÉ PRÁVNÍ LISTINY</a:t>
            </a:r>
            <a:endParaRPr lang="cs-CZ" dirty="0" smtClean="0">
              <a:solidFill>
                <a:schemeClr val="bg2"/>
              </a:solidFill>
            </a:endParaRP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PLNÁ MOC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DLUŽNÍ ÚPIS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POTVRZENKA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K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2780928"/>
            <a:ext cx="5976664" cy="352839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KNIHA  POŠTY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EVIDUJÍ SE DOŠLÉ I ODESLANÉ PÍSEMNOSTI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KDY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OD KOHO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OBSAH PÍSEMNOSTI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KDY A KOMU PŘEDÁNA K VYŘÍZENÍ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VYŘÍZEN – KDY 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KOMU A JAK ODESLÁNA</a:t>
            </a:r>
            <a:endParaRPr lang="cs-CZ" dirty="0">
              <a:solidFill>
                <a:schemeClr val="bg2"/>
              </a:solidFill>
            </a:endParaRPr>
          </a:p>
          <a:p>
            <a:pPr algn="l"/>
            <a:endParaRPr lang="cs-CZ" dirty="0"/>
          </a:p>
          <a:p>
            <a:pPr algn="l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L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99792" y="980728"/>
            <a:ext cx="5760640" cy="511256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LISTINA PŘÍTOMNÝCH</a:t>
            </a:r>
            <a:endParaRPr lang="cs-CZ" dirty="0" smtClean="0">
              <a:solidFill>
                <a:schemeClr val="bg2"/>
              </a:solidFill>
            </a:endParaRP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PŘIPRAVUJE JI OSOBNÍ ASISTENTKA NA PRACOVNÍ PORADU, ŠKOLENÍ, VALNOU HROMADU ATD.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POŘÁDAJÍCÍ ORGANIZACE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NÁZEV AKCE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DATUM, HODINA A MÍSTO KONÁNÍ AKCE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POŘADOVÉ ČÍSLO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JMÉNO A PŘÍJMENÍ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FUNKCE, ODDĚLENÍ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PODPIS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POZNÁMKA</a:t>
            </a:r>
          </a:p>
          <a:p>
            <a:pPr algn="l"/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M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412776"/>
            <a:ext cx="5832648" cy="482453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MEZERY MEZI ZNAKY – SE NEDĚLAJÍ: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 TEČKOU V ČÍSELNÝCH ČÁSTKÁCH 2.000 KČ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 TEČKOU V KALENDÁŘNÍCH DATECH – 02.02.2013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 TEČKOU V INTERNETOVÝCH A E-MAILOVÝCH ADRESÁCH – www.</a:t>
            </a:r>
            <a:r>
              <a:rPr lang="cs-CZ" dirty="0" err="1" smtClean="0">
                <a:solidFill>
                  <a:schemeClr val="bg2"/>
                </a:solidFill>
              </a:rPr>
              <a:t>isssemily.cz</a:t>
            </a:r>
            <a:endParaRPr lang="cs-CZ" dirty="0" smtClean="0">
              <a:solidFill>
                <a:schemeClr val="bg2"/>
              </a:solidFill>
            </a:endParaRP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 ČÁRKOU K VYZNAČENÍ DESETINNÝCH MÍST</a:t>
            </a:r>
          </a:p>
          <a:p>
            <a:pPr algn="l">
              <a:buFontTx/>
              <a:buChar char="-"/>
            </a:pPr>
            <a:r>
              <a:rPr lang="cs-CZ" dirty="0" smtClean="0">
                <a:solidFill>
                  <a:schemeClr val="bg2"/>
                </a:solidFill>
              </a:rPr>
              <a:t>6,5 t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 DVOJTEČKOU V ČASOVÝCH ÚDAJÍCH – </a:t>
            </a:r>
          </a:p>
          <a:p>
            <a:pPr algn="l">
              <a:buFontTx/>
              <a:buChar char="-"/>
            </a:pPr>
            <a:r>
              <a:rPr lang="cs-CZ" dirty="0" smtClean="0">
                <a:solidFill>
                  <a:schemeClr val="bg2"/>
                </a:solidFill>
              </a:rPr>
              <a:t>14:15 HODIN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PŘED/ZA SPOJOVNÍKEM V KALENDÁŘNÍCH DATECH   2013-03-01</a:t>
            </a:r>
          </a:p>
          <a:p>
            <a:pPr algn="l">
              <a:buFontTx/>
              <a:buChar char="-"/>
            </a:pPr>
            <a:endParaRPr lang="cs-CZ" dirty="0" smtClean="0">
              <a:solidFill>
                <a:schemeClr val="bg2"/>
              </a:solidFill>
            </a:endParaRPr>
          </a:p>
          <a:p>
            <a:pPr algn="l"/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N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131840" y="1844824"/>
            <a:ext cx="5114778" cy="47525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NABÍDKA VYŽÁDANÁ   </a:t>
            </a:r>
          </a:p>
          <a:p>
            <a:pPr algn="l"/>
            <a:endParaRPr lang="cs-CZ" dirty="0" smtClean="0">
              <a:solidFill>
                <a:srgbClr val="FFC000"/>
              </a:solidFill>
            </a:endParaRP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JE ODPOVĚDÍ NA POPTÁVKU, PÍŠE JI BUDOUCÍ DODAVATEL BUDOUCÍMU ODBĚRATELI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MUSÍ OBSAHOVAT VŠECHNY DŮLEŽITÉ ÚDAJE O ZBOŽÍ, MATERIÁLU, ABY ODBĚRATEL NEPOTŘEBOVAL DOPLŇUJÍCÍ INFORMACE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NABÍDKA JE ZÁVAZNÁ – CO NABÍDNU, TO SPLNÍM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MUSÍ OBSAHOVAT DOBU PLATNOSTI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O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412776"/>
            <a:ext cx="5976664" cy="4536504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OSLOVENÍ V DOPISECH</a:t>
            </a:r>
            <a:endParaRPr lang="cs-CZ" dirty="0" smtClean="0">
              <a:solidFill>
                <a:schemeClr val="bg2">
                  <a:lumMod val="90000"/>
                </a:schemeClr>
              </a:solidFill>
            </a:endParaRP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SE UMÍSŤUJE VŽDY OD LEVÉ SVISLICE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DĚLÁ SE ZA NÍM ČÁRKA, NÁSLEDUJÍCÍ TEXT ZAČÍNÁ MALÝM PÍSMENEM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OSLOVUJE SE 5. PÁDEM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 OSLOVENÍM SE VYNECHÁVÁ ŘÁDEK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V TEXTU SE ODDĚLUJE ČÁRKOU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PŘÍKLAD – VĚŘÍME, VÁŽENÍ OBCHODNÍ PŘÁTELÉ, ŽE FAKTURU UHRADÍTE.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VÁŽENÍ OBCHODNÍ PARTNEŘI, VÁŽENÍ ZÁKAZNÍCI, VÁŽENÍ, VÁŽENÝ PANE ŘEDITELI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P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340768"/>
            <a:ext cx="5976664" cy="4896544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POZDRAV V DOPISECH</a:t>
            </a:r>
            <a:endParaRPr lang="cs-CZ" dirty="0" smtClean="0">
              <a:solidFill>
                <a:schemeClr val="bg2"/>
              </a:solidFill>
            </a:endParaRP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POVAŽUJE SE ZA NOVÝ ODSTAVEC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VYNECHÁVÁ SE PŘED NÍM JEDEN ŘÁDEK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PŘÍKLADY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S POZDRAVEM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S PŘÁTELSKÝM POZDRAVEM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SE SRDEČNÝM POZDRAVEM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ZÁVĚREČNÝ POZDRAV MŮŽE BÝT I SOUČÁSTÍ POSLEDNÍ VĚTY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TĚŠÍME SE NA VAŠI ODPOVĚĎ A JSME S POZDRAVEM</a:t>
            </a:r>
            <a:endParaRPr lang="cs-CZ" dirty="0">
              <a:solidFill>
                <a:srgbClr val="FFC000"/>
              </a:solidFill>
            </a:endParaRPr>
          </a:p>
          <a:p>
            <a:pPr algn="l"/>
            <a:endParaRPr lang="cs-CZ" dirty="0"/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R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354442" y="1484784"/>
            <a:ext cx="5114778" cy="4968552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REKLAMACE – VÝTKA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PÍŠE JI ODBĚRATEL /ZÁKAZNÍK/, PO KONTROLE DODANÉHO ZBOŽÍ, MATERIÁLU, KDYŽ ZJISTÍ NESROVNALOSTI SKUTEČNOSTI S KUPNÍ SMLOUVU, OBJEDNÁVKOU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MŮŽE REKLAMOVAT JAKOST, DRUH, MNOŽSTVÍ, POŠKOZENÍ ZBOŽÍ, CHYBNOU FAKTURACI ZBOŽÍ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PODROBNĚ POPÍŠE ZJIŠTĚNÉ NEDOSTATKY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POŽADUJE VÝMĚNU, OPRAVU, SLEVU, NÁHRADU ŠKODY, ZRUŠENÍ SMLOUVY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ZASÍLÁ DOPORUČENĚ</a:t>
            </a:r>
          </a:p>
          <a:p>
            <a:pPr algn="l"/>
            <a:endParaRPr lang="cs-CZ" dirty="0" smtClean="0">
              <a:solidFill>
                <a:schemeClr val="bg2"/>
              </a:solidFill>
            </a:endParaRPr>
          </a:p>
          <a:p>
            <a:pPr algn="l"/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660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S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1628800"/>
            <a:ext cx="5976664" cy="432048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STYLIZACE OBCHODNÍCH DOPISŮ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bg2"/>
                </a:solidFill>
              </a:rPr>
              <a:t>SHROMÁŽDÍME VŠECHNY PODKLADY – FAKTURU, UPOMÍNKU FAKTURY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bg2"/>
                </a:solidFill>
              </a:rPr>
              <a:t> PROSTUDUJEME PODKLADY 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bg2"/>
                </a:solidFill>
              </a:rPr>
              <a:t> PROMYSLÍME OBSAH DOPISU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bg2"/>
                </a:solidFill>
              </a:rPr>
              <a:t> MYŠLENKY LOGICKY SEŘADÍME</a:t>
            </a:r>
          </a:p>
          <a:p>
            <a:pPr marL="457200" indent="-457200" algn="l">
              <a:buAutoNum type="arabicPeriod"/>
            </a:pPr>
            <a:r>
              <a:rPr lang="cs-CZ" dirty="0" smtClean="0">
                <a:solidFill>
                  <a:schemeClr val="bg2"/>
                </a:solidFill>
              </a:rPr>
              <a:t> URČÍME OBSAH ODESLÁNÍ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778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T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996952"/>
            <a:ext cx="5976664" cy="295232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TELEFONNÍ  A FAXOVÁ ČÍSLA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SE PÍŠÍ JAKO TROJČÍSLÍ – PŘEHLEDNOST,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LEPŠÍ ZAPAMATOVÁNÍ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V ZÁPATÍ PÍSEMNOSTI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V ODVOLACÍCH ÚDAJÍCH SLOUPCOVÝCH</a:t>
            </a:r>
          </a:p>
          <a:p>
            <a:pPr algn="l"/>
            <a:endParaRPr lang="cs-CZ" dirty="0" smtClean="0">
              <a:solidFill>
                <a:srgbClr val="FFC000"/>
              </a:solidFill>
            </a:endParaRPr>
          </a:p>
          <a:p>
            <a:pPr algn="l"/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636912"/>
            <a:ext cx="5976664" cy="331236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UPOMÍNKY</a:t>
            </a:r>
            <a:endParaRPr lang="cs-CZ" dirty="0" smtClean="0">
              <a:solidFill>
                <a:schemeClr val="bg2"/>
              </a:solidFill>
            </a:endParaRP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ODBĚRATEL JE POVINEN ZAPLATIT SJEDNANOU CENU V DEN SPLATNOSTI FAKTURY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DODAVATEL ZASÍLÁ UPOMÍNKU NEUHRAZENÉ FAKTURY DOPORUČENĚ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ODKAZUJE SE NA ČÍSLO FAKTURY, ČÁSTKU, DRUH ZBOŽÍ, DEN VYSTAVENÍ A DEN SPLATNOSTI FAKTURY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ŽÁDÁ O JEJÍ UHRAZENÍ</a:t>
            </a:r>
          </a:p>
          <a:p>
            <a:pPr algn="l"/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V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1484784"/>
            <a:ext cx="5832648" cy="475252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C000"/>
                </a:solidFill>
              </a:rPr>
              <a:t>VĚC – HESLOVITÝ OBSAH DOPISU</a:t>
            </a:r>
          </a:p>
          <a:p>
            <a:pPr algn="l"/>
            <a:r>
              <a:rPr lang="cs-CZ" sz="2400" dirty="0" smtClean="0">
                <a:solidFill>
                  <a:schemeClr val="bg2"/>
                </a:solidFill>
              </a:rPr>
              <a:t>ZAČÍNÁ SE PSÁT OD LEVÉ SVISLICE </a:t>
            </a:r>
          </a:p>
          <a:p>
            <a:pPr algn="l"/>
            <a:r>
              <a:rPr lang="cs-CZ" sz="2400" dirty="0" smtClean="0">
                <a:solidFill>
                  <a:schemeClr val="bg2"/>
                </a:solidFill>
              </a:rPr>
              <a:t>S VELKÝM POČÁTEČNÍM PÍSMENEM, NA KONCI SE NEDĚLÁ TEČKA</a:t>
            </a:r>
          </a:p>
          <a:p>
            <a:pPr algn="l"/>
            <a:r>
              <a:rPr lang="cs-CZ" sz="2400" dirty="0" smtClean="0">
                <a:solidFill>
                  <a:schemeClr val="bg2"/>
                </a:solidFill>
              </a:rPr>
              <a:t>ZVÝRAZŇUJE SE TUČNÝM TISKEM</a:t>
            </a:r>
          </a:p>
          <a:p>
            <a:pPr algn="l"/>
            <a:r>
              <a:rPr lang="cs-CZ" sz="2400" dirty="0" smtClean="0">
                <a:solidFill>
                  <a:schemeClr val="bg2"/>
                </a:solidFill>
              </a:rPr>
              <a:t>MEZI POSLEDNÍM ODVOLACÍM ÚDAJEM A VĚCÍ SE VYNECHAJÍ DVA ŘÁDKY</a:t>
            </a:r>
          </a:p>
          <a:p>
            <a:pPr algn="l"/>
            <a:r>
              <a:rPr lang="cs-CZ" sz="2400" dirty="0" smtClean="0">
                <a:solidFill>
                  <a:schemeClr val="bg2"/>
                </a:solidFill>
              </a:rPr>
              <a:t>SLOVO VĚC SE NEPÍŠE, NEPŘEDTISKUJE</a:t>
            </a:r>
          </a:p>
          <a:p>
            <a:pPr algn="l"/>
            <a:r>
              <a:rPr lang="cs-CZ" sz="2400" b="1" dirty="0" smtClean="0">
                <a:solidFill>
                  <a:schemeClr val="bg2"/>
                </a:solidFill>
              </a:rPr>
              <a:t>Objednávka pracovní obuvi č. 45/13</a:t>
            </a:r>
          </a:p>
          <a:p>
            <a:pPr algn="l"/>
            <a:r>
              <a:rPr lang="cs-CZ" sz="2400" b="1" dirty="0" smtClean="0">
                <a:solidFill>
                  <a:schemeClr val="bg2"/>
                </a:solidFill>
              </a:rPr>
              <a:t>Reklamace počítače</a:t>
            </a:r>
            <a:endParaRPr lang="cs-CZ" sz="24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3400"/>
            <a:ext cx="1944216" cy="1743472"/>
          </a:xfrm>
          <a:noFill/>
          <a:ln>
            <a:noFill/>
          </a:ln>
          <a:scene3d>
            <a:camera prst="orthographicFront"/>
            <a:lightRig rig="threePt" dir="t"/>
          </a:scene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prstTxWarp prst="textPlain">
              <a:avLst/>
            </a:prstTxWarp>
            <a:scene3d>
              <a:camera prst="orthographicFront"/>
              <a:lightRig rig="threePt" dir="t"/>
            </a:scene3d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Z</a:t>
            </a:r>
            <a:endParaRPr lang="cs-CZ" sz="9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2492896"/>
            <a:ext cx="5976664" cy="3456384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ZÁPIS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JE PÍSEMNÝM DOKLADEM O PRŮBĚHU JEDNÁNÍ PORADY, SCHŮZE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ZÁPIS JE VÝCHODISKEM PRO DALŠÍ JEDNÁNÍ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OBSAH – NÁZEV PODNIKU, DRUH PORADY, DATUM A MÍSTO KONÁNÍ, PŘÍTOMNÍ, OMLUVENÍ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PRŮBĚH JEDNÁNÍ, ZÁVĚRY, ÚKOLY, TERMÍNY PLNĚNÍ ÚKOLŮ</a:t>
            </a:r>
          </a:p>
          <a:p>
            <a:pPr algn="l"/>
            <a:r>
              <a:rPr lang="cs-CZ" dirty="0" smtClean="0">
                <a:solidFill>
                  <a:schemeClr val="bg2"/>
                </a:solidFill>
              </a:rPr>
              <a:t>DATUM VYHOTOVENÍ, JMÉNO ZAPISOVATELE, JEHO PODPIS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1962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332656"/>
            <a:ext cx="7239000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Použité LITERATURA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>
            <a:normAutofit/>
          </a:bodyPr>
          <a:lstStyle/>
          <a:p>
            <a:r>
              <a:rPr lang="cs-CZ" sz="1400" dirty="0" smtClean="0"/>
              <a:t>KULDOVÁ, Olga a Emílie FLEISCHMANNOVÁ. </a:t>
            </a:r>
            <a:r>
              <a:rPr lang="cs-CZ" sz="1400" i="1" dirty="0" smtClean="0"/>
              <a:t>Jak psát obchodní dopisy a jiné písemnosti: pro střední školy i pro širokou veřejnost</a:t>
            </a:r>
            <a:r>
              <a:rPr lang="cs-CZ" sz="1400" dirty="0" smtClean="0"/>
              <a:t>. 6., </a:t>
            </a:r>
            <a:r>
              <a:rPr lang="cs-CZ" sz="1400" dirty="0" err="1" smtClean="0"/>
              <a:t>upr</a:t>
            </a:r>
            <a:r>
              <a:rPr lang="cs-CZ" sz="1400" dirty="0" smtClean="0"/>
              <a:t>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Fortuna, 2007, 199 s. ISBN 978-807-3730-093.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03455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384</TotalTime>
  <Words>852</Words>
  <Application>Microsoft Office PowerPoint</Application>
  <PresentationFormat>Předvádění na obrazovce (4:3)</PresentationFormat>
  <Paragraphs>167</Paragraphs>
  <Slides>24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Bohatý</vt:lpstr>
      <vt:lpstr>Dokument aplikace Microsoft Office Word</vt:lpstr>
      <vt:lpstr>Snímek 1</vt:lpstr>
      <vt:lpstr>SLOVNÍK KORESPONDENCE</vt:lpstr>
      <vt:lpstr>A</vt:lpstr>
      <vt:lpstr>B</vt:lpstr>
      <vt:lpstr>C</vt:lpstr>
      <vt:lpstr>D</vt:lpstr>
      <vt:lpstr>E</vt:lpstr>
      <vt:lpstr>F</vt:lpstr>
      <vt:lpstr>H</vt:lpstr>
      <vt:lpstr>I</vt:lpstr>
      <vt:lpstr>J</vt:lpstr>
      <vt:lpstr>K</vt:lpstr>
      <vt:lpstr>L</vt:lpstr>
      <vt:lpstr>M</vt:lpstr>
      <vt:lpstr>N</vt:lpstr>
      <vt:lpstr>O</vt:lpstr>
      <vt:lpstr>P</vt:lpstr>
      <vt:lpstr>R</vt:lpstr>
      <vt:lpstr>S</vt:lpstr>
      <vt:lpstr>T</vt:lpstr>
      <vt:lpstr>U</vt:lpstr>
      <vt:lpstr>V</vt:lpstr>
      <vt:lpstr>Z</vt:lpstr>
      <vt:lpstr>Použité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>Burdová</dc:creator>
  <cp:lastModifiedBy>jirousoval</cp:lastModifiedBy>
  <cp:revision>62</cp:revision>
  <dcterms:created xsi:type="dcterms:W3CDTF">2012-01-24T17:30:07Z</dcterms:created>
  <dcterms:modified xsi:type="dcterms:W3CDTF">2013-06-29T05:26:03Z</dcterms:modified>
</cp:coreProperties>
</file>