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61" r:id="rId4"/>
    <p:sldId id="278" r:id="rId5"/>
    <p:sldId id="272" r:id="rId6"/>
    <p:sldId id="274" r:id="rId7"/>
    <p:sldId id="275" r:id="rId8"/>
    <p:sldId id="276" r:id="rId9"/>
    <p:sldId id="277" r:id="rId10"/>
    <p:sldId id="279" r:id="rId11"/>
    <p:sldId id="27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0304D-B672-4463-98B9-3EE4BAAEDC02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565B9-B7C0-4D77-8AC5-EFA2F0C681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0304D-B672-4463-98B9-3EE4BAAEDC02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565B9-B7C0-4D77-8AC5-EFA2F0C681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0304D-B672-4463-98B9-3EE4BAAEDC02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565B9-B7C0-4D77-8AC5-EFA2F0C681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0304D-B672-4463-98B9-3EE4BAAEDC02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565B9-B7C0-4D77-8AC5-EFA2F0C681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0304D-B672-4463-98B9-3EE4BAAEDC02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565B9-B7C0-4D77-8AC5-EFA2F0C681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0304D-B672-4463-98B9-3EE4BAAEDC02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565B9-B7C0-4D77-8AC5-EFA2F0C681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0304D-B672-4463-98B9-3EE4BAAEDC02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565B9-B7C0-4D77-8AC5-EFA2F0C681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0304D-B672-4463-98B9-3EE4BAAEDC02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565B9-B7C0-4D77-8AC5-EFA2F0C681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0304D-B672-4463-98B9-3EE4BAAEDC02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565B9-B7C0-4D77-8AC5-EFA2F0C681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0304D-B672-4463-98B9-3EE4BAAEDC02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565B9-B7C0-4D77-8AC5-EFA2F0C681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0304D-B672-4463-98B9-3EE4BAAEDC02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565B9-B7C0-4D77-8AC5-EFA2F0C681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70304D-B672-4463-98B9-3EE4BAAEDC02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9565B9-B7C0-4D77-8AC5-EFA2F0C6812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vzor k prezentac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1763688" y="3429000"/>
            <a:ext cx="14210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Dějiny umění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475656" y="3717032"/>
            <a:ext cx="32585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Úvod do dějin umění - sochařství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267744" y="4293096"/>
            <a:ext cx="36590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Mgr. </a:t>
            </a:r>
            <a:r>
              <a:rPr lang="cs-CZ" dirty="0" err="1" smtClean="0">
                <a:solidFill>
                  <a:schemeClr val="bg1"/>
                </a:solidFill>
              </a:rPr>
              <a:t>et</a:t>
            </a:r>
            <a:r>
              <a:rPr lang="cs-CZ" dirty="0" smtClean="0">
                <a:solidFill>
                  <a:schemeClr val="bg1"/>
                </a:solidFill>
              </a:rPr>
              <a:t> Mgr. Kateřina </a:t>
            </a:r>
            <a:r>
              <a:rPr lang="cs-CZ" dirty="0" err="1" smtClean="0">
                <a:solidFill>
                  <a:schemeClr val="bg1"/>
                </a:solidFill>
              </a:rPr>
              <a:t>Plesníková</a:t>
            </a:r>
            <a:r>
              <a:rPr lang="cs-CZ" dirty="0" smtClean="0">
                <a:solidFill>
                  <a:schemeClr val="bg1"/>
                </a:solidFill>
              </a:rPr>
              <a:t>, </a:t>
            </a:r>
            <a:r>
              <a:rPr lang="cs-CZ" dirty="0" err="1" smtClean="0">
                <a:solidFill>
                  <a:schemeClr val="bg1"/>
                </a:solidFill>
              </a:rPr>
              <a:t>DiS</a:t>
            </a:r>
            <a:r>
              <a:rPr lang="cs-CZ" dirty="0" smtClean="0">
                <a:solidFill>
                  <a:schemeClr val="bg1"/>
                </a:solidFill>
              </a:rPr>
              <a:t>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339752" y="4653136"/>
            <a:ext cx="37839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000000"/>
                </a:solidFill>
                <a:latin typeface="Myriad Pro" charset="0"/>
              </a:rPr>
              <a:t>VY_32_INOVACE_PLE.DU.1_1_2</a:t>
            </a:r>
            <a:endParaRPr lang="en-US" b="1" dirty="0">
              <a:solidFill>
                <a:srgbClr val="000000"/>
              </a:solidFill>
              <a:latin typeface="Myriad Pro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691680" y="4005064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1.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492896"/>
            <a:ext cx="8229600" cy="1143000"/>
          </a:xfrm>
        </p:spPr>
        <p:txBody>
          <a:bodyPr>
            <a:noAutofit/>
          </a:bodyPr>
          <a:lstStyle/>
          <a:p>
            <a:r>
              <a:rPr lang="cs-CZ" sz="4800" dirty="0" smtClean="0"/>
              <a:t>Úvod do dějin umění</a:t>
            </a:r>
            <a:br>
              <a:rPr lang="cs-CZ" sz="4800" dirty="0" smtClean="0"/>
            </a:br>
            <a:r>
              <a:rPr lang="cs-CZ" sz="4800" dirty="0" smtClean="0"/>
              <a:t>(sochařství)</a:t>
            </a:r>
            <a:endParaRPr lang="cs-CZ" sz="4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solidFill>
                  <a:srgbClr val="FF0000"/>
                </a:solidFill>
              </a:rPr>
              <a:t>Sochařství: </a:t>
            </a:r>
          </a:p>
          <a:p>
            <a:pPr>
              <a:buNone/>
            </a:pPr>
            <a:endParaRPr lang="cs-CZ" sz="2800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sz="2800" dirty="0" smtClean="0"/>
              <a:t>Vztah k prostoru: volná socha ( např. pomník)</a:t>
            </a:r>
          </a:p>
          <a:p>
            <a:pPr>
              <a:buNone/>
            </a:pPr>
            <a:r>
              <a:rPr lang="cs-CZ" sz="2800" dirty="0" smtClean="0"/>
              <a:t>                                reliéf (socha je vázána k podkladu)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Tvůrčí postup: skulptura (hmota se odebírá)</a:t>
            </a:r>
          </a:p>
          <a:p>
            <a:pPr>
              <a:buNone/>
            </a:pPr>
            <a:r>
              <a:rPr lang="cs-CZ" sz="2800" dirty="0" smtClean="0"/>
              <a:t>                           plastika (hmota se přidává)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endParaRPr lang="cs-CZ" sz="2800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Určete podle obrázků: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4525963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cs-CZ" dirty="0" smtClean="0"/>
              <a:t>Na kterém obrázku najdeme: </a:t>
            </a:r>
          </a:p>
          <a:p>
            <a:pPr marL="514350" indent="-514350">
              <a:buNone/>
            </a:pPr>
            <a:r>
              <a:rPr lang="cs-CZ" dirty="0" smtClean="0"/>
              <a:t>a) volnou sochu</a:t>
            </a:r>
          </a:p>
          <a:p>
            <a:pPr marL="514350" indent="-514350">
              <a:buNone/>
            </a:pPr>
            <a:r>
              <a:rPr lang="cs-CZ" dirty="0" smtClean="0"/>
              <a:t>b) reliéf</a:t>
            </a:r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2. Který obrázek představuje:</a:t>
            </a:r>
          </a:p>
          <a:p>
            <a:pPr marL="514350" indent="-514350">
              <a:buAutoNum type="alphaLcParenR"/>
            </a:pPr>
            <a:r>
              <a:rPr lang="cs-CZ" dirty="0" smtClean="0"/>
              <a:t>skulpturu</a:t>
            </a:r>
          </a:p>
          <a:p>
            <a:pPr marL="514350" indent="-514350">
              <a:buAutoNum type="alphaLcParenR"/>
            </a:pPr>
            <a:r>
              <a:rPr lang="cs-CZ" dirty="0" smtClean="0"/>
              <a:t>plastiku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9" name="Obrázek 8" descr="caesarova-kas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99733" y="260648"/>
            <a:ext cx="6488691" cy="5328592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899592" y="5517232"/>
            <a:ext cx="5357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1.</a:t>
            </a:r>
            <a:endParaRPr lang="cs-CZ" sz="3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0124fd3e59_22189405_o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3" y="260648"/>
            <a:ext cx="8118099" cy="5400600"/>
          </a:xfrm>
        </p:spPr>
      </p:pic>
      <p:sp>
        <p:nvSpPr>
          <p:cNvPr id="5" name="TextovéPole 4"/>
          <p:cNvSpPr txBox="1"/>
          <p:nvPr/>
        </p:nvSpPr>
        <p:spPr>
          <a:xfrm>
            <a:off x="8028384" y="5877272"/>
            <a:ext cx="5357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2.</a:t>
            </a:r>
            <a:endParaRPr lang="cs-CZ" sz="3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Traianův sloup, reliéf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3" y="260648"/>
            <a:ext cx="5078791" cy="6120680"/>
          </a:xfrm>
        </p:spPr>
      </p:pic>
      <p:sp>
        <p:nvSpPr>
          <p:cNvPr id="5" name="TextovéPole 4"/>
          <p:cNvSpPr txBox="1"/>
          <p:nvPr/>
        </p:nvSpPr>
        <p:spPr>
          <a:xfrm>
            <a:off x="7164288" y="5589240"/>
            <a:ext cx="5357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3.</a:t>
            </a:r>
            <a:endParaRPr lang="cs-CZ" sz="3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128855_4_myslbek_sv_vacla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93584" y="188640"/>
            <a:ext cx="7584842" cy="5688632"/>
          </a:xfrm>
        </p:spPr>
      </p:pic>
      <p:sp>
        <p:nvSpPr>
          <p:cNvPr id="5" name="TextovéPole 4"/>
          <p:cNvSpPr txBox="1"/>
          <p:nvPr/>
        </p:nvSpPr>
        <p:spPr>
          <a:xfrm>
            <a:off x="467544" y="5877272"/>
            <a:ext cx="5357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4.</a:t>
            </a:r>
            <a:endParaRPr lang="cs-CZ" sz="3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5535-1328441290-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39752" y="188640"/>
            <a:ext cx="5040560" cy="6300701"/>
          </a:xfrm>
        </p:spPr>
      </p:pic>
      <p:sp>
        <p:nvSpPr>
          <p:cNvPr id="5" name="TextovéPole 4"/>
          <p:cNvSpPr txBox="1"/>
          <p:nvPr/>
        </p:nvSpPr>
        <p:spPr>
          <a:xfrm>
            <a:off x="755576" y="5733256"/>
            <a:ext cx="5357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5.</a:t>
            </a:r>
            <a:endParaRPr lang="cs-CZ" sz="36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odpovědi: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dirty="0" smtClean="0"/>
              <a:t>1) a, 2) b, 3) b, 4) a, 5) a</a:t>
            </a:r>
          </a:p>
          <a:p>
            <a:pPr marL="514350" indent="-514350">
              <a:buAutoNum type="arabicPeriod"/>
            </a:pP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/>
              <a:t>1) a, 2) a, 3) a, 4) b, 5) b</a:t>
            </a:r>
          </a:p>
          <a:p>
            <a:pPr marL="514350" indent="-51435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554960" cy="56207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http://www.cestopisy.net</a:t>
            </a:r>
            <a:r>
              <a:rPr lang="pt-BR" dirty="0" smtClean="0"/>
              <a:t> [online]. [cit. 26.1.2013]. Dostupný na WWW: http://www.cestopisy.net/138-olomouc-a-jeji-unikatni-kasny.php 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http://masch.blog.cz</a:t>
            </a:r>
            <a:r>
              <a:rPr lang="pt-BR" dirty="0" smtClean="0"/>
              <a:t> [online]. [cit. 26.1.2013]. Dostupný na WWW: http://masch.blog.cz/galerie/kterak-cerni-faraoni-dobyli-egypt/obrazek/22189405 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http://82.114.195.35:90/ProjektModerniUmeni</a:t>
            </a:r>
            <a:r>
              <a:rPr lang="pt-BR" dirty="0" smtClean="0"/>
              <a:t> [online]. [cit. 26.1.2013]. Dostupný na WWW: http://82.114.195.35:90/ProjektModerniUmeni/Starov%C4%9Bk/Projekt%20-%20%C5%98%C3%ADm/ 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http://www.praha.eu</a:t>
            </a:r>
            <a:r>
              <a:rPr lang="pt-BR" dirty="0" smtClean="0"/>
              <a:t> [online]. [cit. 26.1.2013]. Dostupný na WWW: http://www.praha.eu/jnp/cz/home/zivot_v_praze/budoucnost_historie/praha_historicka/osmicka_na_konci/osmicka_v_rodnem_liste/cerven/josef_vaclav_myslbek.html </a:t>
            </a:r>
            <a:r>
              <a:rPr lang="cs-CZ" dirty="0" smtClean="0"/>
              <a:t> </a:t>
            </a:r>
          </a:p>
          <a:p>
            <a:pPr marL="514350" indent="-514350">
              <a:buAutoNum type="arabicPeriod"/>
            </a:pPr>
            <a:r>
              <a:rPr lang="cs-CZ" dirty="0" smtClean="0"/>
              <a:t>HÁJEK, Jakub. </a:t>
            </a:r>
            <a:r>
              <a:rPr lang="cs-CZ" i="1" dirty="0" smtClean="0"/>
              <a:t>http://www.</a:t>
            </a:r>
            <a:r>
              <a:rPr lang="cs-CZ" i="1" dirty="0" err="1" smtClean="0"/>
              <a:t>humanart.cz</a:t>
            </a:r>
            <a:r>
              <a:rPr lang="cs-CZ" dirty="0" smtClean="0"/>
              <a:t> [online]. [cit. 26.1.2013]. Dostupný na WWW: http://www.</a:t>
            </a:r>
            <a:r>
              <a:rPr lang="cs-CZ" dirty="0" err="1" smtClean="0"/>
              <a:t>humanart.cz</a:t>
            </a:r>
            <a:r>
              <a:rPr lang="cs-CZ" dirty="0" smtClean="0"/>
              <a:t>/plastika-72214-busta-</a:t>
            </a:r>
            <a:r>
              <a:rPr lang="cs-CZ" dirty="0" err="1" smtClean="0"/>
              <a:t>portret</a:t>
            </a:r>
            <a:r>
              <a:rPr lang="cs-CZ" dirty="0" smtClean="0"/>
              <a:t>-</a:t>
            </a:r>
            <a:r>
              <a:rPr lang="cs-CZ" dirty="0" err="1" smtClean="0"/>
              <a:t>spoluzaka</a:t>
            </a:r>
            <a:r>
              <a:rPr lang="cs-CZ" dirty="0" smtClean="0"/>
              <a:t>-model.</a:t>
            </a:r>
            <a:r>
              <a:rPr lang="cs-CZ" dirty="0" err="1" smtClean="0"/>
              <a:t>html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734</TotalTime>
  <Words>251</Words>
  <Application>Microsoft Office PowerPoint</Application>
  <PresentationFormat>Předvádění na obrazovce (4:3)</PresentationFormat>
  <Paragraphs>38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Úvod do dějin umění (sochařství)</vt:lpstr>
      <vt:lpstr>Snímek 3</vt:lpstr>
      <vt:lpstr>Určete podle obrázků: </vt:lpstr>
      <vt:lpstr>Snímek 5</vt:lpstr>
      <vt:lpstr>Snímek 6</vt:lpstr>
      <vt:lpstr>Snímek 7</vt:lpstr>
      <vt:lpstr>Snímek 8</vt:lpstr>
      <vt:lpstr>Snímek 9</vt:lpstr>
      <vt:lpstr>Správné odpovědi:</vt:lpstr>
      <vt:lpstr>Použité zdroje: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Úvod do dějin umění</dc:title>
  <dc:creator>Kateřina Plesníková</dc:creator>
  <cp:lastModifiedBy>Olivík Daniel</cp:lastModifiedBy>
  <cp:revision>54</cp:revision>
  <dcterms:created xsi:type="dcterms:W3CDTF">2009-08-30T17:48:12Z</dcterms:created>
  <dcterms:modified xsi:type="dcterms:W3CDTF">2013-06-26T07:25:07Z</dcterms:modified>
</cp:coreProperties>
</file>