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emf" ContentType="image/x-emf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93" r:id="rId2"/>
    <p:sldId id="256" r:id="rId3"/>
    <p:sldId id="257" r:id="rId4"/>
    <p:sldId id="291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2" r:id="rId3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60"/>
  </p:normalViewPr>
  <p:slideViewPr>
    <p:cSldViewPr>
      <p:cViewPr>
        <p:scale>
          <a:sx n="100" d="100"/>
          <a:sy n="100" d="100"/>
        </p:scale>
        <p:origin x="-52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4520C-B860-4D8B-B8F7-AFB57B5A2A8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4520C-B860-4D8B-B8F7-AFB57B5A2A8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4520C-B860-4D8B-B8F7-AFB57B5A2A8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4520C-B860-4D8B-B8F7-AFB57B5A2A8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4520C-B860-4D8B-B8F7-AFB57B5A2A8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4520C-B860-4D8B-B8F7-AFB57B5A2A8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4520C-B860-4D8B-B8F7-AFB57B5A2A8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4520C-B860-4D8B-B8F7-AFB57B5A2A8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D444520C-B860-4D8B-B8F7-AFB57B5A2A8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4520C-B860-4D8B-B8F7-AFB57B5A2A8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4520C-B860-4D8B-B8F7-AFB57B5A2A8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D444520C-B860-4D8B-B8F7-AFB57B5A2A8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13" Type="http://schemas.openxmlformats.org/officeDocument/2006/relationships/slide" Target="slide15.xml"/><Relationship Id="rId3" Type="http://schemas.openxmlformats.org/officeDocument/2006/relationships/slide" Target="slide5.xml"/><Relationship Id="rId7" Type="http://schemas.openxmlformats.org/officeDocument/2006/relationships/slide" Target="slide9.xml"/><Relationship Id="rId12" Type="http://schemas.openxmlformats.org/officeDocument/2006/relationships/slide" Target="slide14.xml"/><Relationship Id="rId17" Type="http://schemas.openxmlformats.org/officeDocument/2006/relationships/slide" Target="slide19.xml"/><Relationship Id="rId2" Type="http://schemas.openxmlformats.org/officeDocument/2006/relationships/slide" Target="slide4.xml"/><Relationship Id="rId16" Type="http://schemas.openxmlformats.org/officeDocument/2006/relationships/slide" Target="slide18.xml"/><Relationship Id="rId1" Type="http://schemas.openxmlformats.org/officeDocument/2006/relationships/slideLayout" Target="../slideLayouts/slideLayout2.xml"/><Relationship Id="rId6" Type="http://schemas.openxmlformats.org/officeDocument/2006/relationships/slide" Target="slide8.xml"/><Relationship Id="rId11" Type="http://schemas.openxmlformats.org/officeDocument/2006/relationships/slide" Target="slide13.xml"/><Relationship Id="rId5" Type="http://schemas.openxmlformats.org/officeDocument/2006/relationships/slide" Target="slide7.xml"/><Relationship Id="rId15" Type="http://schemas.openxmlformats.org/officeDocument/2006/relationships/slide" Target="slide17.xml"/><Relationship Id="rId10" Type="http://schemas.openxmlformats.org/officeDocument/2006/relationships/slide" Target="slide12.xml"/><Relationship Id="rId4" Type="http://schemas.openxmlformats.org/officeDocument/2006/relationships/slide" Target="slide6.xml"/><Relationship Id="rId9" Type="http://schemas.openxmlformats.org/officeDocument/2006/relationships/slide" Target="slide11.xml"/><Relationship Id="rId14" Type="http://schemas.openxmlformats.org/officeDocument/2006/relationships/slide" Target="slide1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23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2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25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26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27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29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30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31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32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33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3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945425961"/>
              </p:ext>
            </p:extLst>
          </p:nvPr>
        </p:nvGraphicFramePr>
        <p:xfrm>
          <a:off x="2847975" y="1123950"/>
          <a:ext cx="3362325" cy="5019675"/>
        </p:xfrm>
        <a:graphic>
          <a:graphicData uri="http://schemas.openxmlformats.org/presentationml/2006/ole">
            <p:oleObj spid="_x0000_s1034" name="Dokument" r:id="rId3" imgW="5901230" imgH="8818877" progId="Word.Document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3284477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Jednoduché právní listiny</a:t>
            </a:r>
            <a:br>
              <a:rPr lang="cs-CZ" dirty="0" smtClean="0"/>
            </a:br>
            <a:r>
              <a:rPr lang="cs-CZ" sz="2000" dirty="0" smtClean="0"/>
              <a:t>Písemná a elektronická komunikace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Riskuj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0" y="0"/>
          <a:ext cx="9144001" cy="685800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483768"/>
                <a:gridCol w="1584176"/>
                <a:gridCol w="1728192"/>
                <a:gridCol w="1728192"/>
                <a:gridCol w="1619673"/>
              </a:tblGrid>
              <a:tr h="1704210">
                <a:tc>
                  <a:txBody>
                    <a:bodyPr/>
                    <a:lstStyle/>
                    <a:p>
                      <a:pPr algn="l"/>
                      <a:r>
                        <a:rPr lang="cs-CZ" sz="2200" dirty="0" smtClean="0">
                          <a:solidFill>
                            <a:schemeClr val="accent1">
                              <a:lumMod val="40000"/>
                              <a:lumOff val="60000"/>
                            </a:schemeClr>
                          </a:solidFill>
                        </a:rPr>
                        <a:t>Jednoduché</a:t>
                      </a:r>
                      <a:r>
                        <a:rPr lang="cs-CZ" sz="2200" baseline="0" dirty="0" smtClean="0">
                          <a:solidFill>
                            <a:schemeClr val="accent1">
                              <a:lumMod val="40000"/>
                              <a:lumOff val="60000"/>
                            </a:schemeClr>
                          </a:solidFill>
                        </a:rPr>
                        <a:t> právní listiny</a:t>
                      </a:r>
                      <a:endParaRPr lang="cs-CZ" sz="2200" dirty="0">
                        <a:solidFill>
                          <a:schemeClr val="accent1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2" action="ppaction://hlinksldjump"/>
                        </a:rPr>
                        <a:t>100</a:t>
                      </a:r>
                      <a:endParaRPr lang="cs-CZ" sz="66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3" action="ppaction://hlinksldjump"/>
                        </a:rPr>
                        <a:t>200</a:t>
                      </a:r>
                      <a:endParaRPr lang="cs-CZ" sz="66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4" action="ppaction://hlinksldjump"/>
                        </a:rPr>
                        <a:t>300</a:t>
                      </a:r>
                      <a:endParaRPr lang="cs-CZ" sz="66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5" action="ppaction://hlinksldjump"/>
                        </a:rPr>
                        <a:t>400</a:t>
                      </a:r>
                      <a:endParaRPr lang="cs-CZ" sz="66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717930">
                <a:tc>
                  <a:txBody>
                    <a:bodyPr/>
                    <a:lstStyle/>
                    <a:p>
                      <a:pPr algn="l"/>
                      <a:r>
                        <a:rPr lang="cs-CZ" sz="2200" b="1" dirty="0" smtClean="0">
                          <a:solidFill>
                            <a:schemeClr val="accent1">
                              <a:lumMod val="40000"/>
                              <a:lumOff val="60000"/>
                            </a:schemeClr>
                          </a:solidFill>
                        </a:rPr>
                        <a:t>Kupní</a:t>
                      </a:r>
                      <a:r>
                        <a:rPr lang="cs-CZ" sz="2200" b="1" baseline="0" dirty="0" smtClean="0">
                          <a:solidFill>
                            <a:schemeClr val="accent1">
                              <a:lumMod val="40000"/>
                              <a:lumOff val="60000"/>
                            </a:schemeClr>
                          </a:solidFill>
                        </a:rPr>
                        <a:t> smlouva</a:t>
                      </a:r>
                      <a:endParaRPr lang="cs-CZ" sz="2200" b="1" dirty="0">
                        <a:solidFill>
                          <a:schemeClr val="accent1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6" action="ppaction://hlinksldjump"/>
                        </a:rPr>
                        <a:t>100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7" action="ppaction://hlinksldjump"/>
                        </a:rPr>
                        <a:t>200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8" action="ppaction://hlinksldjump"/>
                        </a:rPr>
                        <a:t>300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9" action="ppaction://hlinksldjump"/>
                        </a:rPr>
                        <a:t>400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717930">
                <a:tc>
                  <a:txBody>
                    <a:bodyPr/>
                    <a:lstStyle/>
                    <a:p>
                      <a:pPr algn="l"/>
                      <a:r>
                        <a:rPr lang="cs-CZ" sz="2200" b="1" dirty="0" smtClean="0">
                          <a:solidFill>
                            <a:schemeClr val="accent1">
                              <a:lumMod val="40000"/>
                              <a:lumOff val="60000"/>
                            </a:schemeClr>
                          </a:solidFill>
                        </a:rPr>
                        <a:t>Dlužní</a:t>
                      </a:r>
                      <a:r>
                        <a:rPr lang="cs-CZ" sz="2200" b="1" baseline="0" dirty="0" smtClean="0">
                          <a:solidFill>
                            <a:schemeClr val="accent1">
                              <a:lumMod val="40000"/>
                              <a:lumOff val="60000"/>
                            </a:schemeClr>
                          </a:solidFill>
                        </a:rPr>
                        <a:t> úpis </a:t>
                      </a:r>
                      <a:endParaRPr lang="cs-CZ" sz="2200" b="1" dirty="0">
                        <a:solidFill>
                          <a:schemeClr val="accent1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10" action="ppaction://hlinksldjump"/>
                        </a:rPr>
                        <a:t>100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11" action="ppaction://hlinksldjump"/>
                        </a:rPr>
                        <a:t>200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12" action="ppaction://hlinksldjump"/>
                        </a:rPr>
                        <a:t>300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13" action="ppaction://hlinksldjump"/>
                        </a:rPr>
                        <a:t>400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71793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accent1">
                              <a:lumMod val="40000"/>
                              <a:lumOff val="60000"/>
                            </a:schemeClr>
                          </a:solidFill>
                        </a:rPr>
                        <a:t>Plná</a:t>
                      </a:r>
                      <a:r>
                        <a:rPr lang="cs-CZ" sz="2200" b="1" baseline="0" dirty="0" smtClean="0">
                          <a:solidFill>
                            <a:schemeClr val="accent1">
                              <a:lumMod val="40000"/>
                              <a:lumOff val="60000"/>
                            </a:schemeClr>
                          </a:solidFill>
                        </a:rPr>
                        <a:t> moc</a:t>
                      </a:r>
                      <a:endParaRPr lang="cs-CZ" sz="2200" b="1" dirty="0">
                        <a:solidFill>
                          <a:schemeClr val="accent1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14" action="ppaction://hlinksldjump"/>
                        </a:rPr>
                        <a:t>100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15" action="ppaction://hlinksldjump"/>
                        </a:rPr>
                        <a:t>200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16" action="ppaction://hlinksldjump"/>
                        </a:rPr>
                        <a:t>300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17" action="ppaction://hlinksldjump"/>
                        </a:rPr>
                        <a:t>400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2" action="ppaction://hlinksldjump"/>
              </a:rPr>
              <a:t>Jednoduché právní listiny za 100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196752"/>
            <a:ext cx="7467600" cy="3633267"/>
          </a:xfrm>
        </p:spPr>
        <p:txBody>
          <a:bodyPr anchor="ctr"/>
          <a:lstStyle/>
          <a:p>
            <a:pPr>
              <a:buNone/>
            </a:pPr>
            <a:endParaRPr lang="cs-CZ" sz="3200" dirty="0" smtClean="0"/>
          </a:p>
          <a:p>
            <a:r>
              <a:rPr lang="cs-CZ" sz="3200" dirty="0" smtClean="0"/>
              <a:t>Mezi kým vzniká právní vztah v kupní smlouvě</a:t>
            </a:r>
            <a:r>
              <a:rPr lang="cs-CZ" sz="3200" dirty="0" smtClean="0">
                <a:hlinkClick r:id="rId3" action="ppaction://hlinksldjump"/>
              </a:rPr>
              <a:t> ?</a:t>
            </a:r>
            <a:endParaRPr lang="cs-CZ" sz="3200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2" action="ppaction://hlinksldjump"/>
              </a:rPr>
              <a:t>Jednoduché právní listiny za</a:t>
            </a:r>
            <a:r>
              <a:rPr lang="cs-CZ" dirty="0" smtClean="0"/>
              <a:t> </a:t>
            </a:r>
            <a:r>
              <a:rPr lang="cs-CZ" dirty="0" smtClean="0">
                <a:hlinkClick r:id="rId2" action="ppaction://hlinksldjump"/>
              </a:rPr>
              <a:t> za 200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052736"/>
            <a:ext cx="7467600" cy="4525963"/>
          </a:xfrm>
        </p:spPr>
        <p:txBody>
          <a:bodyPr anchor="ctr">
            <a:normAutofit/>
          </a:bodyPr>
          <a:lstStyle/>
          <a:p>
            <a:pPr>
              <a:buNone/>
            </a:pPr>
            <a:endParaRPr lang="cs-CZ" sz="3200" dirty="0" smtClean="0"/>
          </a:p>
          <a:p>
            <a:r>
              <a:rPr lang="cs-CZ" sz="3200" dirty="0" smtClean="0"/>
              <a:t>Čím jste, když si půjčujete peníze</a:t>
            </a:r>
            <a:r>
              <a:rPr lang="cs-CZ" sz="3200" dirty="0" smtClean="0">
                <a:hlinkClick r:id="rId3" action="ppaction://hlinksldjump"/>
              </a:rPr>
              <a:t> ?</a:t>
            </a:r>
            <a:endParaRPr lang="cs-CZ" sz="32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2" action="ppaction://hlinksldjump"/>
              </a:rPr>
              <a:t>Jednoduché právní listiny za 300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196752"/>
            <a:ext cx="7467600" cy="4525963"/>
          </a:xfrm>
        </p:spPr>
        <p:txBody>
          <a:bodyPr anchor="ctr"/>
          <a:lstStyle/>
          <a:p>
            <a:pPr>
              <a:buNone/>
            </a:pPr>
            <a:endParaRPr lang="cs-CZ" sz="3200" dirty="0" smtClean="0"/>
          </a:p>
          <a:p>
            <a:r>
              <a:rPr lang="cs-CZ" sz="3200" dirty="0" smtClean="0"/>
              <a:t>Jak zrušíme pnou moc</a:t>
            </a:r>
            <a:r>
              <a:rPr lang="cs-CZ" sz="3200" dirty="0" smtClean="0">
                <a:hlinkClick r:id="rId3" action="ppaction://hlinksldjump"/>
              </a:rPr>
              <a:t> ?</a:t>
            </a:r>
            <a:endParaRPr lang="cs-CZ" sz="32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2" action="ppaction://hlinksldjump"/>
              </a:rPr>
              <a:t>Jednoduché právní listiny za za 400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124744"/>
            <a:ext cx="7467600" cy="4525963"/>
          </a:xfrm>
        </p:spPr>
        <p:txBody>
          <a:bodyPr anchor="ctr"/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/>
              <a:t>Vyjmenujte alespoň tři jednoduché právní listiny</a:t>
            </a:r>
            <a:r>
              <a:rPr lang="cs-CZ" dirty="0" smtClean="0">
                <a:hlinkClick r:id="rId3" action="ppaction://hlinksldjump"/>
              </a:rPr>
              <a:t> ?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 action="ppaction://hlinksldjump"/>
              </a:rPr>
              <a:t> Kupní smlouva za 100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908720"/>
            <a:ext cx="3466728" cy="4497288"/>
          </a:xfrm>
        </p:spPr>
        <p:txBody>
          <a:bodyPr anchor="ctr"/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/>
              <a:t>Jak se nazývají  strany, které uzavírají kupní smlouvu</a:t>
            </a:r>
            <a:r>
              <a:rPr lang="cs-CZ" dirty="0" smtClean="0">
                <a:hlinkClick r:id="rId3" action="ppaction://hlinksldjump"/>
              </a:rPr>
              <a:t> ?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 Kupní smlouva za 200</a:t>
            </a:r>
            <a:r>
              <a:rPr lang="cs-CZ" dirty="0" smtClean="0"/>
              <a:t>    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908720"/>
            <a:ext cx="7467600" cy="4525963"/>
          </a:xfrm>
        </p:spPr>
        <p:txBody>
          <a:bodyPr anchor="ctr"/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/>
              <a:t>Jaké jsou nezbytné náležitosti kupní smlouvy</a:t>
            </a:r>
            <a:r>
              <a:rPr lang="cs-CZ" dirty="0" smtClean="0">
                <a:hlinkClick r:id="rId3" action="ppaction://hlinksldjump"/>
              </a:rPr>
              <a:t> ?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Kupní smlouva za 300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/>
              <a:t>Kdy bude kupní smlouva neplatná</a:t>
            </a:r>
            <a:r>
              <a:rPr lang="cs-CZ" dirty="0" smtClean="0">
                <a:hlinkClick r:id="rId3" action="ppaction://hlinksldjump"/>
              </a:rPr>
              <a:t> ?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Kupní smlouva za 400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r>
              <a:rPr lang="cs-CZ" dirty="0" smtClean="0"/>
              <a:t>Když prodáváte nemovitost, měla by být kupní smlouva sepsána nebo potvrzena …………….., aby vyhovovala zápisu do katastru nemovitostí </a:t>
            </a:r>
            <a:r>
              <a:rPr lang="cs-CZ" dirty="0" smtClean="0">
                <a:hlinkClick r:id="rId3" action="ppaction://hlinksldjump"/>
              </a:rPr>
              <a:t>?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Dlužní úpis za 100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72000"/>
          </a:xfrm>
        </p:spPr>
        <p:txBody>
          <a:bodyPr anchor="ctr"/>
          <a:lstStyle/>
          <a:p>
            <a:pPr>
              <a:buNone/>
            </a:pPr>
            <a:r>
              <a:rPr lang="cs-CZ" dirty="0" smtClean="0"/>
              <a:t>Jak se nazývá ten, kdo půjčuje peníze</a:t>
            </a:r>
            <a:r>
              <a:rPr lang="cs-CZ" dirty="0" smtClean="0">
                <a:hlinkClick r:id="rId3" action="ppaction://hlinksldjump"/>
              </a:rPr>
              <a:t>?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Dlužní úpis za 200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r>
              <a:rPr lang="cs-CZ" dirty="0" smtClean="0"/>
              <a:t>Stačí, aby částka v korunách byla napsána číslicemi </a:t>
            </a:r>
            <a:r>
              <a:rPr lang="cs-CZ" dirty="0" smtClean="0">
                <a:hlinkClick r:id="rId3" action="ppaction://hlinksldjump"/>
              </a:rPr>
              <a:t>?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Dlužní úpis za 300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r>
              <a:rPr lang="cs-CZ" dirty="0" smtClean="0"/>
              <a:t>O </a:t>
            </a:r>
            <a:r>
              <a:rPr lang="cs-CZ" dirty="0"/>
              <a:t>čem se musí dlužník s věřitelem dohodnout a pak sepsat</a:t>
            </a:r>
            <a:r>
              <a:rPr lang="cs-CZ" dirty="0" smtClean="0">
                <a:hlinkClick r:id="rId3" action="ppaction://hlinksldjump"/>
              </a:rPr>
              <a:t>?</a:t>
            </a:r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Dlužní úpis  za 400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/>
              <a:t>Může si věřitel určit 50% úrok</a:t>
            </a:r>
            <a:r>
              <a:rPr lang="cs-CZ" dirty="0" smtClean="0">
                <a:hlinkClick r:id="rId3" action="ppaction://hlinksldjump"/>
              </a:rPr>
              <a:t> ?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 action="ppaction://hlinksldjump"/>
              </a:rPr>
              <a:t>Plná moc za 100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/>
              <a:t>Kdo může vystavit plnou moc</a:t>
            </a:r>
            <a:r>
              <a:rPr lang="cs-CZ" dirty="0" smtClean="0">
                <a:hlinkClick r:id="rId3" action="ppaction://hlinksldjump"/>
              </a:rPr>
              <a:t> ?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 action="ppaction://hlinksldjump"/>
              </a:rPr>
              <a:t>Plná moc za 200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/>
              <a:t>Kdo je zmocněnec a kdo zmocnitel</a:t>
            </a:r>
            <a:r>
              <a:rPr lang="cs-CZ" dirty="0" smtClean="0">
                <a:hlinkClick r:id="rId3" action="ppaction://hlinksldjump"/>
              </a:rPr>
              <a:t> ?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 action="ppaction://hlinksldjump"/>
              </a:rPr>
              <a:t>Plná moc za 300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/>
              <a:t>Kdo to je prokurista</a:t>
            </a:r>
            <a:r>
              <a:rPr lang="cs-CZ" dirty="0" smtClean="0">
                <a:hlinkClick r:id="rId3" action="ppaction://hlinksldjump"/>
              </a:rPr>
              <a:t> ?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 action="ppaction://hlinksldjump"/>
              </a:rPr>
              <a:t>Plná moc za 400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600200"/>
            <a:ext cx="8291264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Bude vaše mzda vyplacena vašemu manželovi, který ji předloží vašemu zaměstnavateli</a:t>
            </a:r>
            <a:r>
              <a:rPr lang="cs-CZ" dirty="0" smtClean="0">
                <a:hlinkClick r:id="rId3" action="ppaction://hlinksldjump"/>
              </a:rPr>
              <a:t>?</a:t>
            </a:r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sz="2600" i="1" dirty="0" smtClean="0"/>
              <a:t>	Zmocňuji manžela Františka Kopeckého, nar. 4.5.1974, Krkonošská 14, 514 01 Jilemnice, aby převzal mou mzdu za měsíc  září 2012.</a:t>
            </a:r>
          </a:p>
          <a:p>
            <a:pPr>
              <a:buNone/>
            </a:pPr>
            <a:r>
              <a:rPr lang="cs-CZ" sz="2600" i="1" dirty="0" smtClean="0"/>
              <a:t>	Jilemnice 10. října 2012</a:t>
            </a:r>
          </a:p>
          <a:p>
            <a:pPr>
              <a:buNone/>
            </a:pPr>
            <a:r>
              <a:rPr lang="cs-CZ" sz="2600" i="1" dirty="0" smtClean="0"/>
              <a:t>	podpis</a:t>
            </a:r>
          </a:p>
          <a:p>
            <a:pPr>
              <a:buNone/>
            </a:pPr>
            <a:r>
              <a:rPr lang="cs-CZ" sz="2600" i="1" dirty="0" smtClean="0"/>
              <a:t>	Jana Kopecká</a:t>
            </a:r>
          </a:p>
          <a:p>
            <a:pPr>
              <a:buNone/>
            </a:pPr>
            <a:r>
              <a:rPr lang="cs-CZ" sz="2600" i="1" dirty="0" smtClean="0"/>
              <a:t>	Krkonošská 14</a:t>
            </a:r>
          </a:p>
          <a:p>
            <a:pPr>
              <a:buNone/>
            </a:pPr>
            <a:r>
              <a:rPr lang="cs-CZ" sz="2600" i="1" dirty="0" smtClean="0"/>
              <a:t>	514 01 Jilemnice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2" action="ppaction://hlinksldjump"/>
              </a:rPr>
              <a:t>Jednoduché právní listiny za 100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395536" y="1052736"/>
            <a:ext cx="8291264" cy="4569296"/>
          </a:xfrm>
        </p:spPr>
        <p:txBody>
          <a:bodyPr>
            <a:noAutofit/>
          </a:bodyPr>
          <a:lstStyle/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Mezi kým vzniká právní vztah v kupní smlouvě?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1000" dirty="0" smtClean="0"/>
              <a:t> </a:t>
            </a:r>
            <a:r>
              <a:rPr lang="cs-CZ" sz="2400" dirty="0" smtClean="0"/>
              <a:t>MEZI PRODÁVAJÍCÍM A KUPUJÍCÍM</a:t>
            </a:r>
          </a:p>
          <a:p>
            <a:pPr>
              <a:buNone/>
            </a:pPr>
            <a:r>
              <a:rPr lang="cs-CZ" sz="2400" dirty="0" smtClean="0"/>
              <a:t>MOHOU BÝT FYZICKOU I PRÁVNICKOUOSOBOU </a:t>
            </a:r>
            <a:r>
              <a:rPr lang="cs-CZ" sz="1000" dirty="0" smtClean="0"/>
              <a:t>     </a:t>
            </a:r>
          </a:p>
          <a:p>
            <a:endParaRPr lang="cs-CZ" sz="20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800" dirty="0" smtClean="0"/>
          </a:p>
          <a:p>
            <a:endParaRPr lang="cs-CZ" sz="2800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-1044624" y="7029400"/>
            <a:ext cx="7952560" cy="362744"/>
          </a:xfrm>
        </p:spPr>
        <p:txBody>
          <a:bodyPr>
            <a:normAutofit fontScale="85000" lnSpcReduction="20000"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2" action="ppaction://hlinksldjump"/>
              </a:rPr>
              <a:t>Jednoduché právní listiny za 200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608856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23528" y="1412776"/>
            <a:ext cx="8384608" cy="468322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Čím jste, když si půjčujete peníze?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DLUŽNÍKEM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2" action="ppaction://hlinksldjump"/>
              </a:rPr>
              <a:t>Jednoduché právní listiny za 300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>
          <a:xfrm>
            <a:off x="457200" y="1399592"/>
            <a:ext cx="4040188" cy="1309327"/>
          </a:xfrm>
        </p:spPr>
        <p:txBody>
          <a:bodyPr/>
          <a:lstStyle/>
          <a:p>
            <a:r>
              <a:rPr lang="cs-CZ" sz="2800" b="0" dirty="0" smtClean="0">
                <a:solidFill>
                  <a:schemeClr val="tx1"/>
                </a:solidFill>
              </a:rPr>
              <a:t>Jak zrušíme plnou moc?</a:t>
            </a:r>
          </a:p>
          <a:p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2"/>
          </p:nvPr>
        </p:nvSpPr>
        <p:spPr>
          <a:xfrm>
            <a:off x="4572000" y="1772816"/>
            <a:ext cx="4038600" cy="3913632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NAPÍŠEME ODVOLÁNÍ PLNÉ MOCI, když není omezena časem nebo účelem.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2" action="ppaction://hlinksldjump"/>
              </a:rPr>
              <a:t>Jednoduché právní listiny za 400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600" dirty="0" smtClean="0"/>
              <a:t>Vyjmenujte alespoň tři jednoduché právní listiny?</a:t>
            </a:r>
          </a:p>
          <a:p>
            <a:endParaRPr lang="cs-CZ" sz="2600" dirty="0" smtClean="0"/>
          </a:p>
          <a:p>
            <a:endParaRPr lang="cs-CZ" sz="2600" dirty="0" smtClean="0"/>
          </a:p>
          <a:p>
            <a:r>
              <a:rPr lang="cs-CZ" sz="2800" dirty="0" smtClean="0"/>
              <a:t>KUPNÍ SMLOUVA</a:t>
            </a:r>
          </a:p>
          <a:p>
            <a:r>
              <a:rPr lang="cs-CZ" sz="2800" dirty="0" smtClean="0"/>
              <a:t>PLNÁ MOC </a:t>
            </a:r>
          </a:p>
          <a:p>
            <a:r>
              <a:rPr lang="cs-CZ" sz="2800" dirty="0" smtClean="0"/>
              <a:t>POTVRZENKA</a:t>
            </a:r>
          </a:p>
          <a:p>
            <a:r>
              <a:rPr lang="cs-CZ" sz="2800" dirty="0" smtClean="0"/>
              <a:t>DLUŽNÍ ÚPIS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 action="ppaction://hlinksldjump"/>
              </a:rPr>
              <a:t> Kupní smlouva za 100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600200"/>
            <a:ext cx="8820472" cy="4525963"/>
          </a:xfrm>
        </p:spPr>
        <p:txBody>
          <a:bodyPr/>
          <a:lstStyle/>
          <a:p>
            <a:endParaRPr lang="cs-CZ" sz="2000" dirty="0" smtClean="0"/>
          </a:p>
          <a:p>
            <a:pPr>
              <a:buNone/>
            </a:pPr>
            <a:r>
              <a:rPr lang="cs-CZ" sz="2600" dirty="0" smtClean="0"/>
              <a:t>Jak se nazývají strany, které uzavírají kupní smlouvu?</a:t>
            </a:r>
          </a:p>
          <a:p>
            <a:pPr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r>
              <a:rPr lang="cs-CZ" dirty="0" smtClean="0"/>
              <a:t>PRODÁVAJÍCÍ A KUPUJÍCÍ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 Kupní smlouva  za 200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600" dirty="0" smtClean="0"/>
              <a:t>Jaké jsou nezbytné náležitosti kupní smlouvy?</a:t>
            </a:r>
          </a:p>
          <a:p>
            <a:pPr>
              <a:buNone/>
            </a:pPr>
            <a:endParaRPr lang="cs-CZ" sz="2000" dirty="0" smtClean="0"/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SMLUVNÍ STRANY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PŘEDMĚT PRODEJE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SMUVNÍ CENA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DODACÍ A PLATEBNÍ PODMÍNKY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DALŠÍ UJEDNÁNÍ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MÍSTO, DATUM, PODPISY OBOU STRAN</a:t>
            </a:r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 Kupní smlouva  za 300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600" dirty="0" smtClean="0"/>
              <a:t>Kdy bude kupní smlouva neplatná?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CHYBÍ JEDNA Z NEZBYTNÝCH NÁLEŽITOSTÍ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BYLA UZAVŘENA POD NÁTLAKEM ZA NEVÝHODNÝCH PODMÍNEK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 Kupní smlouva  400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1484784"/>
            <a:ext cx="8697144" cy="4572000"/>
          </a:xfrm>
        </p:spPr>
        <p:txBody>
          <a:bodyPr/>
          <a:lstStyle/>
          <a:p>
            <a:pPr>
              <a:buNone/>
            </a:pPr>
            <a:r>
              <a:rPr lang="cs-CZ" sz="2000" dirty="0" smtClean="0"/>
              <a:t>	</a:t>
            </a:r>
            <a:r>
              <a:rPr lang="cs-CZ" sz="2600" dirty="0" smtClean="0"/>
              <a:t>Když prodáváte nemovitost, měla by být kupní smlouva sepsána nebo potvrzena …………….., aby vyhovovala zápisu do katastru nemovitostí?</a:t>
            </a:r>
            <a:r>
              <a:rPr lang="cs-CZ" dirty="0" smtClean="0"/>
              <a:t>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NOTÁŘEM	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Dlužní úpis za 100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600" dirty="0" smtClean="0"/>
              <a:t>  Jak se nazývá ten, kdo půjčuje peníze?</a:t>
            </a:r>
          </a:p>
          <a:p>
            <a:pPr>
              <a:buNone/>
            </a:pPr>
            <a:endParaRPr lang="cs-CZ" sz="2600" dirty="0"/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VĚŘITEL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Dlužní úpis za 200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72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 </a:t>
            </a:r>
            <a:r>
              <a:rPr lang="cs-CZ" sz="2600" dirty="0" smtClean="0"/>
              <a:t>Stačí, aby částka v korunách byla napsána číslicemi ?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MUSÍ BÝT NAPSÁNA SLOVY, ABY NEDOŠLO K POKUSŮM O FALŠOVÁNÍ …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Kč 1.200			</a:t>
            </a:r>
            <a:r>
              <a:rPr lang="cs-CZ" dirty="0" smtClean="0">
                <a:latin typeface="Calibri"/>
              </a:rPr>
              <a:t>→ </a:t>
            </a:r>
            <a:r>
              <a:rPr lang="cs-CZ" dirty="0" err="1" smtClean="0">
                <a:latin typeface="Calibri"/>
              </a:rPr>
              <a:t>Jedentisícdvěstě</a:t>
            </a:r>
            <a:r>
              <a:rPr lang="cs-CZ" dirty="0" smtClean="0">
                <a:latin typeface="Calibri"/>
              </a:rPr>
              <a:t> Kč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Dlužní úpis za 300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dirty="0" smtClean="0"/>
              <a:t>	O čem se musí dlužník s věřitelem dohodnout a pak sepsat?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KDY A JAKÝM ZPŮSOBEM BUDE ČÁSTKA VRÁCENA  – SPLÁTKY, JEDNORÁZOVĚ, V HOTOVOSTI, PŘEVODEM NA ÚČET, SLOŽENÍM NA ÚČET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Dlužní úpis za 400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600" dirty="0" smtClean="0"/>
              <a:t>Může si věřitel určit 50% úrok?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NEMŮŽE, ŠLO BY O TRESTNÝ ČIN LICHVU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4" name="Zástupný symbol pro obsah 3"/>
          <p:cNvSpPr txBox="1">
            <a:spLocks/>
          </p:cNvSpPr>
          <p:nvPr/>
        </p:nvSpPr>
        <p:spPr>
          <a:xfrm>
            <a:off x="683568" y="6309320"/>
            <a:ext cx="7952560" cy="362744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74320" lvl="0" indent="-274320">
              <a:spcBef>
                <a:spcPts val="600"/>
              </a:spcBef>
              <a:buClr>
                <a:schemeClr val="accent2"/>
              </a:buClr>
              <a:buSzPct val="85000"/>
            </a:pPr>
            <a:endParaRPr kumimoji="0" lang="cs-CZ" sz="1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 action="ppaction://hlinksldjump"/>
              </a:rPr>
              <a:t>Plná moc za 100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57200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Kdo může vystavit plnou moc?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PRÁVNICKÁ I FYZICKÁ OSOBA	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 action="ppaction://hlinksldjump"/>
              </a:rPr>
              <a:t>Plná moc za 200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Kdo je zmocněnec a kdo zmocnitel?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ZMOCNITEL VYSTAVUJE PLNOU MOC.</a:t>
            </a:r>
          </a:p>
          <a:p>
            <a:pPr algn="ctr">
              <a:buNone/>
            </a:pPr>
            <a:r>
              <a:rPr lang="cs-CZ" dirty="0" smtClean="0"/>
              <a:t>ZMOCNITEL ZMOCŇUJE K URČITÝM ÚKONŮM ZMOCNĚNCE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 action="ppaction://hlinksldjump"/>
              </a:rPr>
              <a:t>Plná moc za 300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524000"/>
            <a:ext cx="8568952" cy="457200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Kdo to je prokurista?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2600" dirty="0" smtClean="0"/>
              <a:t>VĚTŠINOU PRÁVNÍK, KTERÝ MÁ NEOMEZENOU PLNOU MOC. MŮŽE ČINIT ZA PODNIK VŠECHNY ÚKONY, JEN NESMÍ ROZPRODAT MAJETEK A OBOHACOVAT SE NA ÚKOR PODNIKU.</a:t>
            </a:r>
          </a:p>
          <a:p>
            <a:pPr>
              <a:buNone/>
            </a:pPr>
            <a:r>
              <a:rPr lang="cs-CZ" sz="2600" dirty="0" smtClean="0"/>
              <a:t>    JE ZAPSANÝ V OBCHODNÍM REJSTŘÍKU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 action="ppaction://hlinksldjump"/>
              </a:rPr>
              <a:t>Plná moc za 400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524000"/>
            <a:ext cx="8640960" cy="457200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Bude vaše mzda vyplacena vašemu manželovi, který ji předloží vašemu zaměstnavateli?</a:t>
            </a:r>
          </a:p>
          <a:p>
            <a:pPr>
              <a:buNone/>
            </a:pPr>
            <a:r>
              <a:rPr lang="cs-CZ" sz="2600" i="1" dirty="0" smtClean="0"/>
              <a:t>	</a:t>
            </a:r>
          </a:p>
          <a:p>
            <a:pPr>
              <a:buNone/>
            </a:pPr>
            <a:r>
              <a:rPr lang="cs-CZ" sz="2600" i="1" dirty="0" smtClean="0"/>
              <a:t>	Zmocňuji manžela Františka Kopeckého, nar. 4.5.1974, Krkonošská 14, 514 01 Jilemnice, aby převzal mou mzdu za měsíc září 2012.</a:t>
            </a:r>
          </a:p>
          <a:p>
            <a:pPr>
              <a:buNone/>
            </a:pPr>
            <a:r>
              <a:rPr lang="cs-CZ" sz="2600" i="1" dirty="0" smtClean="0"/>
              <a:t>.</a:t>
            </a:r>
          </a:p>
          <a:p>
            <a:pPr>
              <a:buNone/>
            </a:pPr>
            <a:r>
              <a:rPr lang="cs-CZ" sz="2600" i="1" dirty="0" smtClean="0"/>
              <a:t>	Jilemnice 10. října 2012</a:t>
            </a:r>
          </a:p>
          <a:p>
            <a:pPr>
              <a:buNone/>
            </a:pPr>
            <a:r>
              <a:rPr lang="cs-CZ" sz="2600" i="1" dirty="0" smtClean="0"/>
              <a:t>	Podpis </a:t>
            </a:r>
            <a:r>
              <a:rPr lang="cs-CZ" i="1" dirty="0" smtClean="0"/>
              <a:t>                            </a:t>
            </a:r>
            <a:r>
              <a:rPr lang="cs-CZ" dirty="0" smtClean="0"/>
              <a:t>NEBUDE, NENÍ TAM</a:t>
            </a:r>
            <a:endParaRPr lang="cs-CZ" i="1" dirty="0" smtClean="0"/>
          </a:p>
          <a:p>
            <a:pPr>
              <a:buNone/>
            </a:pPr>
            <a:r>
              <a:rPr lang="cs-CZ" sz="2600" i="1" dirty="0" smtClean="0"/>
              <a:t>	Jana Kopecká, RČ               </a:t>
            </a:r>
            <a:r>
              <a:rPr lang="cs-CZ" sz="2800" dirty="0" smtClean="0"/>
              <a:t>UVEDEN ZAMĚSTNAVATEL   </a:t>
            </a:r>
          </a:p>
          <a:p>
            <a:pPr>
              <a:buNone/>
            </a:pPr>
            <a:r>
              <a:rPr lang="cs-CZ" sz="2600" i="1" dirty="0" smtClean="0"/>
              <a:t> 	Krkonošská 14</a:t>
            </a:r>
          </a:p>
          <a:p>
            <a:pPr>
              <a:buNone/>
            </a:pPr>
            <a:r>
              <a:rPr lang="cs-CZ" sz="2600" i="1" dirty="0" smtClean="0"/>
              <a:t>	514 01 Jilemnice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POUŽITÁ LITERATURA                                                                                                                                                                                                                                        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 </a:t>
            </a:r>
          </a:p>
          <a:p>
            <a:r>
              <a:rPr lang="cs-CZ" dirty="0" smtClean="0"/>
              <a:t>Kuldová, O. – </a:t>
            </a:r>
            <a:r>
              <a:rPr lang="cs-CZ" dirty="0" err="1" smtClean="0"/>
              <a:t>Fleischmannová</a:t>
            </a:r>
            <a:r>
              <a:rPr lang="cs-CZ" dirty="0" smtClean="0"/>
              <a:t>, E.: Jak psát obchodní dopisy a jiné písemnosti, Praha, Fortuna 2007</a:t>
            </a:r>
          </a:p>
          <a:p>
            <a:r>
              <a:rPr lang="cs-CZ" smtClean="0"/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1054</TotalTime>
  <Words>505</Words>
  <Application>Microsoft Office PowerPoint</Application>
  <PresentationFormat>Předvádění na obrazovce (4:3)</PresentationFormat>
  <Paragraphs>226</Paragraphs>
  <Slides>36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36</vt:i4>
      </vt:variant>
    </vt:vector>
  </HeadingPairs>
  <TitlesOfParts>
    <vt:vector size="38" baseType="lpstr">
      <vt:lpstr>Technický</vt:lpstr>
      <vt:lpstr>Dokument</vt:lpstr>
      <vt:lpstr>Snímek 1</vt:lpstr>
      <vt:lpstr>Jednoduché právní listiny Písemná a elektronická komunikace</vt:lpstr>
      <vt:lpstr>Snímek 3</vt:lpstr>
      <vt:lpstr>Jednoduché právní listiny za 100</vt:lpstr>
      <vt:lpstr>Jednoduché právní listiny za  za 200</vt:lpstr>
      <vt:lpstr>Jednoduché právní listiny za 300</vt:lpstr>
      <vt:lpstr>Jednoduché právní listiny za za 400</vt:lpstr>
      <vt:lpstr> Kupní smlouva za 100</vt:lpstr>
      <vt:lpstr> Kupní smlouva za 200    </vt:lpstr>
      <vt:lpstr>Kupní smlouva za 300</vt:lpstr>
      <vt:lpstr>Kupní smlouva za 400</vt:lpstr>
      <vt:lpstr>Dlužní úpis za 100</vt:lpstr>
      <vt:lpstr>Dlužní úpis za 200</vt:lpstr>
      <vt:lpstr>Dlužní úpis za 300</vt:lpstr>
      <vt:lpstr>Dlužní úpis  za 400</vt:lpstr>
      <vt:lpstr>Plná moc za 100</vt:lpstr>
      <vt:lpstr>Plná moc za 200</vt:lpstr>
      <vt:lpstr>Plná moc za 300</vt:lpstr>
      <vt:lpstr>Plná moc za 400</vt:lpstr>
      <vt:lpstr>Jednoduché právní listiny za 100</vt:lpstr>
      <vt:lpstr>Jednoduché právní listiny za 200</vt:lpstr>
      <vt:lpstr>Jednoduché právní listiny za 300</vt:lpstr>
      <vt:lpstr>Jednoduché právní listiny za 400</vt:lpstr>
      <vt:lpstr> Kupní smlouva za 100</vt:lpstr>
      <vt:lpstr> Kupní smlouva  za 200</vt:lpstr>
      <vt:lpstr> Kupní smlouva  za 300</vt:lpstr>
      <vt:lpstr> Kupní smlouva  400</vt:lpstr>
      <vt:lpstr>Dlužní úpis za 100</vt:lpstr>
      <vt:lpstr>Dlužní úpis za 200</vt:lpstr>
      <vt:lpstr>Dlužní úpis za 300</vt:lpstr>
      <vt:lpstr>Dlužní úpis za 400</vt:lpstr>
      <vt:lpstr>Plná moc za 100</vt:lpstr>
      <vt:lpstr>Plná moc za 200</vt:lpstr>
      <vt:lpstr>Plná moc za 300</vt:lpstr>
      <vt:lpstr>Plná moc za 400</vt:lpstr>
      <vt:lpstr>   POUŽITÁ LITERATURA                                                                                                                                                                                                                                         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Ekonomika</dc:title>
  <dc:creator>Lída</dc:creator>
  <cp:lastModifiedBy>jirousoval</cp:lastModifiedBy>
  <cp:revision>48</cp:revision>
  <dcterms:created xsi:type="dcterms:W3CDTF">2013-01-03T13:23:00Z</dcterms:created>
  <dcterms:modified xsi:type="dcterms:W3CDTF">2013-06-29T03:38:54Z</dcterms:modified>
</cp:coreProperties>
</file>