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7" r:id="rId3"/>
    <p:sldId id="258" r:id="rId4"/>
    <p:sldId id="259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6C13B-D743-4E27-BB57-D167EF9D765C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9ED157-8E80-440C-A3F7-0A3CA202A5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785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DE07-3A78-4A4E-B1DA-3F3BD5D91E3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39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6C9C3-0DB5-418B-BACD-0191A2403F2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549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D3794-3E45-441C-B2DC-4814435DCDAA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054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02BE4-FDB9-45C4-89C9-923BEBCF5E53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102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E6EB3-7E08-441D-BD14-07EEA7CC8CA1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199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FEB57-0857-4357-887C-0F5A5F30AE92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842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BC23-EC33-4A32-8BC9-E3B9585791E6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474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9A3A4-B2AB-4B63-9E38-FE1C746FA2F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368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42B02-4BE9-40E1-A98E-2D7DD9468E7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974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F78EE-34C1-4A50-8040-89CF3454EC86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820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F2514-BC84-4844-89A0-52CAA897139C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46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20857-1E38-4F66-9EA6-EA6F56701B6D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E3EB5-3D2A-48B4-850F-79DBC414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501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3" Type="http://schemas.openxmlformats.org/officeDocument/2006/relationships/image" Target="../media/image2.emf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4.gif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3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7.png"/><Relationship Id="rId3" Type="http://schemas.openxmlformats.org/officeDocument/2006/relationships/image" Target="../media/image2.emf"/><Relationship Id="rId7" Type="http://schemas.openxmlformats.org/officeDocument/2006/relationships/image" Target="../media/image42.png"/><Relationship Id="rId12" Type="http://schemas.openxmlformats.org/officeDocument/2006/relationships/image" Target="../media/image4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.gif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5.png"/><Relationship Id="rId9" Type="http://schemas.openxmlformats.org/officeDocument/2006/relationships/image" Target="../media/image4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2.emf"/><Relationship Id="rId7" Type="http://schemas.openxmlformats.org/officeDocument/2006/relationships/image" Target="../media/image52.png"/><Relationship Id="rId12" Type="http://schemas.openxmlformats.org/officeDocument/2006/relationships/image" Target="../media/image5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4.gif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6.png"/><Relationship Id="rId9" Type="http://schemas.openxmlformats.org/officeDocument/2006/relationships/image" Target="../media/image5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13" Type="http://schemas.openxmlformats.org/officeDocument/2006/relationships/image" Target="../media/image14.png"/><Relationship Id="rId3" Type="http://schemas.openxmlformats.org/officeDocument/2006/relationships/image" Target="../media/image2.emf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0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60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9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emf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9768931"/>
              </p:ext>
            </p:extLst>
          </p:nvPr>
        </p:nvGraphicFramePr>
        <p:xfrm>
          <a:off x="2195736" y="122201"/>
          <a:ext cx="4824536" cy="67160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22201"/>
                        <a:ext cx="4824536" cy="67160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8797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GONIOMETRIE A TRIGONOMETRIE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>
                    <a:solidFill>
                      <a:prstClr val="black"/>
                    </a:solidFill>
                  </a:rPr>
                  <a:t>goniometrické funkce orientovaného úhlu</a:t>
                </a:r>
                <a:br>
                  <a:rPr lang="cs-CZ" sz="2400" b="1" dirty="0" smtClean="0">
                    <a:solidFill>
                      <a:prstClr val="black"/>
                    </a:solidFill>
                  </a:rPr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hodnoty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funkcí t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g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400" b="1" i="1" dirty="0">
                    <a:solidFill>
                      <a:prstClr val="black"/>
                    </a:solidFill>
                  </a:rPr>
                  <a:t>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v 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intervalu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𝟑𝟔𝟎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°)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230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04427"/>
            <a:ext cx="4204641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05439" y="2374851"/>
                <a:ext cx="3024335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b="1" i="1" smtClean="0"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𝟏𝟖𝟎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°−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439" y="2374851"/>
                <a:ext cx="302433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305440" y="1974741"/>
                <a:ext cx="3024335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  <m: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440" y="1974741"/>
                <a:ext cx="302433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21699" y="4653136"/>
                <a:ext cx="314162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b="1" i="1">
                            <a:latin typeface="Cambria Math"/>
                          </a:rPr>
                          <m:t>𝒄𝒐</m:t>
                        </m:r>
                        <m:r>
                          <a:rPr lang="cs-CZ" b="1" i="1" smtClean="0">
                            <a:latin typeface="Cambria Math"/>
                          </a:rPr>
                          <m:t>𝒕𝒈</m:t>
                        </m:r>
                      </m:fName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𝟏𝟖𝟎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°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b="1" i="1">
                        <a:latin typeface="Cambria Math"/>
                      </a:rPr>
                      <m:t>=−</m:t>
                    </m:r>
                  </m:oMath>
                </a14:m>
                <a:r>
                  <a:rPr lang="cs-CZ" b="1" i="1" dirty="0">
                    <a:latin typeface="Cambria Math"/>
                  </a:rPr>
                  <a:t>co</a:t>
                </a:r>
                <a:r>
                  <a:rPr lang="cs-CZ" b="1" i="1" dirty="0" smtClean="0"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699" y="4653136"/>
                <a:ext cx="314162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221700" y="4253026"/>
                <a:ext cx="314162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/>
                <a14:m>
                  <m:oMath xmlns:m="http://schemas.openxmlformats.org/officeDocument/2006/math">
                    <m:func>
                      <m:funcPr>
                        <m:ctrlP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𝒄𝒐𝒕𝒈</m:t>
                        </m:r>
                      </m:fName>
                      <m:e>
                        <m:d>
                          <m:dPr>
                            <m:ctrlP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b="1" i="1">
                        <a:solidFill>
                          <a:prstClr val="black"/>
                        </a:solidFill>
                        <a:latin typeface="Cambria Math"/>
                      </a:rPr>
                      <m:t>=−</m:t>
                    </m:r>
                  </m:oMath>
                </a14:m>
                <a:r>
                  <a:rPr lang="cs-CZ" b="1" i="1" dirty="0">
                    <a:solidFill>
                      <a:prstClr val="black"/>
                    </a:solidFill>
                    <a:latin typeface="Cambria Math"/>
                  </a:rPr>
                  <a:t>co</a:t>
                </a:r>
                <a:r>
                  <a:rPr lang="cs-CZ" b="1" i="1" dirty="0" smtClean="0">
                    <a:solidFill>
                      <a:prstClr val="black"/>
                    </a:solidFill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b="1" i="1" dirty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700" y="4253026"/>
                <a:ext cx="314162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05439" y="3052535"/>
                <a:ext cx="3106171" cy="9520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𝟏𝟓𝟎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𝟏𝟖𝟎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°−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439" y="3052535"/>
                <a:ext cx="3106171" cy="952056"/>
              </a:xfrm>
              <a:prstGeom prst="rect">
                <a:avLst/>
              </a:prstGeom>
              <a:blipFill rotWithShape="1">
                <a:blip r:embed="rId9"/>
                <a:stretch>
                  <a:fillRect l="-3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221700" y="5260079"/>
                <a:ext cx="3525004" cy="6852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3333CC"/>
                    </a:solidFill>
                  </a:rPr>
                  <a:t>co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</a:rPr>
                      <m:t>𝒕𝒈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</a:rPr>
                      <m:t>𝟏𝟓𝟎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°=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d>
                      <m:dPr>
                        <m:ctrlP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°−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𝟑𝟎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  <a:t>=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𝟑𝟎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°=−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e>
                    </m:rad>
                  </m:oMath>
                </a14:m>
                <a:endParaRPr lang="cs-CZ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700" y="5260079"/>
                <a:ext cx="3525004" cy="685252"/>
              </a:xfrm>
              <a:prstGeom prst="rect">
                <a:avLst/>
              </a:prstGeom>
              <a:blipFill rotWithShape="1">
                <a:blip r:embed="rId10"/>
                <a:stretch>
                  <a:fillRect l="-1557" t="-4464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91" y="5395504"/>
            <a:ext cx="1021813" cy="102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458169" y="5472124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965039" y="5656790"/>
                <a:ext cx="1476686" cy="64633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</a:rPr>
                        <m:t>𝟏𝟐𝟎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latin typeface="Cambria Math"/>
                          <a:ea typeface="Cambria Math"/>
                        </a:rPr>
                        <m:t>𝒄𝒐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𝟑𝟓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5039" y="5656790"/>
                <a:ext cx="1476686" cy="646331"/>
              </a:xfrm>
              <a:prstGeom prst="rect">
                <a:avLst/>
              </a:prstGeom>
              <a:blipFill rotWithShape="1">
                <a:blip r:embed="rId12"/>
                <a:stretch>
                  <a:fillRect b="-463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03956" y="5945331"/>
                <a:ext cx="1846980" cy="3693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𝒄𝒐𝒕𝒈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𝟏𝟖𝟎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°=???</m:t>
                      </m:r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3956" y="5945331"/>
                <a:ext cx="1846980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952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14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GONIOMETRIE A TRIGONOMETRIE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>
                    <a:solidFill>
                      <a:prstClr val="black"/>
                    </a:solidFill>
                  </a:rPr>
                  <a:t>goniometrické funkce orientovaného úhlu</a:t>
                </a:r>
                <a:br>
                  <a:rPr lang="cs-CZ" sz="2400" b="1" dirty="0" smtClean="0">
                    <a:solidFill>
                      <a:prstClr val="black"/>
                    </a:solidFill>
                  </a:rPr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hodnoty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funkcí t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g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400" b="1" i="1" dirty="0">
                    <a:solidFill>
                      <a:prstClr val="black"/>
                    </a:solidFill>
                  </a:rPr>
                  <a:t>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v 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intervalu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°;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𝟑𝟔𝟎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°)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230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42" y="1615051"/>
            <a:ext cx="3684794" cy="3987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75309" y="2174796"/>
                <a:ext cx="3024335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000" b="1" i="1" smtClean="0"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𝟏𝟖𝟎</m:t>
                              </m:r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°+</m:t>
                              </m:r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309" y="2174796"/>
                <a:ext cx="3024335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575310" y="1774686"/>
                <a:ext cx="3024335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000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sz="2000" b="1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  <m:r>
                                <a:rPr lang="cs-CZ" sz="2000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sz="2000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2000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2000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310" y="1774686"/>
                <a:ext cx="3024335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491570" y="4453081"/>
                <a:ext cx="2878032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1">
                            <a:latin typeface="Cambria Math"/>
                          </a:rPr>
                          <m:t>𝒄𝒐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𝒕𝒈</m:t>
                        </m:r>
                      </m:fName>
                      <m:e>
                        <m:d>
                          <m:dPr>
                            <m:ctrlPr>
                              <a:rPr lang="cs-CZ" sz="20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𝟏𝟖𝟎</m:t>
                            </m:r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</a:rPr>
                              <m:t>°+</m:t>
                            </m:r>
                            <m:r>
                              <a:rPr lang="cs-CZ" sz="2000" b="1" i="1"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sz="20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000" b="1" i="1" dirty="0">
                    <a:latin typeface="Cambria Math"/>
                  </a:rPr>
                  <a:t>co</a:t>
                </a:r>
                <a:r>
                  <a:rPr lang="cs-CZ" sz="2000" b="1" i="1" dirty="0" smtClean="0"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70" y="4453081"/>
                <a:ext cx="2878032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491570" y="4052971"/>
                <a:ext cx="3141629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/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𝒄𝒐𝒕𝒈</m:t>
                        </m:r>
                      </m:fName>
                      <m:e>
                        <m:d>
                          <m:dPr>
                            <m:ctrlPr>
                              <a:rPr lang="cs-CZ" sz="2000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sz="20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r>
                              <a:rPr lang="cs-CZ" sz="2000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sz="2000" b="1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000" b="1" i="1" dirty="0">
                    <a:solidFill>
                      <a:prstClr val="black"/>
                    </a:solidFill>
                    <a:latin typeface="Cambria Math"/>
                  </a:rPr>
                  <a:t>co</a:t>
                </a:r>
                <a:r>
                  <a:rPr lang="cs-CZ" sz="2000" b="1" i="1" dirty="0" smtClean="0">
                    <a:solidFill>
                      <a:prstClr val="black"/>
                    </a:solidFill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sz="2000" b="1" i="1" dirty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000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70" y="4052971"/>
                <a:ext cx="3141629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75308" y="2656822"/>
                <a:ext cx="3106171" cy="6789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𝟐𝟒𝟎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𝟏𝟖𝟎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°+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𝟔𝟎</m:t>
                          </m:r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308" y="2656822"/>
                <a:ext cx="3106171" cy="678968"/>
              </a:xfrm>
              <a:prstGeom prst="rect">
                <a:avLst/>
              </a:prstGeom>
              <a:blipFill rotWithShape="1">
                <a:blip r:embed="rId9"/>
                <a:stretch>
                  <a:fillRect l="-589" b="-7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91570" y="5060024"/>
                <a:ext cx="3525004" cy="8242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3333CC"/>
                    </a:solidFill>
                  </a:rPr>
                  <a:t>co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</a:rPr>
                      <m:t>𝒕𝒈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</a:rPr>
                      <m:t>𝟐𝟒𝟎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°=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d>
                      <m:dPr>
                        <m:ctrlP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𝟔𝟎</m:t>
                        </m:r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</a:br>
                <a:r>
                  <a:rPr lang="cs-CZ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  <a:t>=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𝟔𝟎</m:t>
                    </m:r>
                    <m:r>
                      <a:rPr lang="cs-CZ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°=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solidFill>
                                  <a:srgbClr val="3333CC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1" smtClean="0">
                                <a:solidFill>
                                  <a:srgbClr val="3333CC"/>
                                </a:solidFill>
                                <a:latin typeface="Cambria Math"/>
                                <a:ea typeface="Cambria Math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70" y="5060024"/>
                <a:ext cx="3525004" cy="824200"/>
              </a:xfrm>
              <a:prstGeom prst="rect">
                <a:avLst/>
              </a:prstGeom>
              <a:blipFill rotWithShape="1">
                <a:blip r:embed="rId10"/>
                <a:stretch>
                  <a:fillRect l="-1557" t="-3704" b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91" y="5395504"/>
            <a:ext cx="1021813" cy="102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58169" y="5472124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03702" y="5770986"/>
                <a:ext cx="1476686" cy="64633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</a:rPr>
                        <m:t>𝟐𝟏𝟎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latin typeface="Cambria Math"/>
                          <a:ea typeface="Cambria Math"/>
                        </a:rPr>
                        <m:t>𝒄𝒐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𝟐𝟐𝟓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3702" y="5770986"/>
                <a:ext cx="1476686" cy="646331"/>
              </a:xfrm>
              <a:prstGeom prst="rect">
                <a:avLst/>
              </a:prstGeom>
              <a:blipFill rotWithShape="1">
                <a:blip r:embed="rId12"/>
                <a:stretch>
                  <a:fillRect b="-5556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358207" y="6017001"/>
                <a:ext cx="1226618" cy="3693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𝟐𝟕𝟎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8207" y="6017001"/>
                <a:ext cx="1226618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952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810203" y="6039990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!!!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76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GONIOMETRIE A TRIGONOMETRIE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1682" y="784054"/>
                <a:ext cx="671760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>
                    <a:solidFill>
                      <a:prstClr val="black"/>
                    </a:solidFill>
                  </a:rPr>
                  <a:t>goniometrické funkce orientovaného úhlu</a:t>
                </a:r>
                <a:br>
                  <a:rPr lang="cs-CZ" sz="2400" b="1" dirty="0" smtClean="0">
                    <a:solidFill>
                      <a:prstClr val="black"/>
                    </a:solidFill>
                  </a:rPr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hodnoty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funkcí 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tg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400" b="1" i="1" dirty="0">
                    <a:solidFill>
                      <a:prstClr val="black"/>
                    </a:solidFill>
                  </a:rPr>
                  <a:t>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v 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682" y="784054"/>
                <a:ext cx="6717608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270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9"/>
            <a:ext cx="3700887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21699" y="2374851"/>
                <a:ext cx="3024335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000" b="1" i="1" smtClean="0"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𝟑𝟔𝟎</m:t>
                              </m:r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°−</m:t>
                              </m:r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699" y="2374851"/>
                <a:ext cx="3024335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221700" y="1974741"/>
                <a:ext cx="3024335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000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sz="2000" b="1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000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  <m:r>
                                <a:rPr lang="cs-CZ" sz="2000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000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sz="2000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2000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700" y="1974741"/>
                <a:ext cx="3024335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39428" y="4226718"/>
                <a:ext cx="3141629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1">
                            <a:latin typeface="Cambria Math"/>
                          </a:rPr>
                          <m:t>𝒄𝒐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𝒕𝒈</m:t>
                        </m:r>
                      </m:fName>
                      <m:e>
                        <m:d>
                          <m:dPr>
                            <m:ctrlPr>
                              <a:rPr lang="cs-CZ" sz="20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𝟑𝟔𝟎</m:t>
                            </m:r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</a:rPr>
                              <m:t>°</m:t>
                            </m:r>
                            <m:r>
                              <a:rPr lang="cs-CZ" sz="2000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sz="2000" b="1" i="1"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sz="2000" b="1" i="1">
                        <a:latin typeface="Cambria Math"/>
                      </a:rPr>
                      <m:t>=−</m:t>
                    </m:r>
                  </m:oMath>
                </a14:m>
                <a:r>
                  <a:rPr lang="cs-CZ" sz="2000" b="1" i="1" dirty="0">
                    <a:latin typeface="Cambria Math"/>
                  </a:rPr>
                  <a:t>co</a:t>
                </a:r>
                <a:r>
                  <a:rPr lang="cs-CZ" sz="2000" b="1" i="1" dirty="0" smtClean="0"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9428" y="4226718"/>
                <a:ext cx="3141629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239428" y="3826608"/>
                <a:ext cx="3141629" cy="40011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 lvl="0"/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𝒄𝒐𝒕𝒈</m:t>
                        </m:r>
                      </m:fName>
                      <m:e>
                        <m:d>
                          <m:dPr>
                            <m:ctrlPr>
                              <a:rPr lang="cs-CZ" sz="2000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1" i="1" smtClean="0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0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sz="2000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000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sz="2000" b="1" i="1">
                        <a:solidFill>
                          <a:prstClr val="black"/>
                        </a:solidFill>
                        <a:latin typeface="Cambria Math"/>
                      </a:rPr>
                      <m:t>=−</m:t>
                    </m:r>
                  </m:oMath>
                </a14:m>
                <a:r>
                  <a:rPr lang="cs-CZ" sz="2000" b="1" i="1" dirty="0">
                    <a:solidFill>
                      <a:prstClr val="black"/>
                    </a:solidFill>
                    <a:latin typeface="Cambria Math"/>
                  </a:rPr>
                  <a:t>co</a:t>
                </a:r>
                <a:r>
                  <a:rPr lang="cs-CZ" sz="2000" b="1" i="1" dirty="0" smtClean="0">
                    <a:solidFill>
                      <a:prstClr val="black"/>
                    </a:solidFill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sz="2000" b="1" i="1" dirty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000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9428" y="3826608"/>
                <a:ext cx="3141629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39428" y="2933229"/>
                <a:ext cx="2794035" cy="8558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</a:rPr>
                        <m:t>𝟑𝟏𝟓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d>
                        <m:dPr>
                          <m:ctrlP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𝟑𝟔𝟎</m:t>
                          </m:r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°−</m:t>
                          </m:r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𝟒𝟓</m:t>
                          </m:r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°=−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9428" y="2933229"/>
                <a:ext cx="2794035" cy="85581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57156" y="4802782"/>
                <a:ext cx="3168111" cy="8558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1600" b="1" dirty="0" smtClean="0">
                    <a:solidFill>
                      <a:srgbClr val="3333CC"/>
                    </a:solidFill>
                  </a:rPr>
                  <a:t>co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solidFill>
                          <a:srgbClr val="3333CC"/>
                        </a:solidFill>
                        <a:latin typeface="Cambria Math"/>
                      </a:rPr>
                      <m:t>𝒕𝒈</m:t>
                    </m:r>
                    <m:r>
                      <a:rPr lang="cs-CZ" sz="1600" b="1" i="1" smtClean="0">
                        <a:solidFill>
                          <a:srgbClr val="3333CC"/>
                        </a:solidFill>
                        <a:latin typeface="Cambria Math"/>
                      </a:rPr>
                      <m:t>𝟑𝟏𝟓</m:t>
                    </m:r>
                    <m:r>
                      <a:rPr lang="cs-CZ" sz="1600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°=</m:t>
                    </m:r>
                    <m:r>
                      <a:rPr lang="cs-CZ" sz="1600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d>
                      <m:dPr>
                        <m:ctrlPr>
                          <a:rPr lang="cs-CZ" sz="1600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1600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sz="1600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°−</m:t>
                        </m:r>
                        <m:r>
                          <a:rPr lang="cs-CZ" sz="1600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𝟒𝟓</m:t>
                        </m:r>
                        <m:r>
                          <a:rPr lang="cs-CZ" sz="1600" b="1" i="1" smtClean="0">
                            <a:solidFill>
                              <a:srgbClr val="3333CC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sz="1600" b="1" i="1" smtClean="0">
                        <a:solidFill>
                          <a:srgbClr val="3333CC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1600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sz="1600" b="1" i="1" dirty="0" smtClean="0">
                    <a:solidFill>
                      <a:srgbClr val="3333CC"/>
                    </a:solidFill>
                    <a:latin typeface="Cambria Math"/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1600" b="1" i="1" smtClean="0">
                          <a:solidFill>
                            <a:srgbClr val="3333CC"/>
                          </a:solidFill>
                          <a:latin typeface="Cambria Math"/>
                          <a:ea typeface="Cambria Math"/>
                        </a:rPr>
                        <m:t>°=−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1" i="1" smtClean="0">
                                  <a:solidFill>
                                    <a:srgbClr val="3333CC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solidFill>
                                <a:srgbClr val="3333CC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dirty="0">
                  <a:solidFill>
                    <a:srgbClr val="3333CC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7156" y="4802782"/>
                <a:ext cx="3168111" cy="855812"/>
              </a:xfrm>
              <a:prstGeom prst="rect">
                <a:avLst/>
              </a:prstGeom>
              <a:blipFill rotWithShape="1">
                <a:blip r:embed="rId10"/>
                <a:stretch>
                  <a:fillRect l="-962" t="-2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91" y="5395504"/>
            <a:ext cx="1021813" cy="102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458169" y="5472124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965039" y="5770986"/>
                <a:ext cx="1476686" cy="64633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</a:rPr>
                        <m:t>𝟑𝟎𝟎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𝟑𝟑𝟎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°=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5039" y="5770986"/>
                <a:ext cx="1476686" cy="646331"/>
              </a:xfrm>
              <a:prstGeom prst="rect">
                <a:avLst/>
              </a:prstGeom>
              <a:blipFill rotWithShape="1">
                <a:blip r:embed="rId12"/>
                <a:stretch>
                  <a:fillRect b="-463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563888" y="60479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28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GONIOMETRIE A TRIGONOMETRIE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718857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>
                    <a:solidFill>
                      <a:prstClr val="black"/>
                    </a:solidFill>
                  </a:rPr>
                  <a:t>goniometrické funkce orientovaného úhlu</a:t>
                </a:r>
                <a:br>
                  <a:rPr lang="cs-CZ" sz="2400" b="1" dirty="0" smtClean="0">
                    <a:solidFill>
                      <a:prstClr val="black"/>
                    </a:solidFill>
                  </a:rPr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hodnoty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funkcí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t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g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𝒐𝒃𝒆𝒄𝒏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é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𝒉𝒐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𝒂𝒓𝒈𝒖𝒎𝒆𝒏𝒕𝒖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7188571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7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7542" y="3585529"/>
                <a:ext cx="3624815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b="1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𝒄𝒐</m:t>
                        </m:r>
                        <m: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𝒕𝒈</m:t>
                        </m:r>
                      </m:fName>
                      <m:e>
                        <m:d>
                          <m:dPr>
                            <m:ctrlP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𝒌</m:t>
                            </m:r>
                            <m: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𝝅</m:t>
                            </m:r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b="1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b="1" i="1" dirty="0">
                    <a:solidFill>
                      <a:prstClr val="black"/>
                    </a:solidFill>
                    <a:latin typeface="Cambria Math"/>
                  </a:rPr>
                  <a:t>co</a:t>
                </a:r>
                <a:r>
                  <a:rPr lang="cs-CZ" b="1" i="1" dirty="0" smtClean="0">
                    <a:solidFill>
                      <a:prstClr val="black"/>
                    </a:solidFill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b="1" i="1" dirty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585529"/>
                <a:ext cx="362481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67542" y="4371057"/>
                <a:ext cx="4990754" cy="68589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</a:rPr>
                        <m:t>𝒄𝒐𝒕𝒈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</a:rPr>
                            <m:t>𝟐𝟑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d>
                        <m:dPr>
                          <m:ctrlP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16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371057"/>
                <a:ext cx="4990754" cy="68589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67542" y="5056950"/>
                <a:ext cx="5832649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𝟏𝟑𝟎𝟓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d>
                        <m:dPr>
                          <m:ctrlP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𝟏𝟖𝟎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°+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𝟐𝟐𝟓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𝟐𝟐𝟓</m:t>
                      </m:r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sz="16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5056950"/>
                <a:ext cx="5832649" cy="338554"/>
              </a:xfrm>
              <a:prstGeom prst="rect">
                <a:avLst/>
              </a:prstGeom>
              <a:blipFill rotWithShape="1">
                <a:blip r:embed="rId6"/>
                <a:stretch>
                  <a:fillRect b="-7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8921" y="1549108"/>
                <a:ext cx="3751668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𝒌</m:t>
                              </m:r>
                              <m: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    </m:t>
                      </m:r>
                    </m:oMath>
                  </m:oMathPara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921" y="1549108"/>
                <a:ext cx="375166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91" y="5395504"/>
            <a:ext cx="1021813" cy="102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458169" y="5472124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965039" y="5770986"/>
                <a:ext cx="1614545" cy="88973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𝒕𝒈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b="1" i="1">
                          <a:latin typeface="Cambria Math"/>
                          <a:ea typeface="Cambria Math"/>
                        </a:rPr>
                        <m:t>𝒄𝒐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𝟏𝟖𝟗𝟎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°=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5039" y="5770986"/>
                <a:ext cx="1614545" cy="889731"/>
              </a:xfrm>
              <a:prstGeom prst="rect">
                <a:avLst/>
              </a:prstGeom>
              <a:blipFill rotWithShape="1">
                <a:blip r:embed="rId9"/>
                <a:stretch>
                  <a:fillRect b="-405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E7929-4553-4B17-89D5-0C3C3648A403}" type="slidenum">
              <a:rPr lang="cs-CZ" smtClean="0"/>
              <a:t>5</a:t>
            </a:fld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44009" y="1733774"/>
                <a:ext cx="3135920" cy="567078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𝑹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∖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; 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𝒁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  </m:t>
                      </m:r>
                    </m:oMath>
                  </m:oMathPara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9" y="1733774"/>
                <a:ext cx="3135920" cy="56707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55976" y="3890553"/>
                <a:ext cx="2736304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𝑹</m:t>
                      </m:r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∖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;  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𝒁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  </m:t>
                      </m:r>
                    </m:oMath>
                  </m:oMathPara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3890553"/>
                <a:ext cx="273630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8921" y="1988003"/>
                <a:ext cx="3742928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𝒕𝒈</m:t>
                          </m:r>
                        </m:fName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𝒌</m:t>
                              </m:r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𝟏𝟖𝟎</m:t>
                              </m:r>
                              <m:r>
                                <a:rPr lang="cs-CZ" b="1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°+</m:t>
                              </m:r>
                              <m:r>
                                <a:rPr lang="cs-CZ" b="1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d>
                        </m:e>
                      </m:func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    </m:t>
                      </m:r>
                    </m:oMath>
                  </m:oMathPara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921" y="1988003"/>
                <a:ext cx="374292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67543" y="3011562"/>
                <a:ext cx="4990754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</a:rPr>
                        <m:t>𝟗𝟒𝟓</m:t>
                      </m:r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d>
                        <m:dPr>
                          <m:ctrlP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𝟏𝟖𝟎</m:t>
                          </m:r>
                          <m: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𝟐𝟐𝟓</m:t>
                          </m:r>
                          <m: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𝟐𝟐𝟓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°=−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sz="16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3011562"/>
                <a:ext cx="4990754" cy="338554"/>
              </a:xfrm>
              <a:prstGeom prst="rect">
                <a:avLst/>
              </a:prstGeom>
              <a:blipFill rotWithShape="1">
                <a:blip r:embed="rId13"/>
                <a:stretch>
                  <a:fillRect l="-122"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67543" y="3924802"/>
                <a:ext cx="3633556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b="1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𝒄𝒐</m:t>
                        </m:r>
                        <m:r>
                          <a:rPr lang="cs-CZ" b="1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𝒕𝒈</m:t>
                        </m:r>
                      </m:fName>
                      <m:e>
                        <m:d>
                          <m:dPr>
                            <m:ctrlP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𝒌</m:t>
                            </m:r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𝟏𝟖𝟎</m:t>
                            </m:r>
                            <m:r>
                              <a:rPr lang="cs-CZ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°+</m:t>
                            </m:r>
                            <m:r>
                              <a:rPr lang="cs-CZ" b="1" i="1">
                                <a:solidFill>
                                  <a:prstClr val="black"/>
                                </a:solidFill>
                                <a:latin typeface="Cambria Math"/>
                              </a:rPr>
                              <m:t>𝜶</m:t>
                            </m:r>
                          </m:e>
                        </m:d>
                      </m:e>
                    </m:func>
                    <m:r>
                      <a:rPr lang="cs-CZ" b="1" i="1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b="1" i="1" dirty="0">
                    <a:solidFill>
                      <a:prstClr val="black"/>
                    </a:solidFill>
                    <a:latin typeface="Cambria Math"/>
                  </a:rPr>
                  <a:t>co</a:t>
                </a:r>
                <a:r>
                  <a:rPr lang="cs-CZ" b="1" i="1" dirty="0" smtClean="0">
                    <a:solidFill>
                      <a:prstClr val="black"/>
                    </a:solidFill>
                    <a:latin typeface="Cambria Math"/>
                  </a:rPr>
                  <a:t>tg</a:t>
                </a:r>
                <a14:m>
                  <m:oMath xmlns:m="http://schemas.openxmlformats.org/officeDocument/2006/math">
                    <m:r>
                      <a:rPr lang="cs-CZ" b="1" i="1" dirty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3924802"/>
                <a:ext cx="363355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467543" y="2372437"/>
                <a:ext cx="4990754" cy="64556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</a:rPr>
                        <m:t>𝒕𝒈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</a:rPr>
                            <m:t>𝟏𝟕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d>
                        <m:dPr>
                          <m:ctrlPr>
                            <a:rPr lang="cs-CZ" sz="1600" b="1" i="1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1E09B7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𝒕𝒈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rgbClr val="1E09B7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rad>
                        <m:radPr>
                          <m:degHide m:val="on"/>
                          <m:ctrlP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600" b="1" i="1" smtClean="0">
                              <a:solidFill>
                                <a:srgbClr val="1E09B7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sz="16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372437"/>
                <a:ext cx="4990754" cy="64556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903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36573706"/>
                  </p:ext>
                </p:extLst>
              </p:nvPr>
            </p:nvGraphicFramePr>
            <p:xfrm>
              <a:off x="611560" y="2616937"/>
              <a:ext cx="7945635" cy="3744414"/>
            </p:xfrm>
            <a:graphic>
              <a:graphicData uri="http://schemas.openxmlformats.org/drawingml/2006/table">
                <a:tbl>
                  <a:tblPr/>
                  <a:tblGrid>
                    <a:gridCol w="456431"/>
                    <a:gridCol w="264316"/>
                    <a:gridCol w="373268"/>
                    <a:gridCol w="373268"/>
                    <a:gridCol w="373268"/>
                    <a:gridCol w="342968"/>
                    <a:gridCol w="420973"/>
                    <a:gridCol w="514452"/>
                    <a:gridCol w="514452"/>
                    <a:gridCol w="420973"/>
                    <a:gridCol w="514452"/>
                    <a:gridCol w="514452"/>
                    <a:gridCol w="514452"/>
                    <a:gridCol w="420973"/>
                    <a:gridCol w="514452"/>
                    <a:gridCol w="514452"/>
                    <a:gridCol w="477060"/>
                    <a:gridCol w="420973"/>
                  </a:tblGrid>
                  <a:tr h="721411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[</a:t>
                          </a:r>
                          <a:r>
                            <a:rPr lang="cs-CZ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°</a:t>
                          </a: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]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45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60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90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120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135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150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180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210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225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240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270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300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315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330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360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</a:tr>
                  <a:tr h="511380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rad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5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7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5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4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5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7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11</m:t>
                                    </m:r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2</m:t>
                                </m:r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𝜋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</a:tr>
                  <a:tr h="532434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sin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</a:tr>
                  <a:tr h="659265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cos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</a:tr>
                  <a:tr h="659962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tg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𝑁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𝑁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</a:tr>
                  <a:tr h="659962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cotg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N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Times New Roman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𝑁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/>
                                            <a:ea typeface="Cambria Math" pitchFamily="18" charset="0"/>
                                            <a:cs typeface="Arial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sz="1000" b="0" i="1" kern="1200">
                                            <a:solidFill>
                                              <a:srgbClr val="000000"/>
                                            </a:solidFill>
                                            <a:effectLst/>
                                            <a:latin typeface="Cambria Math" pitchFamily="18" charset="0"/>
                                            <a:ea typeface="Cambria Math" pitchFamily="18" charset="0"/>
                                            <a:cs typeface="Arial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−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/>
                                        <a:ea typeface="Cambria Math" pitchFamily="18" charset="0"/>
                                        <a:cs typeface="Arial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000" b="0" i="1" kern="1200">
                                        <a:solidFill>
                                          <a:srgbClr val="000000"/>
                                        </a:solidFill>
                                        <a:effectLst/>
                                        <a:latin typeface="Cambria Math" pitchFamily="18" charset="0"/>
                                        <a:ea typeface="Cambria Math" pitchFamily="18" charset="0"/>
                                        <a:cs typeface="Arial"/>
                                      </a:rPr>
                                      <m:t>3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100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1000" b="0" i="1" kern="120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itchFamily="18" charset="0"/>
                                    <a:ea typeface="Cambria Math" pitchFamily="18" charset="0"/>
                                    <a:cs typeface="Arial"/>
                                  </a:rPr>
                                  <m:t>𝑁</m:t>
                                </m:r>
                              </m:oMath>
                            </m:oMathPara>
                          </a14:m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620664724"/>
                  </p:ext>
                </p:extLst>
              </p:nvPr>
            </p:nvGraphicFramePr>
            <p:xfrm>
              <a:off x="611560" y="2616937"/>
              <a:ext cx="7945635" cy="3744414"/>
            </p:xfrm>
            <a:graphic>
              <a:graphicData uri="http://schemas.openxmlformats.org/drawingml/2006/table">
                <a:tbl>
                  <a:tblPr/>
                  <a:tblGrid>
                    <a:gridCol w="456431"/>
                    <a:gridCol w="264316"/>
                    <a:gridCol w="373268"/>
                    <a:gridCol w="373268"/>
                    <a:gridCol w="373268"/>
                    <a:gridCol w="342968"/>
                    <a:gridCol w="420973"/>
                    <a:gridCol w="514452"/>
                    <a:gridCol w="514452"/>
                    <a:gridCol w="420973"/>
                    <a:gridCol w="514452"/>
                    <a:gridCol w="514452"/>
                    <a:gridCol w="514452"/>
                    <a:gridCol w="420973"/>
                    <a:gridCol w="514452"/>
                    <a:gridCol w="514452"/>
                    <a:gridCol w="477060"/>
                    <a:gridCol w="420973"/>
                  </a:tblGrid>
                  <a:tr h="721411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[</a:t>
                          </a:r>
                          <a:r>
                            <a:rPr lang="cs-CZ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°</a:t>
                          </a: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Times New Roman"/>
                            </a:rPr>
                            <a:t>]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45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60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90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120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135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150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180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210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225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240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270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300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315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330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360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</a:tr>
                  <a:tr h="511380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US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rad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 smtClean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0323" t="-140476" r="-1812903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95082" t="-140476" r="-1742623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95082" t="-140476" r="-1642623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9286" t="-140476" r="-1689286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18841" t="-140476" r="-1271014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2353" t="-140476" r="-931765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09524" t="-140476" r="-842857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3768" t="-140476" r="-926087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82353" t="-140476" r="-651765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92857" t="-140476" r="-559524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81176" t="-140476" r="-452941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331884" t="-140476" r="-457971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76190" t="-140476" r="-276190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261176" t="-140476" r="-172941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483333" t="-140476" r="-88462" b="-491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89855" t="-140476" b="-491667"/>
                          </a:stretch>
                        </a:blipFill>
                      </a:tcPr>
                    </a:tc>
                  </a:tr>
                  <a:tr h="532434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sin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0323" t="-229545" r="-1812903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95082" t="-229545" r="-1742623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95082" t="-229545" r="-1642623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9286" t="-229545" r="-1689286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18841" t="-229545" r="-1271014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2353" t="-229545" r="-931765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09524" t="-229545" r="-842857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3768" t="-229545" r="-926087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82353" t="-229545" r="-651765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92857" t="-229545" r="-559524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81176" t="-229545" r="-452941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331884" t="-229545" r="-457971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76190" t="-229545" r="-276190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261176" t="-229545" r="-172941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483333" t="-229545" r="-88462" b="-3693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89855" t="-229545" b="-369318"/>
                          </a:stretch>
                        </a:blipFill>
                      </a:tcPr>
                    </a:tc>
                  </a:tr>
                  <a:tr h="659265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cos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1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0323" t="-268519" r="-1812903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95082" t="-268519" r="-1742623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95082" t="-268519" r="-1642623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9286" t="-268519" r="-1689286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18841" t="-268519" r="-1271014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2353" t="-268519" r="-931765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09524" t="-268519" r="-842857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3768" t="-268519" r="-926087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82353" t="-268519" r="-651765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92857" t="-268519" r="-559524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81176" t="-268519" r="-452941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331884" t="-268519" r="-457971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76190" t="-268519" r="-276190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261176" t="-268519" r="-172941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483333" t="-268519" r="-88462" b="-20092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89855" t="-268519" b="-200926"/>
                          </a:stretch>
                        </a:blipFill>
                      </a:tcPr>
                    </a:tc>
                  </a:tr>
                  <a:tr h="659962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tg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0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0323" t="-365138" r="-1812903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95082" t="-365138" r="-1742623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95082" t="-365138" r="-1642623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9286" t="-365138" r="-1689286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18841" t="-365138" r="-1271014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2353" t="-365138" r="-931765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09524" t="-365138" r="-842857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3768" t="-365138" r="-926087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82353" t="-365138" r="-651765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92857" t="-365138" r="-559524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81176" t="-365138" r="-452941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331884" t="-365138" r="-457971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76190" t="-365138" r="-276190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261176" t="-365138" r="-172941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483333" t="-365138" r="-88462" b="-99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89855" t="-365138" b="-99083"/>
                          </a:stretch>
                        </a:blipFill>
                      </a:tcPr>
                    </a:tc>
                  </a:tr>
                  <a:tr h="659962"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 dirty="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cotg</a:t>
                          </a:r>
                          <a:endParaRPr lang="cs-CZ" sz="1000" b="0" dirty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000" b="0" kern="1200">
                              <a:solidFill>
                                <a:srgbClr val="000000"/>
                              </a:solidFill>
                              <a:effectLst/>
                              <a:latin typeface="Cambria Math" pitchFamily="18" charset="0"/>
                              <a:ea typeface="Cambria Math" pitchFamily="18" charset="0"/>
                              <a:cs typeface="Arial"/>
                            </a:rPr>
                            <a:t>N</a:t>
                          </a:r>
                          <a:endParaRPr lang="cs-CZ" sz="1000" b="0">
                            <a:effectLst/>
                            <a:latin typeface="Cambria Math" pitchFamily="18" charset="0"/>
                            <a:ea typeface="Cambria Math" pitchFamily="18" charset="0"/>
                            <a:cs typeface="Times New Roman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F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0323" t="-469444" r="-18129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95082" t="-469444" r="-17426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95082" t="-469444" r="-16426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9286" t="-469444" r="-168928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18841" t="-469444" r="-127101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2353" t="-469444" r="-9317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09524" t="-469444" r="-84285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63768" t="-469444" r="-9260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82353" t="-469444" r="-6517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92857" t="-469444" r="-5595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81176" t="-469444" r="-45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331884" t="-469444" r="-4579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176190" t="-469444" r="-2761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261176" t="-469444" r="-17294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483333" t="-469444" r="-884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FF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89855" t="-46944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3" name="Picture 1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77176"/>
            <a:ext cx="720080" cy="118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016772"/>
            <a:ext cx="7972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0000FF"/>
                </a:solidFill>
              </a:rPr>
              <a:t>tahák</a:t>
            </a:r>
            <a:endParaRPr lang="cs-CZ" sz="20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GONIOMETRIE A TRIGONOMETRIE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>
                    <a:solidFill>
                      <a:prstClr val="black"/>
                    </a:solidFill>
                  </a:rPr>
                  <a:t>goniometrické funkce orientovaného úhlu</a:t>
                </a:r>
                <a:br>
                  <a:rPr lang="cs-CZ" sz="2400" b="1" dirty="0" smtClean="0">
                    <a:solidFill>
                      <a:prstClr val="black"/>
                    </a:solidFill>
                  </a:rPr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hodnoty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funkcí t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g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400" b="1" i="1" dirty="0">
                    <a:solidFill>
                      <a:prstClr val="black"/>
                    </a:solidFill>
                  </a:rPr>
                  <a:t> </a:t>
                </a:r>
                <a:r>
                  <a:rPr lang="cs-CZ" sz="2400" b="1" i="1" dirty="0">
                    <a:solidFill>
                      <a:srgbClr val="0000FF"/>
                    </a:solidFill>
                  </a:rPr>
                  <a:t>v </a:t>
                </a:r>
                <a:r>
                  <a:rPr lang="cs-CZ" sz="2400" b="1" i="1" dirty="0" smtClean="0">
                    <a:solidFill>
                      <a:srgbClr val="0000FF"/>
                    </a:solidFill>
                  </a:rPr>
                  <a:t>intervalu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𝟑𝟔𝟎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°)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6940939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1230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E3EB5-3D2A-48B4-850F-79DBC41464D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86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723</Words>
  <Application>Microsoft Office PowerPoint</Application>
  <PresentationFormat>Předvádění na obrazovce (4:3)</PresentationFormat>
  <Paragraphs>164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9</cp:revision>
  <dcterms:created xsi:type="dcterms:W3CDTF">2013-05-23T11:54:47Z</dcterms:created>
  <dcterms:modified xsi:type="dcterms:W3CDTF">2013-06-29T04:17:34Z</dcterms:modified>
</cp:coreProperties>
</file>