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3" r:id="rId2"/>
    <p:sldId id="257" r:id="rId3"/>
    <p:sldId id="259" r:id="rId4"/>
    <p:sldId id="262" r:id="rId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341" y="-7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1CAA29-4FC2-46D1-BC3A-7688FCA7669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0819F-3A70-4241-A73A-248AF498C6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296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</a:t>
            </a:r>
            <a:r>
              <a:rPr lang="cs-CZ" baseline="0" dirty="0" smtClean="0"/>
              <a:t> přípustné hodnoty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20819F-3A70-4241-A73A-248AF498C6D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094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Asi ještě </a:t>
            </a:r>
            <a:r>
              <a:rPr lang="cs-CZ" smtClean="0"/>
              <a:t>jeden příklad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20819F-3A70-4241-A73A-248AF498C6D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954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1E8EF-7D8D-4457-9350-05A1326F93C5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702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1A8-CF37-4005-87AF-804E88CA7B86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012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DC8F-84EA-4D59-A164-6EA7E24B4D5C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13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6CE7F-BD7E-4687-BE48-50DEBAF00682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888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1467B-7D79-4877-B48D-0418CA622433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984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45BB-9F7E-4B37-B120-958F7C649495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55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DD772-FA4E-4329-B07C-8E082AB3A6C9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109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63288-EECB-46F9-992F-3FB0BC9EDFE5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969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BFE6C-BFEF-4FA2-B803-81DECE395789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885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E8CC4-E43B-4691-BFDA-46514EEA4804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860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5FFB9-8178-48A1-B929-3EDDC7FFD1E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032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7956E-C1DB-4A86-B3B6-D1D054D2AEE1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F0D44-CFFB-4D44-A43D-9F65462D14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483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5.e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emf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06447564"/>
              </p:ext>
            </p:extLst>
          </p:nvPr>
        </p:nvGraphicFramePr>
        <p:xfrm>
          <a:off x="2771800" y="94055"/>
          <a:ext cx="3528392" cy="48562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3" imgW="5895909" imgH="8116597" progId="Word.Document.12">
                  <p:embed/>
                </p:oleObj>
              </mc:Choice>
              <mc:Fallback>
                <p:oleObj name="Dokument" r:id="rId3" imgW="5895909" imgH="8116597" progId="Word.Document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94055"/>
                        <a:ext cx="3528392" cy="485628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638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723" y="2712096"/>
            <a:ext cx="8763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6860924" y="2918501"/>
            <a:ext cx="618227" cy="153986"/>
          </a:xfrm>
          <a:prstGeom prst="rightArrow">
            <a:avLst>
              <a:gd name="adj1" fmla="val 26041"/>
              <a:gd name="adj2" fmla="val 56514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99185" y="3408154"/>
            <a:ext cx="23326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Pro </a:t>
            </a:r>
            <a:r>
              <a:rPr lang="cs-CZ" sz="1600" b="1" u="sng" dirty="0" smtClean="0"/>
              <a:t>přípustné</a:t>
            </a:r>
            <a:r>
              <a:rPr lang="cs-CZ" sz="1600" b="1" dirty="0" smtClean="0"/>
              <a:t> hodnoty </a:t>
            </a:r>
            <a:r>
              <a:rPr lang="el-GR" sz="1600" b="1" dirty="0" smtClean="0"/>
              <a:t>α</a:t>
            </a:r>
            <a:r>
              <a:rPr lang="cs-CZ" sz="1600" b="1" dirty="0" smtClean="0"/>
              <a:t>:</a:t>
            </a:r>
            <a:endParaRPr lang="cs-CZ" sz="16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7353" y="3689447"/>
                <a:ext cx="4282647" cy="59811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6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𝒕𝒈</m:t>
                              </m:r>
                            </m:e>
                            <m:sup>
                              <m:r>
                                <a:rPr lang="cs-CZ" sz="16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353" y="3689447"/>
                <a:ext cx="4282647" cy="5981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8117" y="2774111"/>
                <a:ext cx="6248121" cy="590354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</m:fName>
                        <m:e>
                          <m:d>
                            <m:d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>
                                  <a:latin typeface="Cambria Math"/>
                                </a:rPr>
                                <m:t>𝜶</m:t>
                              </m:r>
                              <m:r>
                                <a:rPr lang="cs-CZ" sz="1600" b="1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>
                              <a:latin typeface="Cambria Math"/>
                            </a:rPr>
                            <m:t>𝜶</m:t>
                          </m:r>
                        </m:e>
                      </m:func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600" b="1" i="1">
                              <a:latin typeface="Cambria Math"/>
                            </a:rPr>
                            <m:t>𝜶</m:t>
                          </m:r>
                        </m:e>
                      </m:func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</m:oMath>
                    <m:oMath xmlns:m="http://schemas.openxmlformats.org/officeDocument/2006/math"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𝒄𝒐𝒔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1600" b="1" i="1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d>
                            <m:d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>
                                  <a:latin typeface="Cambria Math"/>
                                </a:rPr>
                                <m:t>𝜶</m:t>
                              </m:r>
                              <m:r>
                                <a:rPr lang="cs-CZ" sz="1600" b="1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600" b="1" i="1">
                              <a:latin typeface="Cambria Math"/>
                            </a:rPr>
                            <m:t>𝜶</m:t>
                          </m:r>
                        </m:e>
                      </m:func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1600" b="1" i="1">
                          <a:latin typeface="Cambria Math"/>
                        </a:rPr>
                        <m:t>−</m:t>
                      </m:r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>
                              <a:latin typeface="Cambria Math"/>
                            </a:rPr>
                            <m:t>𝜶</m:t>
                          </m:r>
                        </m:e>
                      </m:func>
                      <m:func>
                        <m:func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func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1600" b="1" dirty="0" smtClean="0">
                  <a:solidFill>
                    <a:srgbClr val="FF0000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17" y="2774111"/>
                <a:ext cx="6248121" cy="5903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99186" y="2423119"/>
            <a:ext cx="37907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Pro každé dva úhly o velikostech </a:t>
            </a:r>
            <a:r>
              <a:rPr lang="el-GR" sz="1600" b="1" dirty="0" smtClean="0"/>
              <a:t>α</a:t>
            </a:r>
            <a:r>
              <a:rPr lang="cs-CZ" sz="1600" b="1" dirty="0" smtClean="0"/>
              <a:t>, </a:t>
            </a:r>
            <a:r>
              <a:rPr lang="el-GR" sz="1600" b="1" dirty="0" smtClean="0"/>
              <a:t>β</a:t>
            </a:r>
            <a:r>
              <a:rPr lang="cs-CZ" sz="1600" b="1" dirty="0" smtClean="0"/>
              <a:t> platí:</a:t>
            </a:r>
            <a:endParaRPr lang="cs-CZ" sz="1600" b="1" dirty="0"/>
          </a:p>
        </p:txBody>
      </p:sp>
      <p:sp>
        <p:nvSpPr>
          <p:cNvPr id="18" name="Šipka dolů 17"/>
          <p:cNvSpPr/>
          <p:nvPr/>
        </p:nvSpPr>
        <p:spPr>
          <a:xfrm flipH="1">
            <a:off x="2609881" y="1953319"/>
            <a:ext cx="211229" cy="366903"/>
          </a:xfrm>
          <a:prstGeom prst="downArrow">
            <a:avLst>
              <a:gd name="adj1" fmla="val 4260"/>
              <a:gd name="adj2" fmla="val 777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505" y="3535112"/>
            <a:ext cx="702356" cy="732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67544" y="1499381"/>
            <a:ext cx="4577087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Pomocí známých součtových vzorců odvodíme:</a:t>
            </a:r>
            <a:endParaRPr lang="cs-CZ" dirty="0"/>
          </a:p>
        </p:txBody>
      </p:sp>
      <p:sp>
        <p:nvSpPr>
          <p:cNvPr id="12" name="Násobení 11"/>
          <p:cNvSpPr/>
          <p:nvPr/>
        </p:nvSpPr>
        <p:spPr>
          <a:xfrm>
            <a:off x="4521682" y="3378418"/>
            <a:ext cx="2148002" cy="1186760"/>
          </a:xfrm>
          <a:prstGeom prst="mathMultiply">
            <a:avLst>
              <a:gd name="adj1" fmla="val 4378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67544" y="141481"/>
            <a:ext cx="4581703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86507"/>
            <a:ext cx="446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oniometrické funkce orientovaného úhlu</a:t>
            </a:r>
            <a:br>
              <a:rPr lang="cs-CZ" b="1" dirty="0" smtClean="0"/>
            </a:br>
            <a:r>
              <a:rPr lang="cs-CZ" b="1" i="1" dirty="0" smtClean="0">
                <a:solidFill>
                  <a:srgbClr val="0000FF"/>
                </a:solidFill>
              </a:rPr>
              <a:t>funkce dvojnásobného argumentu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3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3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 animBg="1"/>
      <p:bldP spid="14" grpId="0" animBg="1"/>
      <p:bldP spid="17" grpId="0"/>
      <p:bldP spid="18" grpId="0" animBg="1"/>
      <p:bldP spid="26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41481"/>
            <a:ext cx="4581703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6507"/>
            <a:ext cx="446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oniometrické funkce orientovaného úhlu</a:t>
            </a:r>
            <a:br>
              <a:rPr lang="cs-CZ" b="1" dirty="0" smtClean="0"/>
            </a:br>
            <a:r>
              <a:rPr lang="cs-CZ" b="1" i="1" dirty="0" smtClean="0">
                <a:solidFill>
                  <a:srgbClr val="0000FF"/>
                </a:solidFill>
              </a:rPr>
              <a:t>funkce dvojnásobného argumentu</a:t>
            </a:r>
            <a:endParaRPr lang="cs-CZ" b="1" i="1" dirty="0">
              <a:solidFill>
                <a:srgbClr val="0000FF"/>
              </a:solidFill>
            </a:endParaRPr>
          </a:p>
        </p:txBody>
      </p:sp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78960"/>
            <a:ext cx="915738" cy="7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71127" y="1478961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Příklad 1</a:t>
            </a:r>
            <a:endParaRPr lang="cs-CZ" b="1" dirty="0" smtClean="0">
              <a:ea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71127" y="2262830"/>
                <a:ext cx="5278303" cy="2604687"/>
              </a:xfrm>
              <a:prstGeom prst="rect">
                <a:avLst/>
              </a:prstGeom>
              <a:solidFill>
                <a:schemeClr val="bg2">
                  <a:lumMod val="9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300" b="1" i="1" smtClean="0">
                              <a:latin typeface="Cambria Math"/>
                            </a:rPr>
                            <m:t>𝒄𝒐𝒔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d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3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300" b="1" i="1" smtClean="0">
                                  <a:latin typeface="Cambria Math"/>
                                </a:rPr>
                                <m:t>𝒔𝒊𝒏</m:t>
                              </m:r>
                            </m:e>
                            <m:sup>
                              <m:r>
                                <a:rPr lang="cs-CZ" sz="13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rad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3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3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300" b="1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300" b="1" i="1" smtClean="0">
                                          <a:latin typeface="Cambria Math"/>
                                        </a:rPr>
                                        <m:t>𝟑</m:t>
                                      </m:r>
                                    </m:num>
                                    <m:den>
                                      <m:r>
                                        <a:rPr lang="cs-CZ" sz="1300" b="1" i="1" smtClean="0">
                                          <a:latin typeface="Cambria Math"/>
                                        </a:rPr>
                                        <m:t>𝟓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13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3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</a:rPr>
                                <m:t>𝟗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</a:rPr>
                                <m:t>𝟐𝟓</m:t>
                              </m:r>
                            </m:den>
                          </m:f>
                        </m:e>
                      </m:rad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</a:rPr>
                                <m:t>𝟏𝟔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</a:rPr>
                                <m:t>𝟐𝟓</m:t>
                              </m:r>
                            </m:den>
                          </m:f>
                        </m:e>
                      </m:rad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1300" b="1" i="1" smtClean="0"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1300" b="1" i="0" smtClean="0">
                          <a:latin typeface="Cambria Math"/>
                        </a:rPr>
                        <m:t>, </m:t>
                      </m:r>
                      <m:r>
                        <a:rPr lang="cs-CZ" sz="1300" b="1" i="0" smtClean="0">
                          <a:latin typeface="Cambria Math"/>
                        </a:rPr>
                        <m:t>𝐜𝐨𝐬</m:t>
                      </m:r>
                      <m:r>
                        <a:rPr lang="el-GR" sz="13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el-GR" sz="1300" b="1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13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3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𝟐𝟒</m:t>
                          </m:r>
                        </m:num>
                        <m:den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𝟐𝟓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𝒄𝒐𝒔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300" b="1" i="1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3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𝟒</m:t>
                                  </m:r>
                                </m:num>
                                <m:den>
                                  <m: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𝟓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3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𝟑</m:t>
                                  </m:r>
                                </m:num>
                                <m:den>
                                  <m: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𝟓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𝟐𝟓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3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sz="13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𝟐𝟒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𝟐𝟓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𝟕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𝟐𝟓</m:t>
                              </m:r>
                            </m:den>
                          </m:f>
                        </m:den>
                      </m:f>
                      <m:r>
                        <a:rPr lang="cs-CZ" sz="13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3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𝟐𝟒</m:t>
                          </m:r>
                        </m:num>
                        <m:den>
                          <m:r>
                            <a:rPr lang="cs-CZ" sz="13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13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127" y="2262830"/>
                <a:ext cx="5278303" cy="26046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452" y="3414054"/>
            <a:ext cx="1536921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49423" y="1653868"/>
                <a:ext cx="6117187" cy="5068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/>
                  <a:t>Vypočti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𝒔𝒊𝒏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</a:rPr>
                      <m:t>𝟐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𝒄𝒐𝒔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𝒕𝒈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b="1" dirty="0">
                    <a:solidFill>
                      <a:srgbClr val="0000FF"/>
                    </a:solidFill>
                    <a:ea typeface="Cambria Math"/>
                  </a:rPr>
                  <a:t>, </a:t>
                </a:r>
                <a:r>
                  <a:rPr lang="cs-CZ" b="1" dirty="0">
                    <a:ea typeface="Cambria Math"/>
                  </a:rPr>
                  <a:t>jestliže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𝒔𝒊𝒏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𝟓</m:t>
                        </m:r>
                      </m:den>
                    </m:f>
                    <m:r>
                      <a:rPr lang="cs-CZ" b="1" i="1">
                        <a:latin typeface="Cambria Math"/>
                        <a:ea typeface="Cambria Math"/>
                      </a:rPr>
                      <m:t> ∧ 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9423" y="1653868"/>
                <a:ext cx="6117187" cy="506870"/>
              </a:xfrm>
              <a:prstGeom prst="rect">
                <a:avLst/>
              </a:prstGeom>
              <a:blipFill rotWithShape="1">
                <a:blip r:embed="rId6"/>
                <a:stretch>
                  <a:fillRect l="-797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030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78960"/>
            <a:ext cx="915738" cy="7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71126" y="1478961"/>
                <a:ext cx="548387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Příklad 2</a:t>
                </a:r>
                <a:br>
                  <a:rPr lang="cs-CZ" b="1" u="sng" dirty="0" smtClean="0"/>
                </a:br>
                <a:r>
                  <a:rPr lang="cs-CZ" b="1" dirty="0" smtClean="0"/>
                  <a:t>Vyjádři pomocí funkcí jednoduchého argumentu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𝒔𝒊𝒏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𝟑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126" y="1478961"/>
                <a:ext cx="5483874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1001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4" y="2351505"/>
                <a:ext cx="8316417" cy="1673022"/>
              </a:xfrm>
              <a:prstGeom prst="rect">
                <a:avLst/>
              </a:prstGeom>
              <a:solidFill>
                <a:schemeClr val="bg2">
                  <a:lumMod val="9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d>
                        <m:d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d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r>
                  <a:rPr lang="cs-CZ" sz="2400" b="1" i="1" dirty="0" smtClean="0">
                    <a:latin typeface="Cambria Math"/>
                    <a:ea typeface="Cambria Math"/>
                  </a:rPr>
                  <a:t/>
                </a:r>
                <a:br>
                  <a:rPr lang="cs-CZ" sz="2400" b="1" i="1" dirty="0" smtClean="0">
                    <a:latin typeface="Cambria Math"/>
                    <a:ea typeface="Cambria Math"/>
                  </a:rPr>
                </a:br>
                <a:r>
                  <a:rPr lang="cs-CZ" sz="2400" b="1" i="1" dirty="0" smtClean="0">
                    <a:latin typeface="Cambria Math"/>
                    <a:ea typeface="Cambria Math"/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𝒔𝒊𝒏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𝒄𝒐𝒔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+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𝒄𝒐𝒔</m:t>
                            </m:r>
                          </m:e>
                          <m:sup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𝜶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𝒔𝒊𝒏</m:t>
                            </m:r>
                          </m:e>
                          <m:sup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𝜶</m:t>
                        </m:r>
                      </m:e>
                    </m:d>
                    <m:r>
                      <a:rPr lang="cs-CZ" sz="2400" b="1" i="1" smtClean="0"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𝒔𝒊𝒏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b="1" i="1" dirty="0" smtClean="0">
                    <a:ea typeface="Cambria Math"/>
                  </a:rPr>
                  <a:t/>
                </a:r>
                <a:br>
                  <a:rPr lang="cs-CZ" sz="2400" b="1" i="1" dirty="0" smtClean="0"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d>
                        <m:d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𝒔𝒊𝒏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d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1" i="1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sz="2400" b="1" i="1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  <m:r>
                        <a:rPr lang="cs-CZ" sz="2400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r>
                  <a:rPr lang="cs-CZ" sz="2400" b="1" i="1" dirty="0" smtClean="0">
                    <a:solidFill>
                      <a:prstClr val="black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sz="2400" b="1" i="1" dirty="0" smtClean="0">
                    <a:solidFill>
                      <a:prstClr val="black"/>
                    </a:solidFill>
                    <a:latin typeface="Cambria Math"/>
                    <a:ea typeface="Cambria Math"/>
                  </a:rPr>
                </a:br>
                <a:r>
                  <a:rPr lang="cs-CZ" sz="2400" b="1" i="1" dirty="0" smtClean="0">
                    <a:solidFill>
                      <a:prstClr val="black"/>
                    </a:solidFill>
                    <a:latin typeface="Cambria Math"/>
                    <a:ea typeface="Cambria Math"/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𝒔𝒊𝒏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𝟒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𝒔𝒊𝒏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3135340"/>
                <a:ext cx="8316417" cy="1673022"/>
              </a:xfrm>
              <a:prstGeom prst="rect">
                <a:avLst/>
              </a:prstGeom>
              <a:blipFill rotWithShape="1">
                <a:blip r:embed="rId5"/>
                <a:stretch>
                  <a:fillRect l="-1098" b="-6137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51213">
            <a:off x="6785782" y="3754027"/>
            <a:ext cx="1536921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7544" y="141481"/>
            <a:ext cx="4581703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86507"/>
            <a:ext cx="446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oniometrické funkce orientovaného úhlu</a:t>
            </a:r>
            <a:br>
              <a:rPr lang="cs-CZ" b="1" dirty="0" smtClean="0"/>
            </a:br>
            <a:r>
              <a:rPr lang="cs-CZ" b="1" i="1" dirty="0" smtClean="0">
                <a:solidFill>
                  <a:srgbClr val="0000FF"/>
                </a:solidFill>
              </a:rPr>
              <a:t>funkce dvojnásobného argumentu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D44-CFFB-4D44-A43D-9F65462D144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8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3820</TotalTime>
  <Words>194</Words>
  <Application>Microsoft Office PowerPoint</Application>
  <PresentationFormat>Předvádění na obrazovce (16:9)</PresentationFormat>
  <Paragraphs>24</Paragraphs>
  <Slides>4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38</cp:revision>
  <dcterms:created xsi:type="dcterms:W3CDTF">2013-02-07T10:17:57Z</dcterms:created>
  <dcterms:modified xsi:type="dcterms:W3CDTF">2013-06-29T07:08:56Z</dcterms:modified>
</cp:coreProperties>
</file>