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61" r:id="rId2"/>
    <p:sldId id="257" r:id="rId3"/>
    <p:sldId id="258" r:id="rId4"/>
    <p:sldId id="260" r:id="rId5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1AF2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341" y="-77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539B03-5A3B-4245-B951-31D046373A13}" type="datetimeFigureOut">
              <a:rPr lang="cs-CZ" smtClean="0"/>
              <a:t>29.6.2013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FDF62B-36F6-4A12-91C4-1BA1EF4731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9925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PŘIDAT PŘÍKLAD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FDF62B-36F6-4A12-91C4-1BA1EF4731BC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45982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E7F23-5862-49D8-871C-D4FEC8FC101B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E58C5-9CF8-47C2-8EA3-0D3848F0C8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53788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E2B35E-F9F5-4454-9845-4CB504EBECE1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E58C5-9CF8-47C2-8EA3-0D3848F0C8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6115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79263-9393-4E5F-87B9-8AA3BF8C6C73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E58C5-9CF8-47C2-8EA3-0D3848F0C8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88380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DF1EB-16DC-4E2C-9A68-7217A5E29883}" type="datetime1">
              <a:rPr lang="cs-CZ" smtClean="0"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E58C5-9CF8-47C2-8EA3-0D3848F0C8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6648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E7666-F193-4A5B-8A19-B933A0707E5D}" type="datetime1">
              <a:rPr lang="cs-CZ" smtClean="0"/>
              <a:t>29.6.2013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E58C5-9CF8-47C2-8EA3-0D3848F0C8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10975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509CB-03E1-417F-94FC-A79B7C826091}" type="datetime1">
              <a:rPr lang="cs-CZ" smtClean="0"/>
              <a:t>29.6.2013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E58C5-9CF8-47C2-8EA3-0D3848F0C8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71845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95749-C2D7-4AB8-BEE6-004F83227843}" type="datetime1">
              <a:rPr lang="cs-CZ" smtClean="0"/>
              <a:t>29.6.2013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E58C5-9CF8-47C2-8EA3-0D3848F0C8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74479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3B6B8-4085-4EA6-95E8-F03E63C94745}" type="datetime1">
              <a:rPr lang="cs-CZ" smtClean="0"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E58C5-9CF8-47C2-8EA3-0D3848F0C8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6536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64D94-BDE0-42B4-A2C4-40B8C6E96961}" type="datetime1">
              <a:rPr lang="cs-CZ" smtClean="0"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E58C5-9CF8-47C2-8EA3-0D3848F0C8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3804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A938E-DBA3-4247-94AE-9288AFA4BEFF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E58C5-9CF8-47C2-8EA3-0D3848F0C8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62098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54781"/>
            <a:ext cx="2057400" cy="3290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54781"/>
            <a:ext cx="6019800" cy="329088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0A088-9B48-4F1B-B994-973CD3FF7A6B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E58C5-9CF8-47C2-8EA3-0D3848F0C8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39884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86070C-7E23-45CE-A8D0-ECFCD01D24B4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2E58C5-9CF8-47C2-8EA3-0D3848F0C8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7828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6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ucebnice.krynicky.cz/Matematika/04_Goniometrie/3_Goniometricke_rovnice_a_vzorce/4307_Vzorce_pro_polovicni_uhel.pdf" TargetMode="External"/><Relationship Id="rId5" Type="http://schemas.openxmlformats.org/officeDocument/2006/relationships/image" Target="../media/image5.gif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emf"/><Relationship Id="rId5" Type="http://schemas.openxmlformats.org/officeDocument/2006/relationships/image" Target="../media/image7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8.png"/><Relationship Id="rId5" Type="http://schemas.openxmlformats.org/officeDocument/2006/relationships/image" Target="../media/image7.wmf"/><Relationship Id="rId10" Type="http://schemas.openxmlformats.org/officeDocument/2006/relationships/image" Target="../media/image8.emf"/><Relationship Id="rId4" Type="http://schemas.openxmlformats.org/officeDocument/2006/relationships/image" Target="../media/image6.emf"/><Relationship Id="rId9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E58C5-9CF8-47C2-8EA3-0D3848F0C8F3}" type="slidenum">
              <a:rPr lang="cs-CZ" smtClean="0"/>
              <a:t>1</a:t>
            </a:fld>
            <a:endParaRPr lang="cs-CZ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25460220"/>
              </p:ext>
            </p:extLst>
          </p:nvPr>
        </p:nvGraphicFramePr>
        <p:xfrm>
          <a:off x="2915816" y="267346"/>
          <a:ext cx="3414130" cy="475267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895909" imgH="8209423" progId="Word.Document.12">
                  <p:embed/>
                </p:oleObj>
              </mc:Choice>
              <mc:Fallback>
                <p:oleObj name="Dokument" r:id="rId3" imgW="5895909" imgH="8209423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915816" y="267346"/>
                        <a:ext cx="3414130" cy="475267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743308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4" name="Picture 10" descr="http://t0.gstatic.com/images?q=tbn:ANd9GcS0vkVBCRyirFmX7FTPfzG1N6e9NcJRWdv7ZD2IExzLACS-01mrxw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5125" y="3560210"/>
            <a:ext cx="864935" cy="1087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14" name="TextovéPole 13"/>
              <p:cNvSpPr txBox="1"/>
              <p:nvPr/>
            </p:nvSpPr>
            <p:spPr>
              <a:xfrm>
                <a:off x="179512" y="1275606"/>
                <a:ext cx="3816424" cy="2389180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𝒔𝒊𝒏</m:t>
                          </m:r>
                          <m:f>
                            <m:f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𝜶</m:t>
                              </m:r>
                            </m:num>
                            <m:den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</m:e>
                      </m:d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1" i="1" smtClean="0">
                                  <a:latin typeface="Cambria Math"/>
                                </a:rPr>
                                <m:t>𝟏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𝒄𝒐𝒔</m:t>
                              </m:r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𝜶</m:t>
                              </m:r>
                            </m:num>
                            <m:den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</m:e>
                      </m:rad>
                    </m:oMath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𝒄𝒐𝒔</m:t>
                          </m:r>
                          <m:f>
                            <m:f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𝜶</m:t>
                              </m:r>
                            </m:num>
                            <m:den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</m:e>
                      </m:d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1" i="1" smtClean="0">
                                  <a:latin typeface="Cambria Math"/>
                                </a:rPr>
                                <m:t>𝟏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𝒄𝒐𝒔</m:t>
                              </m:r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𝜶</m:t>
                              </m:r>
                            </m:num>
                            <m:den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cs-CZ" b="1" i="1" dirty="0" smtClean="0">
                  <a:latin typeface="Cambria Math"/>
                </a:endParaRPr>
              </a:p>
              <a:p>
                <a:pPr/>
                <a:r>
                  <a:rPr lang="cs-CZ" b="1" dirty="0" smtClean="0"/>
                  <a:t>Pro přípustné hodnoty: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 </m:t>
                    </m:r>
                    <m:r>
                      <a:rPr lang="cs-CZ" b="1" i="1" smtClean="0">
                        <a:latin typeface="Cambria Math"/>
                      </a:rPr>
                      <m:t>𝒕𝒈</m:t>
                    </m:r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𝜶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cs-CZ" b="1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𝒔𝒊𝒏</m:t>
                        </m:r>
                        <m:f>
                          <m:fPr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1" i="1" smtClean="0">
                                <a:latin typeface="Cambria Math"/>
                                <a:ea typeface="Cambria Math"/>
                              </a:rPr>
                              <m:t>𝜶</m:t>
                            </m:r>
                          </m:num>
                          <m:den>
                            <m:r>
                              <a:rPr lang="cs-CZ" b="1" i="1" smtClean="0">
                                <a:latin typeface="Cambria Math"/>
                              </a:rPr>
                              <m:t>𝟐</m:t>
                            </m:r>
                          </m:den>
                        </m:f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𝒄𝒐𝒔</m:t>
                        </m:r>
                        <m:f>
                          <m:fPr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1" i="1" smtClean="0">
                                <a:latin typeface="Cambria Math"/>
                                <a:ea typeface="Cambria Math"/>
                              </a:rPr>
                              <m:t>𝜶</m:t>
                            </m:r>
                          </m:num>
                          <m:den>
                            <m:r>
                              <a:rPr lang="cs-CZ" b="1" i="1" smtClean="0">
                                <a:latin typeface="Cambria Math"/>
                              </a:rPr>
                              <m:t>𝟐</m:t>
                            </m:r>
                          </m:den>
                        </m:f>
                      </m:den>
                    </m:f>
                  </m:oMath>
                </a14:m>
                <a:endParaRPr lang="cs-CZ" b="1" dirty="0" smtClean="0"/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1275606"/>
                <a:ext cx="3816424" cy="238918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9" name="TextovéPole 18"/>
              <p:cNvSpPr txBox="1"/>
              <p:nvPr/>
            </p:nvSpPr>
            <p:spPr>
              <a:xfrm>
                <a:off x="5536429" y="1995031"/>
                <a:ext cx="2924003" cy="65877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</a:rPr>
                            <m:t>𝒔𝒊𝒏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</a:rPr>
                            <m:t>𝒄𝒐𝒔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𝟏</m:t>
                      </m:r>
                    </m:oMath>
                    <m:oMath xmlns:m="http://schemas.openxmlformats.org/officeDocument/2006/math">
                      <m:r>
                        <a:rPr lang="cs-CZ" b="1" i="0" smtClean="0">
                          <a:latin typeface="Cambria Math"/>
                        </a:rPr>
                        <m:t>𝐜𝐨𝐬𝟐</m:t>
                      </m:r>
                      <m:r>
                        <a:rPr lang="el-GR" b="1" i="1" smtClean="0"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𝒄𝒐𝒔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−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𝒔𝒊𝒏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𝜶</m:t>
                      </m:r>
                    </m:oMath>
                  </m:oMathPara>
                </a14:m>
                <a:endParaRPr lang="cs-CZ" b="1" dirty="0" smtClean="0"/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6429" y="1995031"/>
                <a:ext cx="2924003" cy="65877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Šipka doleva 22"/>
          <p:cNvSpPr/>
          <p:nvPr/>
        </p:nvSpPr>
        <p:spPr>
          <a:xfrm>
            <a:off x="4439271" y="2082100"/>
            <a:ext cx="978408" cy="484632"/>
          </a:xfrm>
          <a:prstGeom prst="leftArrow">
            <a:avLst/>
          </a:prstGeom>
          <a:solidFill>
            <a:srgbClr val="01AF2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7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951" y="3986182"/>
            <a:ext cx="1021813" cy="766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1259632" y="3919218"/>
            <a:ext cx="506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???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444764" y="4280544"/>
            <a:ext cx="2991268" cy="369332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Pokus se dané vzorce odvodit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899747" y="4567876"/>
            <a:ext cx="16485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  <a:hlinkClick r:id="rId6"/>
              </a:rPr>
              <a:t>PRVNÍ POMOC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41480"/>
            <a:ext cx="1475656" cy="611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467544" y="141481"/>
            <a:ext cx="4581703" cy="461665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GONIOMETRIE A TRIGONOMETRIE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67544" y="586507"/>
            <a:ext cx="44682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/>
              <a:t>g</a:t>
            </a:r>
            <a:r>
              <a:rPr lang="cs-CZ" b="1" dirty="0" smtClean="0"/>
              <a:t>oniometrické funkce orientovaného úhlu</a:t>
            </a:r>
            <a:br>
              <a:rPr lang="cs-CZ" b="1" dirty="0" smtClean="0"/>
            </a:br>
            <a:r>
              <a:rPr lang="cs-CZ" b="1" i="1" dirty="0" smtClean="0">
                <a:solidFill>
                  <a:srgbClr val="0000FF"/>
                </a:solidFill>
              </a:rPr>
              <a:t>funkce polovičního argumentu</a:t>
            </a:r>
            <a:endParaRPr lang="cs-CZ" b="1" i="1" dirty="0">
              <a:solidFill>
                <a:srgbClr val="0000FF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E58C5-9CF8-47C2-8EA3-0D3848F0C8F3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6236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9" grpId="0" animBg="1"/>
      <p:bldP spid="23" grpId="0" animBg="1"/>
      <p:bldP spid="28" grpId="0"/>
      <p:bldP spid="31" grpId="0" animBg="1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41480"/>
            <a:ext cx="1008112" cy="611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141481"/>
            <a:ext cx="6051657" cy="584775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GONIOMETRIE A TRIGONOMETRIE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0597" y="709815"/>
            <a:ext cx="581492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/>
              <a:t>g</a:t>
            </a:r>
            <a:r>
              <a:rPr lang="cs-CZ" sz="2400" b="1" dirty="0" smtClean="0"/>
              <a:t>oniometrické funkce orientovaného úhlu</a:t>
            </a:r>
            <a:br>
              <a:rPr lang="cs-CZ" sz="2400" b="1" dirty="0" smtClean="0"/>
            </a:br>
            <a:r>
              <a:rPr lang="cs-CZ" sz="2400" b="1" i="1" dirty="0" smtClean="0">
                <a:solidFill>
                  <a:srgbClr val="0000FF"/>
                </a:solidFill>
              </a:rPr>
              <a:t>funkce polovičního argumentu</a:t>
            </a:r>
            <a:endParaRPr lang="cs-CZ" sz="2400" b="1" i="1" dirty="0">
              <a:solidFill>
                <a:srgbClr val="0000FF"/>
              </a:solidFill>
            </a:endParaRPr>
          </a:p>
        </p:txBody>
      </p:sp>
      <p:pic>
        <p:nvPicPr>
          <p:cNvPr id="7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095" y="1635470"/>
            <a:ext cx="915738" cy="702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567678" y="1635471"/>
                <a:ext cx="5666744" cy="109113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u="sng" dirty="0" smtClean="0"/>
                  <a:t>Příklad 1</a:t>
                </a:r>
                <a:br>
                  <a:rPr lang="cs-CZ" b="1" u="sng" dirty="0" smtClean="0"/>
                </a:br>
                <a:r>
                  <a:rPr lang="cs-CZ" b="1" dirty="0" smtClean="0"/>
                  <a:t>V předchozích kapitolách jsme vypočetli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𝒔𝒊𝒏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𝟏𝟓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°=</m:t>
                    </m:r>
                    <m:f>
                      <m:f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b="1" i="1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b="1" i="1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</a:rPr>
                              <m:t>𝟔</m:t>
                            </m:r>
                            <m:r>
                              <a:rPr lang="cs-CZ" b="1" i="1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</a:rPr>
                              <m:t>−</m:t>
                            </m:r>
                          </m:e>
                        </m:rad>
                        <m:rad>
                          <m:radPr>
                            <m:degHide m:val="on"/>
                            <m:ctrlPr>
                              <a:rPr lang="cs-CZ" b="1" i="1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b="1" i="1" smtClean="0">
                                <a:solidFill>
                                  <a:srgbClr val="FF0000"/>
                                </a:solidFill>
                                <a:latin typeface="Cambria Math"/>
                                <a:ea typeface="Cambria Math"/>
                              </a:rPr>
                              <m:t>𝟐</m:t>
                            </m:r>
                          </m:e>
                        </m:rad>
                      </m:num>
                      <m:den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b="1" dirty="0" smtClean="0">
                    <a:ea typeface="Cambria Math"/>
                  </a:rPr>
                  <a:t>,</a:t>
                </a:r>
                <a:br>
                  <a:rPr lang="cs-CZ" b="1" dirty="0" smtClean="0">
                    <a:ea typeface="Cambria Math"/>
                  </a:rPr>
                </a:br>
                <a:r>
                  <a:rPr lang="cs-CZ" b="1" dirty="0" smtClean="0">
                    <a:ea typeface="Cambria Math"/>
                  </a:rPr>
                  <a:t>Výsledek ověř pomocí vzorců pro poloviční argument.</a:t>
                </a: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7678" y="1635471"/>
                <a:ext cx="5666744" cy="1091133"/>
              </a:xfrm>
              <a:prstGeom prst="rect">
                <a:avLst/>
              </a:prstGeom>
              <a:blipFill rotWithShape="1">
                <a:blip r:embed="rId4"/>
                <a:stretch>
                  <a:fillRect l="-860" t="-2793" b="-78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67544" y="2799194"/>
                <a:ext cx="7704856" cy="180697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𝒔𝒊𝒏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𝟏𝟓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°=</m:t>
                      </m:r>
                      <m:rad>
                        <m:radPr>
                          <m:degHide m:val="on"/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𝟏</m:t>
                              </m:r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𝒄𝒐𝒔</m:t>
                              </m:r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𝟑𝟎</m:t>
                              </m:r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°</m:t>
                              </m:r>
                            </m:num>
                            <m:den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den>
                          </m:f>
                        </m:e>
                      </m:rad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𝟏</m:t>
                              </m:r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ad>
                                    <m:radPr>
                                      <m:degHide m:val="on"/>
                                      <m:ctrlPr>
                                        <a:rPr lang="cs-CZ" b="1" i="1" smtClean="0">
                                          <a:solidFill>
                                            <a:schemeClr val="tx1"/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radPr>
                                    <m:deg/>
                                    <m:e>
                                      <m:r>
                                        <a:rPr lang="cs-CZ" b="1" i="1" smtClean="0">
                                          <a:solidFill>
                                            <a:schemeClr val="tx1"/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  <m:t>𝟑</m:t>
                                      </m:r>
                                    </m:e>
                                  </m:rad>
                                </m:num>
                                <m:den>
                                  <m:r>
                                    <a:rPr lang="cs-CZ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𝟐</m:t>
                                  </m:r>
                                </m:den>
                              </m:f>
                            </m:num>
                            <m:den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den>
                          </m:f>
                        </m:e>
                      </m:rad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ad>
                                <m:radPr>
                                  <m:degHide m:val="on"/>
                                  <m:ctrlPr>
                                    <a:rPr lang="cs-CZ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cs-CZ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𝟑</m:t>
                                  </m:r>
                                </m:e>
                              </m:rad>
                            </m:num>
                            <m:den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𝟒</m:t>
                              </m:r>
                            </m:den>
                          </m:f>
                        </m:e>
                      </m:rad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den>
                      </m:f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rad>
                        <m:radPr>
                          <m:degHide m:val="on"/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sSup>
                                <m:sSupPr>
                                  <m:ctrlPr>
                                    <a:rPr lang="cs-CZ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cs-CZ" b="1" i="1" smtClean="0">
                                          <a:solidFill>
                                            <a:schemeClr val="tx1"/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dPr>
                                    <m:e>
                                      <m:rad>
                                        <m:radPr>
                                          <m:degHide m:val="on"/>
                                          <m:ctrlPr>
                                            <a:rPr lang="cs-CZ" b="1" i="1" smtClean="0">
                                              <a:solidFill>
                                                <a:schemeClr val="tx1"/>
                                              </a:solidFill>
                                              <a:latin typeface="Cambria Math"/>
                                              <a:ea typeface="Cambria Math"/>
                                            </a:rPr>
                                          </m:ctrlPr>
                                        </m:radPr>
                                        <m:deg/>
                                        <m:e>
                                          <m:r>
                                            <a:rPr lang="cs-CZ" b="1" i="1" smtClean="0">
                                              <a:solidFill>
                                                <a:schemeClr val="tx1"/>
                                              </a:solidFill>
                                              <a:latin typeface="Cambria Math"/>
                                              <a:ea typeface="Cambria Math"/>
                                            </a:rPr>
                                            <m:t>𝟑</m:t>
                                          </m:r>
                                        </m:e>
                                      </m:rad>
                                      <m:r>
                                        <a:rPr lang="cs-CZ" b="1" i="1" smtClean="0">
                                          <a:solidFill>
                                            <a:schemeClr val="tx1"/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  <m:t>−</m:t>
                                      </m:r>
                                      <m:r>
                                        <a:rPr lang="cs-CZ" b="1" i="1" smtClean="0">
                                          <a:solidFill>
                                            <a:schemeClr val="tx1"/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  <m:t>𝟏</m:t>
                                      </m:r>
                                    </m:e>
                                  </m:d>
                                </m:e>
                                <m:sup>
                                  <m:r>
                                    <a:rPr lang="cs-CZ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𝟐</m:t>
                                  </m:r>
                                </m:sup>
                              </m:sSup>
                            </m:num>
                            <m:den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den>
                          </m:f>
                        </m:e>
                      </m:rad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</m:oMath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𝟑</m:t>
                              </m:r>
                            </m:e>
                          </m:rad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  <m:rad>
                            <m:radPr>
                              <m:degHide m:val="on"/>
                              <m:ctrlP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e>
                          </m:rad>
                        </m:den>
                      </m:f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rgbClr val="01AF2F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b="1" i="1" smtClean="0">
                                  <a:solidFill>
                                    <a:srgbClr val="01AF2F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1" i="1" smtClean="0">
                                  <a:solidFill>
                                    <a:srgbClr val="01AF2F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e>
                          </m:rad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b="1" i="1" smtClean="0">
                                  <a:solidFill>
                                    <a:srgbClr val="01AF2F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1" i="1" smtClean="0">
                                  <a:solidFill>
                                    <a:srgbClr val="01AF2F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e>
                          </m:rad>
                        </m:den>
                      </m:f>
                      <m:r>
                        <a:rPr lang="cs-CZ" b="1" i="1" smtClean="0">
                          <a:solidFill>
                            <a:srgbClr val="01AF2F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e>
                          </m:rad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∙</m:t>
                          </m:r>
                          <m:d>
                            <m:dPr>
                              <m:ctrlP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ad>
                                <m:radPr>
                                  <m:degHide m:val="on"/>
                                  <m:ctrlPr>
                                    <a:rPr lang="cs-CZ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cs-CZ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𝟑</m:t>
                                  </m:r>
                                </m:e>
                              </m:rad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𝟏</m:t>
                              </m:r>
                            </m:e>
                          </m:d>
                        </m:num>
                        <m:den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𝟒</m:t>
                          </m:r>
                        </m:den>
                      </m:f>
                      <m:r>
                        <a:rPr lang="cs-CZ" b="1" i="1" smtClean="0">
                          <a:solidFill>
                            <a:srgbClr val="01AF2F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Cambria Math"/>
                                </a:rPr>
                                <m:t>𝟔</m:t>
                              </m:r>
                            </m:e>
                          </m:rad>
                          <m: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−</m:t>
                          </m:r>
                          <m:rad>
                            <m:radPr>
                              <m:degHide m:val="on"/>
                              <m:ctrlPr>
                                <a:rPr lang="cs-CZ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e>
                          </m:rad>
                        </m:num>
                        <m:den>
                          <m: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2799194"/>
                <a:ext cx="7704856" cy="180697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60354">
            <a:off x="7045103" y="4073427"/>
            <a:ext cx="1268004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E58C5-9CF8-47C2-8EA3-0D3848F0C8F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2425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41480"/>
            <a:ext cx="1008112" cy="611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141481"/>
            <a:ext cx="6051657" cy="584775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GONIOMETRIE A TRIGONOMETRIE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0597" y="709815"/>
            <a:ext cx="581492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/>
              <a:t>g</a:t>
            </a:r>
            <a:r>
              <a:rPr lang="cs-CZ" sz="2400" b="1" dirty="0" smtClean="0"/>
              <a:t>oniometrické funkce orientovaného úhlu</a:t>
            </a:r>
            <a:br>
              <a:rPr lang="cs-CZ" sz="2400" b="1" dirty="0" smtClean="0"/>
            </a:br>
            <a:r>
              <a:rPr lang="cs-CZ" sz="2400" b="1" i="1" dirty="0" smtClean="0">
                <a:solidFill>
                  <a:srgbClr val="0000FF"/>
                </a:solidFill>
              </a:rPr>
              <a:t>funkce polovičního argumentu</a:t>
            </a:r>
            <a:endParaRPr lang="cs-CZ" sz="2400" b="1" i="1" dirty="0">
              <a:solidFill>
                <a:srgbClr val="0000FF"/>
              </a:solidFill>
            </a:endParaRPr>
          </a:p>
        </p:txBody>
      </p:sp>
      <p:pic>
        <p:nvPicPr>
          <p:cNvPr id="7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095" y="1635470"/>
            <a:ext cx="915738" cy="702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567678" y="1635471"/>
                <a:ext cx="6166303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u="sng" dirty="0" smtClean="0"/>
                  <a:t>Příklad 2</a:t>
                </a:r>
                <a:br>
                  <a:rPr lang="cs-CZ" b="1" u="sng" dirty="0" smtClean="0"/>
                </a:br>
                <a:r>
                  <a:rPr lang="cs-CZ" b="1" dirty="0" smtClean="0"/>
                  <a:t>Vyzkoušej vzorec pro poloviční argument při výpočtu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𝒔𝒊𝒏</m:t>
                    </m:r>
                    <m:r>
                      <a:rPr lang="cs-CZ" b="1" i="1" smtClean="0">
                        <a:latin typeface="Cambria Math"/>
                      </a:rPr>
                      <m:t>𝟒𝟓</m:t>
                    </m:r>
                    <m:r>
                      <a:rPr lang="cs-CZ" b="1" i="1" smtClean="0">
                        <a:latin typeface="Cambria Math"/>
                      </a:rPr>
                      <m:t>°.</m:t>
                    </m:r>
                  </m:oMath>
                </a14:m>
                <a:r>
                  <a:rPr lang="cs-CZ" b="1" dirty="0" smtClean="0"/>
                  <a:t>  </a:t>
                </a:r>
                <a:endParaRPr lang="cs-CZ" b="1" dirty="0" smtClean="0">
                  <a:ea typeface="Cambria Math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7678" y="1635471"/>
                <a:ext cx="6166303" cy="646331"/>
              </a:xfrm>
              <a:prstGeom prst="rect">
                <a:avLst/>
              </a:prstGeom>
              <a:blipFill rotWithShape="1">
                <a:blip r:embed="rId6"/>
                <a:stretch>
                  <a:fillRect l="-791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E58C5-9CF8-47C2-8EA3-0D3848F0C8F3}" type="slidenum">
              <a:rPr lang="cs-CZ" smtClean="0"/>
              <a:t>4</a:t>
            </a:fld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50597" y="2643758"/>
                <a:ext cx="2341538" cy="9106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b="1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>
                              <a:latin typeface="Cambria Math"/>
                            </a:rPr>
                            <m:t>𝒔𝒊𝒏</m:t>
                          </m:r>
                          <m:f>
                            <m:fPr>
                              <m:ctrlPr>
                                <a:rPr lang="cs-CZ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1" i="1">
                                  <a:latin typeface="Cambria Math"/>
                                  <a:ea typeface="Cambria Math"/>
                                </a:rPr>
                                <m:t>𝜶</m:t>
                              </m:r>
                            </m:num>
                            <m:den>
                              <m:r>
                                <a:rPr lang="cs-CZ" b="1" i="1"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</m:e>
                      </m:d>
                      <m:r>
                        <a:rPr lang="cs-CZ" b="1" i="1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1" i="1">
                              <a:latin typeface="Cambria Math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cs-CZ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1" i="1">
                                  <a:latin typeface="Cambria Math"/>
                                </a:rPr>
                                <m:t>𝟏</m:t>
                              </m:r>
                              <m:r>
                                <a:rPr lang="cs-CZ" b="1" i="1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>
                                  <a:latin typeface="Cambria Math"/>
                                </a:rPr>
                                <m:t>𝒄𝒐𝒔</m:t>
                              </m:r>
                              <m:r>
                                <a:rPr lang="cs-CZ" b="1" i="1">
                                  <a:latin typeface="Cambria Math"/>
                                  <a:ea typeface="Cambria Math"/>
                                </a:rPr>
                                <m:t>𝜶</m:t>
                              </m:r>
                            </m:num>
                            <m:den>
                              <m:r>
                                <a:rPr lang="cs-CZ" b="1" i="1"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0597" y="2643758"/>
                <a:ext cx="2341538" cy="910699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467544" y="3486764"/>
                <a:ext cx="7072834" cy="910699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𝒔𝒊𝒏</m:t>
                      </m:r>
                      <m:r>
                        <a:rPr lang="cs-CZ" b="1" i="1" smtClean="0">
                          <a:latin typeface="Cambria Math"/>
                        </a:rPr>
                        <m:t>𝟒𝟓</m:t>
                      </m:r>
                      <m:r>
                        <a:rPr lang="cs-CZ" b="1" i="1" smtClean="0">
                          <a:latin typeface="Cambria Math"/>
                        </a:rPr>
                        <m:t>°=</m:t>
                      </m:r>
                      <m:r>
                        <a:rPr lang="cs-CZ" b="1" i="1">
                          <a:latin typeface="Cambria Math"/>
                        </a:rPr>
                        <m:t>𝒔𝒊𝒏</m:t>
                      </m:r>
                      <m:f>
                        <m:fPr>
                          <m:ctrlPr>
                            <a:rPr lang="cs-CZ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𝟗𝟎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°</m:t>
                          </m:r>
                        </m:num>
                        <m:den>
                          <m:r>
                            <a:rPr lang="cs-CZ" b="1" i="1"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cs-CZ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1" i="1">
                                  <a:latin typeface="Cambria Math"/>
                                </a:rPr>
                                <m:t>𝟏</m:t>
                              </m:r>
                              <m:r>
                                <a:rPr lang="cs-CZ" b="1" i="1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>
                                  <a:latin typeface="Cambria Math"/>
                                </a:rPr>
                                <m:t>𝒄𝒐𝒔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𝟗𝟎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°</m:t>
                              </m:r>
                            </m:num>
                            <m:den>
                              <m:r>
                                <a:rPr lang="cs-CZ" b="1" i="1"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  <m:r>
                            <a:rPr lang="cs-CZ" b="1" i="1" smtClean="0">
                              <a:latin typeface="Cambria Math"/>
                            </a:rPr>
                            <m:t>  </m:t>
                          </m:r>
                        </m:e>
                      </m:rad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1" i="1" smtClean="0">
                                  <a:latin typeface="Cambria Math"/>
                                </a:rPr>
                                <m:t>𝟏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𝟎</m:t>
                              </m:r>
                            </m:num>
                            <m:den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</m:e>
                      </m:rad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1" i="1" smtClean="0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</m:e>
                      </m:rad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e>
                          </m:rad>
                        </m:den>
                      </m:f>
                      <m:r>
                        <a:rPr lang="cs-CZ" b="1" i="1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1" i="1">
                              <a:solidFill>
                                <a:srgbClr val="01AF2F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b="1" i="1">
                                  <a:solidFill>
                                    <a:srgbClr val="01AF2F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1" i="1">
                                  <a:solidFill>
                                    <a:srgbClr val="01AF2F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e>
                          </m:rad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b="1" i="1">
                                  <a:solidFill>
                                    <a:srgbClr val="01AF2F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1" i="1">
                                  <a:solidFill>
                                    <a:srgbClr val="01AF2F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e>
                          </m:rad>
                        </m:den>
                      </m:f>
                      <m:r>
                        <a:rPr lang="cs-CZ" dirty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 dirty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i="1" dirty="0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dirty="0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2</m:t>
                              </m:r>
                            </m:e>
                          </m:rad>
                        </m:num>
                        <m:den>
                          <m:r>
                            <a:rPr lang="cs-CZ" b="0" i="1" dirty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3486764"/>
                <a:ext cx="7072834" cy="910699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60354">
            <a:off x="7045103" y="4073427"/>
            <a:ext cx="1268004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42986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6" grpId="0"/>
      <p:bldP spid="9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1420</TotalTime>
  <Words>159</Words>
  <Application>Microsoft Office PowerPoint</Application>
  <PresentationFormat>Předvádění na obrazovce (16:9)</PresentationFormat>
  <Paragraphs>23</Paragraphs>
  <Slides>4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Motiv systému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Mrkvička</dc:creator>
  <cp:lastModifiedBy>Zdeněk Mrkvička</cp:lastModifiedBy>
  <cp:revision>28</cp:revision>
  <dcterms:created xsi:type="dcterms:W3CDTF">2013-02-09T21:51:42Z</dcterms:created>
  <dcterms:modified xsi:type="dcterms:W3CDTF">2013-06-29T08:52:29Z</dcterms:modified>
</cp:coreProperties>
</file>