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8" r:id="rId2"/>
    <p:sldId id="257" r:id="rId3"/>
    <p:sldId id="268" r:id="rId4"/>
    <p:sldId id="269" r:id="rId5"/>
    <p:sldId id="270" r:id="rId6"/>
    <p:sldId id="271" r:id="rId7"/>
    <p:sldId id="272" r:id="rId8"/>
    <p:sldId id="274" r:id="rId9"/>
    <p:sldId id="276" r:id="rId10"/>
    <p:sldId id="278" r:id="rId11"/>
    <p:sldId id="283" r:id="rId12"/>
    <p:sldId id="282" r:id="rId13"/>
    <p:sldId id="265" r:id="rId14"/>
    <p:sldId id="266" r:id="rId15"/>
    <p:sldId id="25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19" autoAdjust="0"/>
  </p:normalViewPr>
  <p:slideViewPr>
    <p:cSldViewPr>
      <p:cViewPr>
        <p:scale>
          <a:sx n="76" d="100"/>
          <a:sy n="76" d="100"/>
        </p:scale>
        <p:origin x="-972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AAFC718-1BA3-4943-BAA3-AAE2FCA78086}" type="slidenum">
              <a:rPr lang="cs-CZ" sz="1200" smtClean="0"/>
              <a:pPr/>
              <a:t>3</a:t>
            </a:fld>
            <a:endParaRPr lang="cs-CZ" sz="1200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98AD201-5027-48D6-BAB3-9F01A969DD6C}" type="slidenum">
              <a:rPr lang="cs-CZ" sz="1200" smtClean="0"/>
              <a:pPr/>
              <a:t>4</a:t>
            </a:fld>
            <a:endParaRPr lang="cs-CZ" sz="1200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2C9F53C-4109-4F1F-9D0E-DCA1FADF1599}" type="slidenum">
              <a:rPr lang="cs-CZ" sz="1200" smtClean="0"/>
              <a:pPr/>
              <a:t>5</a:t>
            </a:fld>
            <a:endParaRPr lang="cs-CZ" sz="1200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Zástupný symbol pro poznámky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cs-CZ" smtClean="0"/>
          </a:p>
        </p:txBody>
      </p:sp>
      <p:sp>
        <p:nvSpPr>
          <p:cNvPr id="6656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1F8361A-E3CB-4C9E-A1AC-5B6D7FFB6AF2}" type="slidenum">
              <a:rPr lang="cs-CZ" sz="1200" smtClean="0"/>
              <a:pPr/>
              <a:t>6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3E5DAFE-6F18-40F9-A713-1A4981BD8C26}" type="slidenum">
              <a:rPr lang="cs-CZ" sz="1200" smtClean="0"/>
              <a:pPr/>
              <a:t>7</a:t>
            </a:fld>
            <a:endParaRPr lang="cs-CZ" sz="1200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D568AFC-09CE-4D59-ACD8-EDA66AEA1EC6}" type="slidenum">
              <a:rPr lang="cs-CZ" sz="1200" smtClean="0"/>
              <a:pPr/>
              <a:t>8</a:t>
            </a:fld>
            <a:endParaRPr lang="cs-CZ" sz="1200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245B9E7-F3C0-4AB9-8014-17FB7ADD9FB8}" type="slidenum">
              <a:rPr lang="cs-CZ" sz="1200" smtClean="0"/>
              <a:pPr/>
              <a:t>9</a:t>
            </a:fld>
            <a:endParaRPr lang="cs-CZ" sz="1200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2E434D2-81BF-4FAF-9BD6-B0C12C53EF79}" type="slidenum">
              <a:rPr lang="cs-CZ" sz="1200" smtClean="0"/>
              <a:pPr/>
              <a:t>10</a:t>
            </a:fld>
            <a:endParaRPr lang="cs-CZ" sz="1200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0543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6905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6717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8382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94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>
              <a:defRPr b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IC-FA312.jpg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Soubor:Pkuczynski_RJ-45_patchcord.jpg" TargetMode="External"/><Relationship Id="rId4" Type="http://schemas.openxmlformats.org/officeDocument/2006/relationships/hyperlink" Target="http://cs.wikipedia.org/wiki/Soubor:Switches_in_rac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891963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Jiří Kolář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VY_32_INOVACE_08B_13_Počítačové_sítě_II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HARDWARE A SOFTWARE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4. 6. 2013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1800" dirty="0" smtClean="0">
                <a:latin typeface="Calibri" pitchFamily="34" charset="0"/>
              </a:rPr>
              <a:t>Tento </a:t>
            </a:r>
            <a:r>
              <a:rPr lang="cs-CZ" sz="1800" dirty="0">
                <a:latin typeface="Calibri" pitchFamily="34" charset="0"/>
              </a:rPr>
              <a:t>materiál slouží k v</a:t>
            </a:r>
            <a:r>
              <a:rPr lang="cs-CZ" sz="1800" dirty="0" smtClean="0">
                <a:latin typeface="Calibri" pitchFamily="34" charset="0"/>
              </a:rPr>
              <a:t>ysvětlení a procvičení pojmů týkajících se počítačových sítí a </a:t>
            </a:r>
            <a:r>
              <a:rPr lang="cs-CZ" sz="1800" dirty="0">
                <a:latin typeface="Calibri" pitchFamily="34" charset="0"/>
              </a:rPr>
              <a:t>je připraven pro </a:t>
            </a:r>
            <a:r>
              <a:rPr lang="cs-CZ" sz="1800" dirty="0" smtClean="0">
                <a:latin typeface="Calibri" pitchFamily="34" charset="0"/>
              </a:rPr>
              <a:t>předmět Informační a komunikační technologie v 1. </a:t>
            </a:r>
            <a:r>
              <a:rPr lang="cs-CZ" sz="1800" dirty="0">
                <a:latin typeface="Calibri" pitchFamily="34" charset="0"/>
              </a:rPr>
              <a:t>ročníku </a:t>
            </a:r>
            <a:r>
              <a:rPr lang="cs-CZ" sz="1800" dirty="0" smtClean="0">
                <a:latin typeface="Calibri" pitchFamily="34" charset="0"/>
              </a:rPr>
              <a:t>čtyřletého gymnázia.</a:t>
            </a:r>
            <a:endParaRPr lang="cs-CZ" sz="1800" dirty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První část této prezentace se věnuje teorii </a:t>
            </a:r>
            <a:r>
              <a:rPr lang="cs-CZ" sz="1800" dirty="0" smtClean="0">
                <a:latin typeface="Calibri" pitchFamily="34" charset="0"/>
              </a:rPr>
              <a:t>a </a:t>
            </a:r>
            <a:r>
              <a:rPr lang="cs-CZ" sz="1800" dirty="0">
                <a:latin typeface="Calibri" pitchFamily="34" charset="0"/>
              </a:rPr>
              <a:t>je doplňována výkladem učitele. </a:t>
            </a: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Další část prezentace se věnuje </a:t>
            </a:r>
            <a:r>
              <a:rPr lang="cs-CZ" sz="1800" dirty="0" smtClean="0">
                <a:latin typeface="Calibri" pitchFamily="34" charset="0"/>
              </a:rPr>
              <a:t>opakování nových pojmů s využitím internetu pro vyhledávání obrázků a odpovědí </a:t>
            </a:r>
            <a:r>
              <a:rPr lang="cs-CZ" sz="1800" smtClean="0">
                <a:latin typeface="Calibri" pitchFamily="34" charset="0"/>
              </a:rPr>
              <a:t>na otázky </a:t>
            </a:r>
            <a:r>
              <a:rPr lang="cs-CZ" sz="1800" dirty="0" smtClean="0">
                <a:latin typeface="Calibri" pitchFamily="34" charset="0"/>
              </a:rPr>
              <a:t>vztahující se k </a:t>
            </a:r>
            <a:r>
              <a:rPr lang="cs-CZ" sz="1800" smtClean="0">
                <a:latin typeface="Calibri" pitchFamily="34" charset="0"/>
              </a:rPr>
              <a:t>vykládanému tématu.</a:t>
            </a:r>
            <a:endParaRPr lang="cs-CZ" sz="1800" dirty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V poslední části prezentace </a:t>
            </a:r>
            <a:r>
              <a:rPr lang="cs-CZ" sz="1800" dirty="0" smtClean="0">
                <a:latin typeface="Calibri" pitchFamily="34" charset="0"/>
              </a:rPr>
              <a:t>je zadán studentům domácí úkol, na který odpovídají prostřednictvím </a:t>
            </a:r>
            <a:r>
              <a:rPr lang="cs-CZ" sz="1800" dirty="0" err="1" smtClean="0">
                <a:latin typeface="Calibri" pitchFamily="34" charset="0"/>
              </a:rPr>
              <a:t>iTŘÍDY</a:t>
            </a:r>
            <a:r>
              <a:rPr lang="cs-CZ" sz="1800" dirty="0" smtClean="0">
                <a:latin typeface="Calibri" pitchFamily="34" charset="0"/>
              </a:rPr>
              <a:t> (on-line prostředí).</a:t>
            </a: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Materiál je určen k interaktivní výuce.</a:t>
            </a: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Počítačová síť Ethernet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2362200"/>
            <a:ext cx="8231187" cy="4038600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Arial" charset="0"/>
              </a:rPr>
              <a:t>	Typ počítačové sítě, který je uznán za mezinárodní standard.  </a:t>
            </a:r>
          </a:p>
          <a:p>
            <a:pPr eaLnBrk="1" hangingPunct="1">
              <a:buFont typeface="Wingdings" pitchFamily="2" charset="2"/>
              <a:buNone/>
            </a:pPr>
            <a:endParaRPr lang="cs-CZ" dirty="0" smtClean="0">
              <a:latin typeface="Arial" charset="0"/>
            </a:endParaRPr>
          </a:p>
          <a:p>
            <a:r>
              <a:rPr lang="cs-CZ" dirty="0" smtClean="0">
                <a:latin typeface="Arial" charset="0"/>
              </a:rPr>
              <a:t>jednoduché technologie</a:t>
            </a:r>
          </a:p>
          <a:p>
            <a:r>
              <a:rPr lang="cs-CZ" dirty="0" smtClean="0">
                <a:latin typeface="Arial" charset="0"/>
              </a:rPr>
              <a:t>nízká cena síťových karet a aktivních prvků</a:t>
            </a:r>
          </a:p>
        </p:txBody>
      </p:sp>
      <p:sp>
        <p:nvSpPr>
          <p:cNvPr id="30724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 eaLnBrk="1" hangingPunct="1"/>
            <a:fld id="{2906317B-17B7-43FB-892B-6633805C9FF3}" type="slidenum">
              <a:rPr lang="cs-CZ" smtClean="0"/>
              <a:pPr lvl="1" eaLnBrk="1" hangingPunct="1"/>
              <a:t>3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99426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Počítačová síť Ethernet</a:t>
            </a:r>
          </a:p>
        </p:txBody>
      </p:sp>
      <p:sp>
        <p:nvSpPr>
          <p:cNvPr id="31747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dirty="0" smtClean="0">
                <a:latin typeface="Arial" charset="0"/>
              </a:rPr>
              <a:t>Vývojem vznikly různé verze :</a:t>
            </a:r>
          </a:p>
          <a:p>
            <a:pPr eaLnBrk="1" hangingPunct="1"/>
            <a:endParaRPr lang="cs-CZ" dirty="0" smtClean="0">
              <a:latin typeface="Arial" charset="0"/>
            </a:endParaRPr>
          </a:p>
          <a:p>
            <a:pPr eaLnBrk="1" hangingPunct="1"/>
            <a:r>
              <a:rPr lang="cs-CZ" dirty="0" err="1" smtClean="0">
                <a:latin typeface="Arial" charset="0"/>
              </a:rPr>
              <a:t>Ethernet</a:t>
            </a:r>
            <a:r>
              <a:rPr lang="cs-CZ" dirty="0" smtClean="0">
                <a:latin typeface="Arial" charset="0"/>
              </a:rPr>
              <a:t> (10 </a:t>
            </a:r>
            <a:r>
              <a:rPr lang="cs-CZ" dirty="0" err="1" smtClean="0">
                <a:latin typeface="Arial" charset="0"/>
              </a:rPr>
              <a:t>Mbit</a:t>
            </a:r>
            <a:r>
              <a:rPr lang="cs-CZ" dirty="0" smtClean="0">
                <a:latin typeface="Arial" charset="0"/>
              </a:rPr>
              <a:t>/s)</a:t>
            </a:r>
          </a:p>
          <a:p>
            <a:pPr eaLnBrk="1" hangingPunct="1"/>
            <a:r>
              <a:rPr lang="cs-CZ" dirty="0" err="1" smtClean="0">
                <a:latin typeface="Arial" charset="0"/>
              </a:rPr>
              <a:t>FastEthernet</a:t>
            </a:r>
            <a:r>
              <a:rPr lang="cs-CZ" dirty="0" smtClean="0">
                <a:latin typeface="Arial" charset="0"/>
              </a:rPr>
              <a:t> (100 </a:t>
            </a:r>
            <a:r>
              <a:rPr lang="cs-CZ" dirty="0" err="1" smtClean="0">
                <a:latin typeface="Arial" charset="0"/>
              </a:rPr>
              <a:t>Mbit</a:t>
            </a:r>
            <a:r>
              <a:rPr lang="cs-CZ" dirty="0" smtClean="0">
                <a:latin typeface="Arial" charset="0"/>
              </a:rPr>
              <a:t>/s)</a:t>
            </a:r>
          </a:p>
          <a:p>
            <a:pPr eaLnBrk="1" hangingPunct="1"/>
            <a:r>
              <a:rPr lang="cs-CZ" dirty="0" err="1" smtClean="0">
                <a:latin typeface="Arial" charset="0"/>
              </a:rPr>
              <a:t>GigaEthernet</a:t>
            </a:r>
            <a:r>
              <a:rPr lang="cs-CZ" dirty="0" smtClean="0">
                <a:latin typeface="Arial" charset="0"/>
              </a:rPr>
              <a:t> (1000 </a:t>
            </a:r>
            <a:r>
              <a:rPr lang="cs-CZ" dirty="0" err="1" smtClean="0">
                <a:latin typeface="Arial" charset="0"/>
              </a:rPr>
              <a:t>Mbit</a:t>
            </a:r>
            <a:r>
              <a:rPr lang="cs-CZ" dirty="0" smtClean="0">
                <a:latin typeface="Arial" charset="0"/>
              </a:rPr>
              <a:t>/s)</a:t>
            </a:r>
          </a:p>
          <a:p>
            <a:pPr eaLnBrk="1" hangingPunct="1"/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</p:txBody>
      </p:sp>
      <p:sp>
        <p:nvSpPr>
          <p:cNvPr id="31748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 eaLnBrk="1" hangingPunct="1"/>
            <a:fld id="{4903CF0D-C2BE-4DBF-ACA4-8932CF028780}" type="slidenum">
              <a:rPr lang="cs-CZ" smtClean="0"/>
              <a:pPr lvl="1" eaLnBrk="1" hangingPunct="1"/>
              <a:t>4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03995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72616"/>
            <a:ext cx="8229600" cy="1600200"/>
          </a:xfrm>
        </p:spPr>
        <p:txBody>
          <a:bodyPr/>
          <a:lstStyle/>
          <a:p>
            <a:pPr eaLnBrk="1" hangingPunct="1"/>
            <a:r>
              <a:rPr lang="cs-CZ" dirty="0" smtClean="0"/>
              <a:t>Počítačová síť - komponenty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2036440"/>
            <a:ext cx="7772400" cy="4056856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ial" charset="0"/>
              </a:rPr>
              <a:t>Síťové karty </a:t>
            </a:r>
          </a:p>
          <a:p>
            <a:pPr eaLnBrk="1" hangingPunct="1"/>
            <a:r>
              <a:rPr lang="cs-CZ" dirty="0" smtClean="0">
                <a:latin typeface="Arial" charset="0"/>
              </a:rPr>
              <a:t>Kabeláž ( koaxiální kabel, kroucená dvojlinka, optické kabely, bezdrátové spojení – radiová, mikrovlnná)</a:t>
            </a:r>
          </a:p>
          <a:p>
            <a:pPr eaLnBrk="1" hangingPunct="1"/>
            <a:r>
              <a:rPr lang="cs-CZ" dirty="0" smtClean="0">
                <a:latin typeface="Arial" charset="0"/>
              </a:rPr>
              <a:t>Aktivní prvky</a:t>
            </a:r>
          </a:p>
          <a:p>
            <a:pPr eaLnBrk="1" hangingPunct="1"/>
            <a:r>
              <a:rPr lang="cs-CZ" dirty="0" smtClean="0">
                <a:latin typeface="Arial" charset="0"/>
              </a:rPr>
              <a:t>Konektory </a:t>
            </a:r>
          </a:p>
          <a:p>
            <a:pPr eaLnBrk="1" hangingPunct="1"/>
            <a:r>
              <a:rPr lang="cs-CZ" dirty="0" smtClean="0">
                <a:latin typeface="Arial" charset="0"/>
              </a:rPr>
              <a:t>Nářadí (</a:t>
            </a:r>
            <a:r>
              <a:rPr lang="cs-CZ" dirty="0" err="1" smtClean="0">
                <a:latin typeface="Arial" charset="0"/>
              </a:rPr>
              <a:t>crimpovací</a:t>
            </a:r>
            <a:r>
              <a:rPr lang="cs-CZ" dirty="0" smtClean="0">
                <a:latin typeface="Arial" charset="0"/>
              </a:rPr>
              <a:t> kleště)</a:t>
            </a:r>
          </a:p>
          <a:p>
            <a:pPr eaLnBrk="1" hangingPunct="1"/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</p:txBody>
      </p:sp>
      <p:sp>
        <p:nvSpPr>
          <p:cNvPr id="3277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 eaLnBrk="1" hangingPunct="1"/>
            <a:fld id="{C7F1F799-F380-47AB-84E6-AEF43887A465}" type="slidenum">
              <a:rPr lang="cs-CZ" smtClean="0"/>
              <a:pPr lvl="1" eaLnBrk="1" hangingPunct="1"/>
              <a:t>5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26616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xtLst/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Komponenty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1D781BA3-7DCD-4FDD-A8D9-2B4706315181}" type="slidenum">
              <a:rPr lang="cs-CZ"/>
              <a:pPr lvl="1">
                <a:defRPr/>
              </a:pPr>
              <a:t>6</a:t>
            </a:fld>
            <a:endParaRPr lang="cs-CZ">
              <a:latin typeface="+mn-lt"/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468077" y="2464532"/>
            <a:ext cx="2936193" cy="2543470"/>
            <a:chOff x="467544" y="2348880"/>
            <a:chExt cx="2936193" cy="2543470"/>
          </a:xfrm>
        </p:grpSpPr>
        <p:sp>
          <p:nvSpPr>
            <p:cNvPr id="33797" name="Text Box 6"/>
            <p:cNvSpPr txBox="1">
              <a:spLocks noChangeArrowheads="1"/>
            </p:cNvSpPr>
            <p:nvPr/>
          </p:nvSpPr>
          <p:spPr bwMode="auto">
            <a:xfrm>
              <a:off x="932340" y="4523018"/>
              <a:ext cx="2006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cs-CZ" sz="1800" dirty="0">
                  <a:latin typeface="+mn-lt"/>
                </a:rPr>
                <a:t>1. Síťová karta</a:t>
              </a:r>
            </a:p>
          </p:txBody>
        </p:sp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2348880"/>
              <a:ext cx="2936193" cy="1894823"/>
            </a:xfrm>
            <a:prstGeom prst="rect">
              <a:avLst/>
            </a:prstGeom>
          </p:spPr>
        </p:pic>
      </p:grpSp>
      <p:grpSp>
        <p:nvGrpSpPr>
          <p:cNvPr id="9" name="Skupina 8"/>
          <p:cNvGrpSpPr/>
          <p:nvPr/>
        </p:nvGrpSpPr>
        <p:grpSpPr>
          <a:xfrm>
            <a:off x="3635896" y="2413456"/>
            <a:ext cx="2067166" cy="3374154"/>
            <a:chOff x="6156176" y="1971991"/>
            <a:chExt cx="2067166" cy="3374154"/>
          </a:xfrm>
        </p:grpSpPr>
        <p:sp>
          <p:nvSpPr>
            <p:cNvPr id="33799" name="Text Box 6"/>
            <p:cNvSpPr txBox="1">
              <a:spLocks noChangeArrowheads="1"/>
            </p:cNvSpPr>
            <p:nvPr/>
          </p:nvSpPr>
          <p:spPr bwMode="auto">
            <a:xfrm>
              <a:off x="6507544" y="4976813"/>
              <a:ext cx="10855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cs-CZ" sz="1800" dirty="0">
                  <a:latin typeface="+mn-lt"/>
                </a:rPr>
                <a:t>2. </a:t>
              </a:r>
              <a:r>
                <a:rPr lang="cs-CZ" sz="1800" dirty="0" err="1">
                  <a:latin typeface="+mn-lt"/>
                </a:rPr>
                <a:t>switch</a:t>
              </a:r>
              <a:endParaRPr lang="cs-CZ" sz="1800" dirty="0">
                <a:latin typeface="+mn-lt"/>
              </a:endParaRPr>
            </a:p>
          </p:txBody>
        </p:sp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6176" y="1971991"/>
              <a:ext cx="2067166" cy="2920359"/>
            </a:xfrm>
            <a:prstGeom prst="rect">
              <a:avLst/>
            </a:prstGeom>
          </p:spPr>
        </p:pic>
      </p:grpSp>
      <p:grpSp>
        <p:nvGrpSpPr>
          <p:cNvPr id="7" name="Skupina 6"/>
          <p:cNvGrpSpPr/>
          <p:nvPr/>
        </p:nvGrpSpPr>
        <p:grpSpPr>
          <a:xfrm>
            <a:off x="6084168" y="2403695"/>
            <a:ext cx="2617788" cy="2604307"/>
            <a:chOff x="3403737" y="4144883"/>
            <a:chExt cx="2617788" cy="2604307"/>
          </a:xfrm>
        </p:grpSpPr>
        <p:sp>
          <p:nvSpPr>
            <p:cNvPr id="33798" name="Text Box 6"/>
            <p:cNvSpPr txBox="1">
              <a:spLocks noChangeArrowheads="1"/>
            </p:cNvSpPr>
            <p:nvPr/>
          </p:nvSpPr>
          <p:spPr bwMode="auto">
            <a:xfrm>
              <a:off x="4308341" y="6379858"/>
              <a:ext cx="95410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cs-CZ" sz="1800" dirty="0" smtClean="0">
                  <a:latin typeface="+mn-lt"/>
                </a:rPr>
                <a:t>3. RJ-45</a:t>
              </a:r>
              <a:endParaRPr lang="cs-CZ" sz="1800" dirty="0">
                <a:latin typeface="+mn-lt"/>
              </a:endParaRPr>
            </a:p>
          </p:txBody>
        </p:sp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3737" y="4144883"/>
              <a:ext cx="2617788" cy="19633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2728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8640"/>
            <a:ext cx="8229600" cy="1600200"/>
          </a:xfrm>
        </p:spPr>
        <p:txBody>
          <a:bodyPr/>
          <a:lstStyle/>
          <a:p>
            <a:pPr eaLnBrk="1" hangingPunct="1"/>
            <a:r>
              <a:rPr lang="cs-CZ" dirty="0" smtClean="0"/>
              <a:t>Počítačová síť - komponenty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2413520"/>
            <a:ext cx="8208962" cy="396780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b="1" u="sng" dirty="0" smtClean="0">
                <a:latin typeface="Arial" charset="0"/>
              </a:rPr>
              <a:t>Aktivní prvky</a:t>
            </a:r>
          </a:p>
          <a:p>
            <a:pPr eaLnBrk="1" hangingPunct="1">
              <a:buFont typeface="Wingdings" pitchFamily="2" charset="2"/>
              <a:buNone/>
            </a:pPr>
            <a:endParaRPr lang="cs-CZ" sz="2000" b="1" u="sng" dirty="0" smtClean="0">
              <a:latin typeface="Arial" charset="0"/>
            </a:endParaRPr>
          </a:p>
          <a:p>
            <a:pPr eaLnBrk="1" hangingPunct="1"/>
            <a:r>
              <a:rPr lang="cs-CZ" dirty="0" smtClean="0">
                <a:latin typeface="Arial" charset="0"/>
              </a:rPr>
              <a:t>Opakovač (</a:t>
            </a:r>
            <a:r>
              <a:rPr lang="cs-CZ" dirty="0" err="1" smtClean="0">
                <a:latin typeface="Arial" charset="0"/>
              </a:rPr>
              <a:t>repeater</a:t>
            </a:r>
            <a:r>
              <a:rPr lang="cs-CZ" dirty="0" smtClean="0">
                <a:latin typeface="Arial" charset="0"/>
              </a:rPr>
              <a:t>) opravený, zesílený a správně časovaný signál vysílá dále po síti</a:t>
            </a:r>
          </a:p>
          <a:p>
            <a:pPr eaLnBrk="1" hangingPunct="1"/>
            <a:r>
              <a:rPr lang="cs-CZ" dirty="0" smtClean="0">
                <a:latin typeface="Arial" charset="0"/>
              </a:rPr>
              <a:t>Rozbočovač (hub) propojuje jednotlivé segmenty sítě</a:t>
            </a:r>
          </a:p>
          <a:p>
            <a:pPr eaLnBrk="1" hangingPunct="1"/>
            <a:r>
              <a:rPr lang="cs-CZ" dirty="0" smtClean="0">
                <a:latin typeface="Arial" charset="0"/>
              </a:rPr>
              <a:t>Přepínač (</a:t>
            </a:r>
            <a:r>
              <a:rPr lang="cs-CZ" dirty="0" err="1" smtClean="0">
                <a:latin typeface="Arial" charset="0"/>
              </a:rPr>
              <a:t>switch</a:t>
            </a:r>
            <a:r>
              <a:rPr lang="cs-CZ" dirty="0" smtClean="0">
                <a:latin typeface="Arial" charset="0"/>
              </a:rPr>
              <a:t>) propojuje jednotlivé segmenty sítě</a:t>
            </a:r>
          </a:p>
          <a:p>
            <a:pPr eaLnBrk="1" hangingPunct="1"/>
            <a:r>
              <a:rPr lang="cs-CZ" dirty="0" smtClean="0">
                <a:latin typeface="Arial" charset="0"/>
              </a:rPr>
              <a:t>Směrovač (</a:t>
            </a:r>
            <a:r>
              <a:rPr lang="cs-CZ" dirty="0" err="1" smtClean="0">
                <a:latin typeface="Arial" charset="0"/>
              </a:rPr>
              <a:t>router</a:t>
            </a:r>
            <a:r>
              <a:rPr lang="cs-CZ" dirty="0" smtClean="0">
                <a:latin typeface="Arial" charset="0"/>
              </a:rPr>
              <a:t>) spojuje dvě sítě mezi sebou</a:t>
            </a:r>
          </a:p>
          <a:p>
            <a:pPr eaLnBrk="1" hangingPunct="1">
              <a:buFont typeface="Wingdings" pitchFamily="2" charset="2"/>
              <a:buNone/>
            </a:pPr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</p:txBody>
      </p:sp>
      <p:sp>
        <p:nvSpPr>
          <p:cNvPr id="34820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 eaLnBrk="1" hangingPunct="1"/>
            <a:fld id="{CCDB080D-BB39-4E6E-8631-8864F8E6280A}" type="slidenum">
              <a:rPr lang="cs-CZ" smtClean="0"/>
              <a:pPr lvl="1" eaLnBrk="1" hangingPunct="1"/>
              <a:t>7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96686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16632"/>
            <a:ext cx="8229600" cy="1600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Počítačová síť –</a:t>
            </a:r>
            <a:br>
              <a:rPr lang="cs-CZ" dirty="0"/>
            </a:br>
            <a:r>
              <a:rPr lang="cs-CZ" dirty="0"/>
              <a:t> komunikační protokoly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2819400"/>
            <a:ext cx="7772400" cy="3561928"/>
          </a:xfrm>
        </p:spPr>
        <p:txBody>
          <a:bodyPr>
            <a:normAutofit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cs-CZ" dirty="0" smtClean="0">
                <a:latin typeface="Arial" charset="0"/>
              </a:rPr>
              <a:t>	Komunikační protokol slouží k navázání spojení mezi počítači a zajištění přenosu dat mezi nimi.</a:t>
            </a:r>
          </a:p>
          <a:p>
            <a:pPr algn="just" eaLnBrk="1" hangingPunct="1">
              <a:buFont typeface="Wingdings" pitchFamily="2" charset="2"/>
              <a:buNone/>
            </a:pPr>
            <a:endParaRPr lang="cs-CZ" dirty="0" smtClean="0">
              <a:latin typeface="Arial" charset="0"/>
            </a:endParaRPr>
          </a:p>
          <a:p>
            <a:r>
              <a:rPr lang="cs-CZ" dirty="0">
                <a:latin typeface="Arial" charset="0"/>
              </a:rPr>
              <a:t>TCP/IP</a:t>
            </a:r>
          </a:p>
          <a:p>
            <a:r>
              <a:rPr lang="cs-CZ" dirty="0" err="1">
                <a:latin typeface="Arial" charset="0"/>
              </a:rPr>
              <a:t>NetBEUI</a:t>
            </a:r>
            <a:endParaRPr lang="cs-CZ" dirty="0">
              <a:latin typeface="Arial" charset="0"/>
            </a:endParaRPr>
          </a:p>
          <a:p>
            <a:r>
              <a:rPr lang="cs-CZ" dirty="0">
                <a:latin typeface="Arial" charset="0"/>
              </a:rPr>
              <a:t>IPX/SPX</a:t>
            </a:r>
          </a:p>
          <a:p>
            <a:pPr algn="just" eaLnBrk="1" hangingPunct="1">
              <a:buFont typeface="Wingdings" pitchFamily="2" charset="2"/>
              <a:buNone/>
            </a:pPr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</p:txBody>
      </p:sp>
      <p:sp>
        <p:nvSpPr>
          <p:cNvPr id="36868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 eaLnBrk="1" hangingPunct="1"/>
            <a:fld id="{CCF81A18-41A4-462C-9B40-3BBD606E23DD}" type="slidenum">
              <a:rPr lang="cs-CZ" smtClean="0"/>
              <a:pPr lvl="1" eaLnBrk="1" hangingPunct="1"/>
              <a:t>8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28779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229600" cy="165618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dirty="0"/>
              <a:t>Počítačová síť –</a:t>
            </a:r>
            <a:br>
              <a:rPr lang="cs-CZ" sz="4400" dirty="0"/>
            </a:br>
            <a:r>
              <a:rPr lang="cs-CZ" sz="4400" dirty="0"/>
              <a:t> komunikační protokol TCP/IP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683568" y="2564904"/>
            <a:ext cx="7991475" cy="3031976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2000" dirty="0" err="1" smtClean="0">
                <a:latin typeface="Arial" charset="0"/>
              </a:rPr>
              <a:t>Transmision</a:t>
            </a:r>
            <a:r>
              <a:rPr lang="cs-CZ" sz="2000" dirty="0" smtClean="0">
                <a:latin typeface="Arial" charset="0"/>
              </a:rPr>
              <a:t> </a:t>
            </a:r>
            <a:r>
              <a:rPr lang="cs-CZ" sz="2000" dirty="0" err="1" smtClean="0">
                <a:latin typeface="Arial" charset="0"/>
              </a:rPr>
              <a:t>Control</a:t>
            </a:r>
            <a:r>
              <a:rPr lang="cs-CZ" sz="2000" dirty="0" smtClean="0">
                <a:latin typeface="Arial" charset="0"/>
              </a:rPr>
              <a:t> </a:t>
            </a:r>
            <a:r>
              <a:rPr lang="cs-CZ" sz="2000" dirty="0" err="1" smtClean="0">
                <a:latin typeface="Arial" charset="0"/>
              </a:rPr>
              <a:t>Protocol</a:t>
            </a:r>
            <a:r>
              <a:rPr lang="cs-CZ" sz="2000" dirty="0" smtClean="0">
                <a:latin typeface="Arial" charset="0"/>
              </a:rPr>
              <a:t>/Internet Protokol</a:t>
            </a:r>
          </a:p>
          <a:p>
            <a:pPr algn="ctr" eaLnBrk="1" hangingPunct="1">
              <a:buFont typeface="Wingdings" pitchFamily="2" charset="2"/>
              <a:buNone/>
            </a:pPr>
            <a:endParaRPr lang="cs-CZ" sz="2000" dirty="0" smtClean="0">
              <a:latin typeface="Arial" charset="0"/>
            </a:endParaRPr>
          </a:p>
          <a:p>
            <a:pPr eaLnBrk="1" hangingPunct="1"/>
            <a:r>
              <a:rPr lang="cs-CZ" dirty="0" smtClean="0">
                <a:latin typeface="Arial" charset="0"/>
              </a:rPr>
              <a:t>Nejrozšířenější, protože jej lze využívat pro komunikaci počítačů pracujících pod různými operačními systémy</a:t>
            </a:r>
          </a:p>
          <a:p>
            <a:pPr eaLnBrk="1" hangingPunct="1"/>
            <a:r>
              <a:rPr lang="cs-CZ" dirty="0" smtClean="0">
                <a:latin typeface="Arial" charset="0"/>
              </a:rPr>
              <a:t>Stal se standardem v síti Internet. </a:t>
            </a:r>
          </a:p>
          <a:p>
            <a:pPr eaLnBrk="1" hangingPunct="1">
              <a:buFont typeface="Wingdings" pitchFamily="2" charset="2"/>
              <a:buNone/>
            </a:pPr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</p:txBody>
      </p:sp>
      <p:sp>
        <p:nvSpPr>
          <p:cNvPr id="3891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 eaLnBrk="1" hangingPunct="1"/>
            <a:fld id="{0E333F81-524A-440B-A7F5-9A72D84E6232}" type="slidenum">
              <a:rPr lang="cs-CZ" smtClean="0"/>
              <a:pPr lvl="1" eaLnBrk="1" hangingPunct="1"/>
              <a:t>9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20457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1600200"/>
          </a:xfrm>
        </p:spPr>
        <p:txBody>
          <a:bodyPr/>
          <a:lstStyle/>
          <a:p>
            <a:pPr eaLnBrk="1" hangingPunct="1"/>
            <a:r>
              <a:rPr lang="cs-CZ" dirty="0" smtClean="0"/>
              <a:t>Počítačová síť – IP adresa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981200"/>
            <a:ext cx="7773987" cy="4616152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cs-CZ" dirty="0" smtClean="0">
                <a:latin typeface="Arial" charset="0"/>
              </a:rPr>
              <a:t>IP adresa jednoznačně určuje počítač v síti a proto musí být v rámci celé dostupné sítě zcela jedinečná.</a:t>
            </a:r>
          </a:p>
          <a:p>
            <a:pPr eaLnBrk="1" hangingPunct="1">
              <a:buFont typeface="Wingdings" pitchFamily="2" charset="2"/>
              <a:buNone/>
            </a:pPr>
            <a:endParaRPr lang="cs-CZ" dirty="0" smtClean="0">
              <a:latin typeface="Arial" charset="0"/>
            </a:endParaRPr>
          </a:p>
          <a:p>
            <a:pPr algn="just"/>
            <a:r>
              <a:rPr lang="cs-CZ" dirty="0">
                <a:latin typeface="Arial" charset="0"/>
              </a:rPr>
              <a:t>IP adresa je tvořena 32bitovým číslem o čtyřech 8bitových částech oddělených tečkami :</a:t>
            </a:r>
          </a:p>
          <a:p>
            <a:pPr algn="ctr">
              <a:buNone/>
            </a:pPr>
            <a:r>
              <a:rPr lang="cs-CZ" dirty="0">
                <a:latin typeface="Arial" charset="0"/>
              </a:rPr>
              <a:t>	</a:t>
            </a:r>
            <a:r>
              <a:rPr lang="cs-CZ" b="1" dirty="0" smtClean="0">
                <a:latin typeface="Arial" charset="0"/>
              </a:rPr>
              <a:t>XXX.XXX.XXX.XXX</a:t>
            </a:r>
            <a:br>
              <a:rPr lang="cs-CZ" b="1" dirty="0" smtClean="0">
                <a:latin typeface="Arial" charset="0"/>
              </a:rPr>
            </a:br>
            <a:r>
              <a:rPr lang="cs-CZ" b="1" dirty="0" smtClean="0">
                <a:latin typeface="Arial" charset="0"/>
              </a:rPr>
              <a:t>př. 192.168.3.56</a:t>
            </a:r>
            <a:endParaRPr lang="cs-CZ" b="1" dirty="0">
              <a:latin typeface="Arial" charset="0"/>
            </a:endParaRPr>
          </a:p>
          <a:p>
            <a:pPr algn="just"/>
            <a:r>
              <a:rPr lang="cs-CZ" dirty="0">
                <a:latin typeface="Arial" charset="0"/>
              </a:rPr>
              <a:t>Ryze teoreticky je rozsah IP adres možno volit v rozsahu </a:t>
            </a:r>
          </a:p>
          <a:p>
            <a:pPr algn="ctr">
              <a:buNone/>
            </a:pPr>
            <a:r>
              <a:rPr lang="cs-CZ" b="1" dirty="0" smtClean="0">
                <a:latin typeface="Arial" charset="0"/>
              </a:rPr>
              <a:t>0.0.0.0 </a:t>
            </a:r>
            <a:r>
              <a:rPr lang="cs-CZ" b="1" dirty="0">
                <a:latin typeface="Arial" charset="0"/>
              </a:rPr>
              <a:t>– 255.255.255.255</a:t>
            </a:r>
          </a:p>
          <a:p>
            <a:pPr eaLnBrk="1" hangingPunct="1"/>
            <a:endParaRPr lang="cs-CZ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</p:txBody>
      </p:sp>
      <p:sp>
        <p:nvSpPr>
          <p:cNvPr id="40964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 eaLnBrk="1" hangingPunct="1"/>
            <a:fld id="{647A773C-7899-45E2-B16E-6FFC7F0C2A04}" type="slidenum">
              <a:rPr lang="cs-CZ" smtClean="0"/>
              <a:pPr lvl="1" eaLnBrk="1" hangingPunct="1"/>
              <a:t>10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3382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DHCP server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9726" y="2076190"/>
            <a:ext cx="8229600" cy="2548880"/>
          </a:xfrm>
        </p:spPr>
        <p:txBody>
          <a:bodyPr/>
          <a:lstStyle/>
          <a:p>
            <a:r>
              <a:rPr lang="cs-CZ" dirty="0" smtClean="0"/>
              <a:t>Dynamicky přiděluje IP adresy</a:t>
            </a:r>
          </a:p>
          <a:p>
            <a:r>
              <a:rPr lang="cs-CZ" dirty="0" smtClean="0"/>
              <a:t>Po připojení klienta do sítě přiděluje volnou IP adresu ze zadaného rozsahu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273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16632"/>
            <a:ext cx="8229600" cy="1600200"/>
          </a:xfrm>
        </p:spPr>
        <p:txBody>
          <a:bodyPr/>
          <a:lstStyle/>
          <a:p>
            <a:r>
              <a:rPr lang="cs-CZ" dirty="0"/>
              <a:t>Počítačová síť – </a:t>
            </a:r>
            <a:r>
              <a:rPr lang="cs-CZ" dirty="0" smtClean="0"/>
              <a:t>MAC </a:t>
            </a:r>
            <a:r>
              <a:rPr lang="cs-CZ" dirty="0"/>
              <a:t>adresa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23077"/>
            <a:ext cx="8229600" cy="2690100"/>
          </a:xfrm>
        </p:spPr>
        <p:txBody>
          <a:bodyPr/>
          <a:lstStyle/>
          <a:p>
            <a:r>
              <a:rPr lang="cs-CZ" dirty="0" smtClean="0"/>
              <a:t>Adresa konkrétní síťové karty </a:t>
            </a:r>
          </a:p>
          <a:p>
            <a:r>
              <a:rPr lang="cs-CZ" dirty="0" smtClean="0"/>
              <a:t>Zadána výrobcem</a:t>
            </a:r>
          </a:p>
          <a:p>
            <a:r>
              <a:rPr lang="cs-CZ" dirty="0" smtClean="0"/>
              <a:t>Využívána </a:t>
            </a:r>
            <a:r>
              <a:rPr lang="cs-CZ" dirty="0" err="1" smtClean="0"/>
              <a:t>switchem</a:t>
            </a:r>
            <a:r>
              <a:rPr lang="cs-CZ" dirty="0" smtClean="0"/>
              <a:t> pro přesné určení dat konkrétnímu počítači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9717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12494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Vyhledejte na svém počítači </a:t>
            </a:r>
          </a:p>
          <a:p>
            <a:pPr marL="457200" indent="-457200">
              <a:buFont typeface="+mj-lt"/>
              <a:buAutoNum type="alphaLcParenR"/>
            </a:pPr>
            <a:r>
              <a:rPr lang="cs-CZ" dirty="0" smtClean="0"/>
              <a:t>IP adresu</a:t>
            </a:r>
          </a:p>
          <a:p>
            <a:pPr marL="457200" indent="-457200">
              <a:buFont typeface="+mj-lt"/>
              <a:buAutoNum type="alphaLcParenR"/>
            </a:pPr>
            <a:r>
              <a:rPr lang="cs-CZ" dirty="0" smtClean="0"/>
              <a:t>MAC adresu </a:t>
            </a:r>
          </a:p>
          <a:p>
            <a:pPr marL="457200" indent="-457200">
              <a:buFont typeface="+mj-lt"/>
              <a:buAutoNum type="alphaLcParenR"/>
            </a:pPr>
            <a:r>
              <a:rPr lang="cs-CZ" dirty="0" smtClean="0"/>
              <a:t>Najděte na webu anglický význam zkratek </a:t>
            </a:r>
          </a:p>
          <a:p>
            <a:pPr marL="857250" lvl="1" indent="-457200">
              <a:buFont typeface="+mj-lt"/>
              <a:buAutoNum type="arabicParenR"/>
            </a:pPr>
            <a:r>
              <a:rPr lang="cs-CZ" sz="2000" dirty="0" smtClean="0"/>
              <a:t>IP</a:t>
            </a:r>
          </a:p>
          <a:p>
            <a:pPr marL="857250" lvl="1" indent="-457200">
              <a:buFont typeface="+mj-lt"/>
              <a:buAutoNum type="arabicParenR"/>
            </a:pPr>
            <a:r>
              <a:rPr lang="cs-CZ" sz="2000" dirty="0" smtClean="0"/>
              <a:t>MAC</a:t>
            </a:r>
          </a:p>
          <a:p>
            <a:pPr marL="857250" lvl="1" indent="-457200">
              <a:buFont typeface="+mj-lt"/>
              <a:buAutoNum type="arabicParenR"/>
            </a:pPr>
            <a:r>
              <a:rPr lang="cs-CZ" sz="2000" dirty="0" smtClean="0"/>
              <a:t>DHCP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9552" y="5157192"/>
            <a:ext cx="8136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cs-CZ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Internet </a:t>
            </a:r>
            <a:r>
              <a:rPr lang="cs-CZ" sz="2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Protocol</a:t>
            </a:r>
            <a:endParaRPr lang="cs-CZ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buFont typeface="+mj-lt"/>
              <a:buAutoNum type="arabicParenR"/>
            </a:pPr>
            <a:r>
              <a:rPr lang="cs-CZ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Media Access </a:t>
            </a:r>
            <a:r>
              <a:rPr lang="cs-CZ" sz="2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Control</a:t>
            </a:r>
            <a:endParaRPr lang="cs-CZ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buFont typeface="+mj-lt"/>
              <a:buAutoNum type="arabicParenR"/>
            </a:pPr>
            <a:r>
              <a:rPr lang="cs-CZ" sz="2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Dynamic</a:t>
            </a:r>
            <a:r>
              <a:rPr lang="cs-CZ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Host </a:t>
            </a:r>
            <a:r>
              <a:rPr lang="cs-CZ" sz="2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Configuration</a:t>
            </a:r>
            <a:r>
              <a:rPr lang="cs-CZ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Protocol</a:t>
            </a:r>
            <a:endParaRPr lang="cs-CZ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9520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Prostřednictvím </a:t>
            </a:r>
            <a:r>
              <a:rPr lang="cs-CZ" dirty="0" err="1" smtClean="0"/>
              <a:t>iTřídy</a:t>
            </a:r>
            <a:r>
              <a:rPr lang="cs-CZ" dirty="0" smtClean="0"/>
              <a:t> odpovězte na otázku: </a:t>
            </a:r>
          </a:p>
          <a:p>
            <a:pPr marL="0" indent="0">
              <a:buNone/>
            </a:pPr>
            <a:r>
              <a:rPr lang="cs-CZ" dirty="0" smtClean="0"/>
              <a:t>Připravte návrh technického řešení malé domácí počítačové sítě pro tři PC, připojené do internetové sítě, včetně předběžných cen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488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Calibri" pitchFamily="34" charset="0"/>
              </a:rPr>
              <a:t>CITACE</a:t>
            </a:r>
            <a:endParaRPr lang="cs-CZ" sz="3600" b="1" dirty="0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010882"/>
            <a:ext cx="8136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400" dirty="0" smtClean="0">
              <a:latin typeface="Calibri" pitchFamily="34" charset="0"/>
            </a:endParaRPr>
          </a:p>
          <a:p>
            <a:pPr marL="342900" indent="-342900">
              <a:buAutoNum type="arabicPeriod"/>
            </a:pPr>
            <a:r>
              <a:rPr lang="cs-CZ" sz="1400" dirty="0"/>
              <a:t>ECHORAY. </a:t>
            </a:r>
            <a:r>
              <a:rPr lang="cs-CZ" sz="1400" i="1" dirty="0"/>
              <a:t>wikipedia.cz</a:t>
            </a:r>
            <a:r>
              <a:rPr lang="cs-CZ" sz="1400" dirty="0"/>
              <a:t> [online]. [cit. 5.6.2013]. 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cs.wikipedia.org/wiki/Soubor:NIC-FA312.jpg</a:t>
            </a:r>
            <a:endParaRPr lang="cs-CZ" sz="1400" dirty="0" smtClean="0"/>
          </a:p>
          <a:p>
            <a:pPr marL="342900" indent="-342900">
              <a:buAutoNum type="arabicPeriod"/>
            </a:pPr>
            <a:r>
              <a:rPr lang="cs-CZ" sz="1400" dirty="0"/>
              <a:t>PARKIS. </a:t>
            </a:r>
            <a:r>
              <a:rPr lang="cs-CZ" sz="1400" i="1" dirty="0"/>
              <a:t>wikipedia.cz</a:t>
            </a:r>
            <a:r>
              <a:rPr lang="cs-CZ" sz="1400" dirty="0"/>
              <a:t> [online]. [cit. 5.6.2013].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cs.wikipedia.org/wiki/Soubor:Switches_in_rack.jpg</a:t>
            </a:r>
            <a:endParaRPr lang="cs-CZ" sz="1400" dirty="0" smtClean="0"/>
          </a:p>
          <a:p>
            <a:pPr marL="342900" indent="-342900">
              <a:buAutoNum type="arabicPeriod"/>
            </a:pPr>
            <a:r>
              <a:rPr lang="cs-CZ" sz="1400" dirty="0"/>
              <a:t>KUCZYŃSKI, Piotr. </a:t>
            </a:r>
            <a:r>
              <a:rPr lang="cs-CZ" sz="1400" i="1" dirty="0"/>
              <a:t>wikipedia.cz</a:t>
            </a:r>
            <a:r>
              <a:rPr lang="cs-CZ" sz="1400" dirty="0"/>
              <a:t> [online]. [cit. 5.6.2013]. Dostupný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cs.wikipedia.org/wiki/Soubor:Pkuczynski_RJ-45_patchcord.jpg</a:t>
            </a:r>
            <a:endParaRPr lang="cs-CZ" sz="1400" dirty="0" smtClean="0"/>
          </a:p>
          <a:p>
            <a:pPr marL="342900" indent="-342900">
              <a:buAutoNum type="arabicPeriod"/>
            </a:pPr>
            <a:r>
              <a:rPr lang="cs-CZ" sz="1400" dirty="0"/>
              <a:t>ROUBAL, Pavel. </a:t>
            </a:r>
            <a:r>
              <a:rPr lang="cs-CZ" sz="1400" i="1" dirty="0"/>
              <a:t>Informatika a výpočetní technika</a:t>
            </a:r>
            <a:r>
              <a:rPr lang="cs-CZ" sz="1400" dirty="0"/>
              <a:t>. Brno: </a:t>
            </a:r>
            <a:r>
              <a:rPr lang="cs-CZ" sz="1400" dirty="0" err="1"/>
              <a:t>Computer</a:t>
            </a:r>
            <a:r>
              <a:rPr lang="cs-CZ" sz="1400" dirty="0"/>
              <a:t> </a:t>
            </a:r>
            <a:r>
              <a:rPr lang="cs-CZ" sz="1400" dirty="0" err="1"/>
              <a:t>Press</a:t>
            </a:r>
            <a:r>
              <a:rPr lang="cs-CZ" sz="1400" dirty="0"/>
              <a:t>, a. s., 2010, ISBN 978-80-251-3228-9.</a:t>
            </a: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1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UM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</Template>
  <TotalTime>1522</TotalTime>
  <Words>429</Words>
  <Application>Microsoft Office PowerPoint</Application>
  <PresentationFormat>Předvádění na obrazovce (4:3)</PresentationFormat>
  <Paragraphs>118</Paragraphs>
  <Slides>15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DUM</vt:lpstr>
      <vt:lpstr>Prezentace aplikace PowerPoint</vt:lpstr>
      <vt:lpstr>ANOTACE</vt:lpstr>
      <vt:lpstr>Počítačová síť Ethernet</vt:lpstr>
      <vt:lpstr>Počítačová síť Ethernet</vt:lpstr>
      <vt:lpstr>Počítačová síť - komponenty</vt:lpstr>
      <vt:lpstr>Komponenty</vt:lpstr>
      <vt:lpstr>Počítačová síť - komponenty</vt:lpstr>
      <vt:lpstr>Počítačová síť –  komunikační protokoly</vt:lpstr>
      <vt:lpstr>Počítačová síť –  komunikační protokol TCP/IP</vt:lpstr>
      <vt:lpstr>Počítačová síť – IP adresa</vt:lpstr>
      <vt:lpstr>DHCP server</vt:lpstr>
      <vt:lpstr>Počítačová síť – MAC adresa</vt:lpstr>
      <vt:lpstr>Úkoly</vt:lpstr>
      <vt:lpstr>DC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kolar</dc:creator>
  <cp:lastModifiedBy>kolar</cp:lastModifiedBy>
  <cp:revision>24</cp:revision>
  <dcterms:created xsi:type="dcterms:W3CDTF">2013-05-29T08:48:13Z</dcterms:created>
  <dcterms:modified xsi:type="dcterms:W3CDTF">2013-06-27T06:36:06Z</dcterms:modified>
</cp:coreProperties>
</file>