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9900"/>
    <a:srgbClr val="008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4599F94E-CEE6-441E-89CC-EB005ECD8F06}">
      <a14:m xmlns:a14="http://schemas.microsoft.com/office/drawing/2010/main">
        <m:mathPr xmlns:m="http://schemas.openxmlformats.org/officeDocument/2006/math">
          <m:brkBin m:val="before"/>
          <m:brkBinSub m:val="--"/>
        </m:mathPr>
      </a14:m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5" autoAdjust="0"/>
  </p:normalViewPr>
  <p:slideViewPr>
    <p:cSldViewPr>
      <p:cViewPr>
        <p:scale>
          <a:sx n="50" d="100"/>
          <a:sy n="50" d="100"/>
        </p:scale>
        <p:origin x="-1267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106CBC-71E4-4C35-81EC-B51235ADBFD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5FC24-CE59-4F41-84D8-AC44D04A80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38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27860-6314-4A02-9BA4-981823F20331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682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3A643-5BC3-4915-A92A-37A3390F5B5E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310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EE22B-C82F-4F1C-BDF4-91B40E3F71CD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04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CD93A-D7D0-4CF1-98B1-D679DEF4F1CE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907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EA13D-334E-4D77-A6DE-4F68EE8B463F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09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2B6D4-E1A7-4DA9-93DE-88877B833C9F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104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DAC42-F7DC-4641-8245-DA84176D9B3F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58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ECEF-E7D8-4AA6-99F7-D79AA008C399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521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E7932-4853-416F-AF65-E1A78AC6FC1C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59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183FA-6556-4F09-AF2D-9C1B0F51CBC7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677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D00AE-402C-4204-BB5D-63F90881B02F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653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7EA32-4492-4A37-8125-5CEF3B131E32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670A4-8C41-402D-B09C-C82FB5C2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355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1997622"/>
              </p:ext>
            </p:extLst>
          </p:nvPr>
        </p:nvGraphicFramePr>
        <p:xfrm>
          <a:off x="2483768" y="116632"/>
          <a:ext cx="4707214" cy="65527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116632"/>
                        <a:ext cx="4707214" cy="65527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1703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77857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součet a rozdíl goniometrických funkcí různých argumentů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640" y="1747482"/>
            <a:ext cx="4183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všechny hodnoty argumentů 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cs-CZ" dirty="0" smtClean="0"/>
              <a:t> platí: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7007" y="2185164"/>
                <a:ext cx="3657861" cy="558358"/>
              </a:xfrm>
              <a:prstGeom prst="rect">
                <a:avLst/>
              </a:prstGeom>
              <a:ln w="3810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el-GR" sz="1600" b="1" i="1" smtClean="0">
                              <a:latin typeface="Cambria Math"/>
                            </a:rPr>
                            <m:t>𝜶</m:t>
                          </m:r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el-GR" sz="1600" b="1" i="1" smtClean="0">
                              <a:latin typeface="Cambria Math"/>
                            </a:rPr>
                            <m:t>𝜷</m:t>
                          </m:r>
                        </m:e>
                      </m:func>
                      <m:r>
                        <a:rPr lang="el-GR" sz="1600" b="1" i="1" smtClean="0">
                          <a:latin typeface="Cambria Math"/>
                        </a:rPr>
                        <m:t>=</m:t>
                      </m:r>
                      <m:r>
                        <a:rPr lang="el-GR" sz="1600" b="1" i="1" smtClean="0">
                          <a:latin typeface="Cambria Math"/>
                        </a:rPr>
                        <m:t>𝟐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𝒄𝒐𝒔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i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07" y="2185164"/>
                <a:ext cx="3657861" cy="55835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rgbClr val="FF0000"/>
                </a:solidFill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51844" y="3128044"/>
                <a:ext cx="8252131" cy="608756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el-GR" sz="1600" b="1" i="1" smtClean="0">
                          <a:latin typeface="Cambria Math"/>
                        </a:rPr>
                        <m:t>=</m:t>
                      </m:r>
                      <m:r>
                        <a:rPr lang="el-GR" sz="1600" b="1" i="1" smtClean="0">
                          <a:latin typeface="Cambria Math"/>
                        </a:rPr>
                        <m:t>𝟐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</a:rPr>
                                <m:t>𝟗𝟎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°+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𝟑𝟎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𝒄𝒐𝒔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latin typeface="Cambria Math"/>
                        </a:rPr>
                        <m:t>𝒔𝒊𝒏</m:t>
                      </m:r>
                      <m:r>
                        <a:rPr lang="cs-CZ" sz="1600" b="1" i="1" smtClean="0">
                          <a:latin typeface="Cambria Math"/>
                        </a:rPr>
                        <m:t>𝟔𝟎</m:t>
                      </m:r>
                      <m:r>
                        <a:rPr lang="cs-CZ" sz="1600" b="1" i="1" smtClean="0">
                          <a:latin typeface="Cambria Math"/>
                        </a:rPr>
                        <m:t>°∙</m:t>
                      </m:r>
                      <m:r>
                        <a:rPr lang="cs-CZ" sz="1600" b="1" i="1" smtClean="0">
                          <a:latin typeface="Cambria Math"/>
                        </a:rPr>
                        <m:t>𝒄𝒐𝒔</m:t>
                      </m:r>
                      <m:r>
                        <a:rPr lang="cs-CZ" sz="1600" b="1" i="1" smtClean="0">
                          <a:latin typeface="Cambria Math"/>
                        </a:rPr>
                        <m:t>𝟑𝟎</m:t>
                      </m:r>
                      <m:r>
                        <a:rPr lang="cs-CZ" sz="1600" b="1" i="1" smtClean="0">
                          <a:latin typeface="Cambria Math"/>
                        </a:rPr>
                        <m:t>°=</m:t>
                      </m:r>
                      <m:r>
                        <a:rPr lang="cs-CZ" sz="1600" b="1" i="1" smtClean="0"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i="1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44" y="3128044"/>
                <a:ext cx="8252131" cy="6087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442390" y="3790523"/>
                <a:ext cx="3034229" cy="574581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°=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600" b="1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num>
                            <m:den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390" y="3790523"/>
                <a:ext cx="3034229" cy="57458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42390" y="4653136"/>
                <a:ext cx="3656257" cy="558358"/>
              </a:xfrm>
              <a:prstGeom prst="rect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el-GR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𝜶</m:t>
                          </m:r>
                        </m:e>
                      </m:func>
                      <m:r>
                        <a:rPr lang="cs-CZ" sz="1600" b="1" i="1">
                          <a:solidFill>
                            <a:schemeClr val="dk1"/>
                          </a:solidFill>
                          <a:latin typeface="Cambria Math"/>
                        </a:rPr>
                        <m:t>−</m:t>
                      </m:r>
                      <m:func>
                        <m:funcPr>
                          <m:ctrlP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el-GR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𝜷</m:t>
                          </m:r>
                        </m:e>
                      </m:func>
                      <m:r>
                        <a:rPr lang="el-GR" sz="1600" b="1" i="1">
                          <a:solidFill>
                            <a:schemeClr val="dk1"/>
                          </a:solidFill>
                          <a:latin typeface="Cambria Math"/>
                        </a:rPr>
                        <m:t>=</m:t>
                      </m:r>
                      <m:r>
                        <a:rPr lang="el-GR" sz="1600" b="1" i="1">
                          <a:solidFill>
                            <a:schemeClr val="dk1"/>
                          </a:solidFill>
                          <a:latin typeface="Cambria Math"/>
                        </a:rPr>
                        <m:t>𝟐</m:t>
                      </m:r>
                      <m:func>
                        <m:funcPr>
                          <m:ctrlP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f>
                            <m:fPr>
                              <m:ctrlP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𝜶</m:t>
                              </m:r>
                              <m: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𝜷</m:t>
                              </m:r>
                            </m:num>
                            <m:den>
                              <m: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  <m:r>
                        <a:rPr lang="cs-CZ" sz="1600" b="1" i="1">
                          <a:solidFill>
                            <a:schemeClr val="dk1"/>
                          </a:solidFill>
                          <a:latin typeface="Cambria Math"/>
                        </a:rPr>
                        <m:t>𝒄𝒐𝒔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𝜶</m:t>
                          </m:r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𝜷</m:t>
                          </m:r>
                        </m:num>
                        <m:den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i="1" dirty="0">
                  <a:solidFill>
                    <a:schemeClr val="dk1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390" y="4653136"/>
                <a:ext cx="3656257" cy="55835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67007" y="5509230"/>
                <a:ext cx="8066439" cy="553357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el-GR" sz="1600" b="1" i="1" smtClean="0">
                          <a:latin typeface="Cambria Math"/>
                        </a:rPr>
                        <m:t>=</m:t>
                      </m:r>
                      <m:r>
                        <a:rPr lang="el-GR" sz="1600" b="1" i="1" smtClean="0">
                          <a:latin typeface="Cambria Math"/>
                        </a:rPr>
                        <m:t>𝟐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</a:rPr>
                                <m:t>𝟗𝟎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°−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𝟑𝟎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𝒄𝒐𝒔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°+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𝟑𝟎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°∙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𝟔𝟎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°=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1600" b="1" i="1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07" y="5509230"/>
                <a:ext cx="8066439" cy="55335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51844" y="6116003"/>
                <a:ext cx="2968505" cy="553357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el-GR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</m:t>
                      </m:r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i="1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44" y="6116003"/>
                <a:ext cx="2968505" cy="55335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30" name="Přímá spojnice 1029"/>
          <p:cNvCxnSpPr/>
          <p:nvPr/>
        </p:nvCxnSpPr>
        <p:spPr>
          <a:xfrm>
            <a:off x="467543" y="4437112"/>
            <a:ext cx="8236432" cy="0"/>
          </a:xfrm>
          <a:prstGeom prst="line">
            <a:avLst/>
          </a:prstGeom>
          <a:ln>
            <a:solidFill>
              <a:srgbClr val="0099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se šipkou 1036"/>
          <p:cNvCxnSpPr/>
          <p:nvPr/>
        </p:nvCxnSpPr>
        <p:spPr>
          <a:xfrm flipV="1">
            <a:off x="3779912" y="3861066"/>
            <a:ext cx="4473352" cy="216748"/>
          </a:xfrm>
          <a:prstGeom prst="straightConnector1">
            <a:avLst/>
          </a:prstGeom>
          <a:ln w="28575"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3779912" y="6175933"/>
            <a:ext cx="3816424" cy="216748"/>
          </a:xfrm>
          <a:prstGeom prst="straightConnector1">
            <a:avLst/>
          </a:prstGeom>
          <a:ln w="28575"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2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4620" y="2812286"/>
            <a:ext cx="68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007" y="5211494"/>
            <a:ext cx="68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18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5" grpId="0" animBg="1"/>
      <p:bldP spid="16" grpId="0" animBg="1"/>
      <p:bldP spid="20" grpId="0" animBg="1"/>
      <p:bldP spid="21" grpId="0" animBg="1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77857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součet a rozdíl goniometrických funkcí různých argumentů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640" y="1747482"/>
            <a:ext cx="4183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všechny hodnoty argumentů 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cs-CZ" dirty="0" smtClean="0"/>
              <a:t> platí: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7007" y="2185164"/>
                <a:ext cx="3901517" cy="558358"/>
              </a:xfrm>
              <a:prstGeom prst="rect">
                <a:avLst/>
              </a:prstGeom>
              <a:ln w="3810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el-GR" sz="1600" b="1" i="1" smtClean="0">
                              <a:latin typeface="Cambria Math"/>
                            </a:rPr>
                            <m:t>𝜶</m:t>
                          </m:r>
                        </m:e>
                      </m:func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el-GR" sz="1600" b="1" i="1" smtClean="0">
                              <a:latin typeface="Cambria Math"/>
                            </a:rPr>
                            <m:t>𝜷</m:t>
                          </m:r>
                        </m:e>
                      </m:func>
                      <m:r>
                        <a:rPr lang="el-GR" sz="1600" b="1" i="1" smtClean="0">
                          <a:latin typeface="Cambria Math"/>
                        </a:rPr>
                        <m:t>=</m:t>
                      </m:r>
                      <m:r>
                        <a:rPr lang="el-GR" sz="1600" b="1" i="1" smtClean="0">
                          <a:latin typeface="Cambria Math"/>
                        </a:rPr>
                        <m:t>𝟐</m:t>
                      </m:r>
                      <m:func>
                        <m:func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latin typeface="Cambria Math"/>
                        </a:rPr>
                        <m:t>𝒄𝒐𝒔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i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07" y="2185164"/>
                <a:ext cx="3901517" cy="55835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rgbClr val="FF0000"/>
                </a:solidFill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51844" y="3172909"/>
                <a:ext cx="7512698" cy="544123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el-GR" sz="1400" b="1" i="1" smtClean="0">
                          <a:latin typeface="Cambria Math"/>
                        </a:rPr>
                        <m:t>=</m:t>
                      </m:r>
                      <m:r>
                        <a:rPr lang="el-GR" sz="1400" b="1" i="1" smtClean="0">
                          <a:latin typeface="Cambria Math"/>
                        </a:rPr>
                        <m:t>𝟐</m:t>
                      </m:r>
                      <m:r>
                        <a:rPr lang="el-GR" sz="1400" b="1" i="1" smtClean="0">
                          <a:latin typeface="Cambria Math"/>
                          <a:ea typeface="Cambria Math"/>
                        </a:rPr>
                        <m:t>∙</m:t>
                      </m:r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latin typeface="Cambria Math"/>
                                </a:rPr>
                                <m:t>𝟗𝟎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°+</m:t>
                              </m:r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𝟑𝟎</m:t>
                              </m:r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</m:e>
                      </m:func>
                      <m:r>
                        <a:rPr lang="cs-CZ" sz="1400" b="1" i="1" smtClean="0">
                          <a:latin typeface="Cambria Math"/>
                        </a:rPr>
                        <m:t>𝒄𝒐𝒔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°−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𝒄𝒐𝒔</m:t>
                      </m:r>
                      <m:r>
                        <a:rPr lang="cs-CZ" sz="1400" b="1" i="1" smtClean="0">
                          <a:latin typeface="Cambria Math"/>
                        </a:rPr>
                        <m:t>𝟔𝟎</m:t>
                      </m:r>
                      <m:r>
                        <a:rPr lang="cs-CZ" sz="1400" b="1" i="1" smtClean="0">
                          <a:latin typeface="Cambria Math"/>
                        </a:rPr>
                        <m:t>°∙</m:t>
                      </m:r>
                      <m:r>
                        <a:rPr lang="cs-CZ" sz="1400" b="1" i="1" smtClean="0">
                          <a:latin typeface="Cambria Math"/>
                        </a:rPr>
                        <m:t>𝒄𝒐𝒔</m:t>
                      </m:r>
                      <m:r>
                        <a:rPr lang="cs-CZ" sz="1400" b="1" i="1" smtClean="0">
                          <a:latin typeface="Cambria Math"/>
                        </a:rPr>
                        <m:t>𝟑𝟎</m:t>
                      </m:r>
                      <m:r>
                        <a:rPr lang="cs-CZ" sz="1400" b="1" i="1" smtClean="0">
                          <a:latin typeface="Cambria Math"/>
                        </a:rPr>
                        <m:t>°=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400" b="1" i="1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44" y="3172909"/>
                <a:ext cx="7512698" cy="54412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442390" y="3748973"/>
                <a:ext cx="2875274" cy="544123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°=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400" b="1" i="1" smtClean="0">
                              <a:latin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14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14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390" y="3748973"/>
                <a:ext cx="2875274" cy="5441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67544" y="4653136"/>
                <a:ext cx="3982565" cy="558358"/>
              </a:xfrm>
              <a:prstGeom prst="rect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chemeClr val="dk1"/>
                          </a:solidFill>
                          <a:latin typeface="Cambria Math"/>
                        </a:rPr>
                        <m:t>𝒄𝒐𝒔</m:t>
                      </m:r>
                      <m:r>
                        <a:rPr lang="cs-CZ" sz="1600" b="1" i="1" smtClean="0">
                          <a:solidFill>
                            <a:schemeClr val="dk1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600" b="1" i="1">
                          <a:solidFill>
                            <a:schemeClr val="dk1"/>
                          </a:solidFill>
                          <a:latin typeface="Cambria Math"/>
                        </a:rPr>
                        <m:t>−</m:t>
                      </m:r>
                      <m:func>
                        <m:funcPr>
                          <m:ctrlP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el-GR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𝜷</m:t>
                          </m:r>
                        </m:e>
                      </m:func>
                      <m:r>
                        <a:rPr lang="el-GR" sz="1600" b="1" i="1">
                          <a:solidFill>
                            <a:schemeClr val="dk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dk1"/>
                          </a:solidFill>
                          <a:latin typeface="Cambria Math"/>
                        </a:rPr>
                        <m:t>−</m:t>
                      </m:r>
                      <m:r>
                        <a:rPr lang="el-GR" sz="1600" b="1" i="1">
                          <a:solidFill>
                            <a:schemeClr val="dk1"/>
                          </a:solidFill>
                          <a:latin typeface="Cambria Math"/>
                        </a:rPr>
                        <m:t>𝟐</m:t>
                      </m:r>
                      <m:func>
                        <m:funcPr>
                          <m:ctrlP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600" b="1" i="1" smtClean="0">
                              <a:solidFill>
                                <a:schemeClr val="dk1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f>
                            <m:fPr>
                              <m:ctrlP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𝜶</m:t>
                              </m:r>
                              <m:r>
                                <a:rPr lang="cs-CZ" sz="1600" b="1" i="1" smtClean="0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𝜷</m:t>
                              </m:r>
                            </m:num>
                            <m:den>
                              <m:r>
                                <a:rPr lang="cs-CZ" sz="1600" b="1" i="1">
                                  <a:solidFill>
                                    <a:schemeClr val="dk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600" b="1" i="1" smtClean="0">
                              <a:solidFill>
                                <a:schemeClr val="dk1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</m:e>
                      </m:func>
                      <m:r>
                        <a:rPr lang="cs-CZ" sz="1600" b="1" i="1" smtClean="0">
                          <a:solidFill>
                            <a:schemeClr val="dk1"/>
                          </a:solidFill>
                          <a:latin typeface="Cambria Math"/>
                        </a:rPr>
                        <m:t>𝒔𝒊𝒏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𝜶</m:t>
                          </m:r>
                          <m:r>
                            <a:rPr lang="cs-CZ" sz="1600" b="1" i="1" smtClean="0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𝜷</m:t>
                          </m:r>
                        </m:num>
                        <m:den>
                          <m:r>
                            <a:rPr lang="cs-CZ" sz="1600" b="1" i="1">
                              <a:solidFill>
                                <a:schemeClr val="dk1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600" b="1" i="1" dirty="0">
                  <a:solidFill>
                    <a:schemeClr val="dk1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653136"/>
                <a:ext cx="3982565" cy="55835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67007" y="5525639"/>
                <a:ext cx="8046498" cy="495649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𝒄𝒐𝒔</m:t>
                      </m:r>
                      <m:r>
                        <a:rPr lang="cs-CZ" sz="1400" b="1" i="1" smtClean="0">
                          <a:latin typeface="Cambria Math"/>
                        </a:rPr>
                        <m:t>𝟏𝟐𝟎</m:t>
                      </m:r>
                      <m:r>
                        <a:rPr lang="cs-CZ" sz="1400" b="1" i="1" smtClean="0">
                          <a:latin typeface="Cambria Math"/>
                        </a:rPr>
                        <m:t>°−</m:t>
                      </m:r>
                      <m:r>
                        <a:rPr lang="cs-CZ" sz="1400" b="1" i="1" smtClean="0">
                          <a:latin typeface="Cambria Math"/>
                        </a:rPr>
                        <m:t>𝒄𝒐𝒔</m:t>
                      </m:r>
                      <m:r>
                        <a:rPr lang="cs-CZ" sz="1400" b="1" i="1" smtClean="0">
                          <a:latin typeface="Cambria Math"/>
                        </a:rPr>
                        <m:t>𝟔𝟎</m:t>
                      </m:r>
                      <m:r>
                        <a:rPr lang="cs-CZ" sz="1400" b="1" i="1" smtClean="0">
                          <a:latin typeface="Cambria Math"/>
                        </a:rPr>
                        <m:t>°=−</m:t>
                      </m:r>
                      <m:r>
                        <a:rPr lang="el-GR" sz="1400" b="1" i="1" smtClean="0">
                          <a:latin typeface="Cambria Math"/>
                        </a:rPr>
                        <m:t>𝟐</m:t>
                      </m:r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𝒔𝒊𝒏</m:t>
                          </m:r>
                        </m:fName>
                        <m:e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latin typeface="Cambria Math"/>
                                </a:rPr>
                                <m:t>𝟏𝟐𝟎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°+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𝟔𝟎</m:t>
                              </m:r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</m:e>
                      </m:func>
                      <m:r>
                        <a:rPr lang="cs-CZ" sz="1400" b="1" i="1" smtClean="0">
                          <a:latin typeface="Cambria Math"/>
                        </a:rPr>
                        <m:t>𝒔𝒊𝒏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</a:rPr>
                            <m:t>𝟏𝟐𝟎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°−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𝟔𝟎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=−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𝟗𝟎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°∙</m:t>
                      </m:r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</m:fName>
                        <m:e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°=−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4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e>
                      </m:func>
                    </m:oMath>
                  </m:oMathPara>
                </a14:m>
                <a:endParaRPr lang="cs-CZ" sz="1400" b="1" i="1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07" y="5525639"/>
                <a:ext cx="8046498" cy="49564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51844" y="6051997"/>
                <a:ext cx="3016147" cy="495649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fName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𝟏𝟐𝟎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cs-CZ" sz="1400" b="1" i="1" smtClean="0"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latin typeface="Cambria Math"/>
                        </a:rPr>
                        <m:t>𝒄𝒐𝒔</m:t>
                      </m:r>
                      <m:r>
                        <a:rPr lang="cs-CZ" sz="1400" b="1" i="1" smtClean="0">
                          <a:latin typeface="Cambria Math"/>
                        </a:rPr>
                        <m:t>𝟔𝟎</m:t>
                      </m:r>
                      <m:r>
                        <a:rPr lang="cs-CZ" sz="1400" b="1" i="1" smtClean="0">
                          <a:latin typeface="Cambria Math"/>
                        </a:rPr>
                        <m:t>°=−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400" b="1" i="1" dirty="0"/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44" y="6051997"/>
                <a:ext cx="3016147" cy="49564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30" name="Přímá spojnice 1029"/>
          <p:cNvCxnSpPr/>
          <p:nvPr/>
        </p:nvCxnSpPr>
        <p:spPr>
          <a:xfrm>
            <a:off x="467543" y="4437112"/>
            <a:ext cx="8236432" cy="0"/>
          </a:xfrm>
          <a:prstGeom prst="line">
            <a:avLst/>
          </a:prstGeom>
          <a:ln>
            <a:solidFill>
              <a:srgbClr val="0099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se šipkou 1036"/>
          <p:cNvCxnSpPr/>
          <p:nvPr/>
        </p:nvCxnSpPr>
        <p:spPr>
          <a:xfrm flipV="1">
            <a:off x="3435871" y="3748973"/>
            <a:ext cx="3368377" cy="296157"/>
          </a:xfrm>
          <a:prstGeom prst="straightConnector1">
            <a:avLst/>
          </a:prstGeom>
          <a:ln w="28575"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3779912" y="6111927"/>
            <a:ext cx="3816424" cy="216748"/>
          </a:xfrm>
          <a:prstGeom prst="straightConnector1">
            <a:avLst/>
          </a:prstGeom>
          <a:ln w="28575"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3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157192"/>
            <a:ext cx="68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390" y="2780928"/>
            <a:ext cx="68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97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50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5" grpId="0" animBg="1"/>
      <p:bldP spid="16" grpId="0" animBg="1"/>
      <p:bldP spid="20" grpId="0" animBg="1"/>
      <p:bldP spid="21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77857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součet a rozdíl goniometrických funkcí různých argumentů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4717" y="1619508"/>
            <a:ext cx="4386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přípustné hodnoty argumentů 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cs-CZ" dirty="0" smtClean="0"/>
              <a:t> platí: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7007" y="2017959"/>
                <a:ext cx="2247346" cy="546945"/>
              </a:xfrm>
              <a:prstGeom prst="rect">
                <a:avLst/>
              </a:prstGeom>
              <a:ln w="38100">
                <a:solidFill>
                  <a:srgbClr val="FF0000"/>
                </a:solidFill>
                <a:prstDash val="solid"/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𝒕𝒈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±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±</m:t>
                              </m:r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d>
                        </m:num>
                        <m:den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</m:oMath>
                  </m:oMathPara>
                </a14:m>
                <a:endParaRPr lang="cs-CZ" sz="1400" b="1" i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07" y="2017959"/>
                <a:ext cx="2247346" cy="54694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rgbClr val="FF0000"/>
                </a:solidFill>
                <a:prstDash val="soli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68296" y="2850388"/>
                <a:ext cx="4317272" cy="718274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300" b="1" i="1" smtClean="0">
                              <a:latin typeface="Cambria Math"/>
                            </a:rPr>
                            <m:t>𝒕𝒈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𝟔𝟎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°+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𝒕𝒈</m:t>
                          </m:r>
                        </m:fName>
                        <m:e>
                          <m:r>
                            <a:rPr lang="cs-CZ" sz="1300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°</m:t>
                          </m:r>
                        </m:e>
                      </m:func>
                      <m:r>
                        <a:rPr lang="el-GR" sz="13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l-GR" sz="13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latin typeface="Cambria Math"/>
                            </a:rPr>
                            <m:t>𝒔𝒊𝒏</m:t>
                          </m:r>
                          <m:d>
                            <m:d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300" b="1" i="1" smtClean="0">
                                  <a:latin typeface="Cambria Math"/>
                                </a:rPr>
                                <m:t>𝟔𝟎</m:t>
                              </m:r>
                              <m:r>
                                <a:rPr lang="cs-CZ" sz="1300" b="1" i="1" smtClean="0">
                                  <a:latin typeface="Cambria Math"/>
                                </a:rPr>
                                <m:t>°+</m:t>
                              </m:r>
                              <m:r>
                                <a:rPr lang="cs-CZ" sz="1300" b="1" i="1" smtClean="0">
                                  <a:latin typeface="Cambria Math"/>
                                </a:rPr>
                                <m:t>𝟑𝟎</m:t>
                              </m:r>
                              <m:r>
                                <a:rPr lang="cs-CZ" sz="1300" b="1" i="1" smtClean="0">
                                  <a:latin typeface="Cambria Math"/>
                                </a:rPr>
                                <m:t>°</m:t>
                              </m:r>
                            </m:e>
                          </m:d>
                        </m:num>
                        <m:den>
                          <m:r>
                            <a:rPr lang="cs-CZ" sz="1300" b="1" i="1" smtClean="0">
                              <a:latin typeface="Cambria Math"/>
                            </a:rPr>
                            <m:t>𝒄𝒐𝒔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𝟔𝟎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°∙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1300" b="1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1300" b="1" i="1" smtClean="0"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3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den>
                      </m:f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den>
                      </m:f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ad>
                            <m:radPr>
                              <m:degHide m:val="on"/>
                              <m:ctrlPr>
                                <a:rPr lang="cs-CZ" sz="13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1300" b="1" i="1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296" y="2850388"/>
                <a:ext cx="4317272" cy="7182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468296" y="3635863"/>
                <a:ext cx="2670859" cy="513217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𝒕𝒈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𝟔𝟎</m:t>
                      </m:r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°+</m:t>
                      </m:r>
                      <m:func>
                        <m:funcPr>
                          <m:ctrlP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𝒕𝒈</m:t>
                          </m:r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𝟑𝟎</m:t>
                          </m:r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°</m:t>
                          </m:r>
                        </m:fName>
                        <m:e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  <m:rad>
                            <m:radPr>
                              <m:degHide m:val="on"/>
                              <m:ctrlPr>
                                <a:rPr lang="cs-CZ" sz="13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  <m:r>
                            <a:rPr lang="cs-CZ" sz="13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3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13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13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func>
                      <m:r>
                        <a:rPr lang="cs-CZ" sz="13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𝟒</m:t>
                          </m:r>
                          <m:rad>
                            <m:radPr>
                              <m:degHide m:val="on"/>
                              <m:ctrlPr>
                                <a:rPr lang="cs-CZ" sz="13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13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296" y="3635863"/>
                <a:ext cx="2670859" cy="5132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68296" y="4293096"/>
                <a:ext cx="2775823" cy="546945"/>
              </a:xfrm>
              <a:prstGeom prst="rect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𝒄𝒐𝒕𝒈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±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𝒄𝒐𝒕𝒈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=±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±</m:t>
                              </m:r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d>
                        </m:num>
                        <m:den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</m:oMath>
                  </m:oMathPara>
                </a14:m>
                <a:endParaRPr lang="cs-CZ" sz="1400" b="1" i="1" dirty="0">
                  <a:solidFill>
                    <a:schemeClr val="dk1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296" y="4293096"/>
                <a:ext cx="2775823" cy="54694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381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68296" y="5218504"/>
                <a:ext cx="5240537" cy="802784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300" b="1" i="1" smtClean="0">
                          <a:latin typeface="Cambria Math"/>
                        </a:rPr>
                        <m:t>𝒄𝒐𝒕𝒈</m:t>
                      </m:r>
                      <m:r>
                        <a:rPr lang="cs-CZ" sz="1300" b="1" i="1" smtClean="0">
                          <a:latin typeface="Cambria Math"/>
                        </a:rPr>
                        <m:t>𝟔𝟎</m:t>
                      </m:r>
                      <m:r>
                        <a:rPr lang="cs-CZ" sz="1300" b="1" i="1" smtClean="0">
                          <a:latin typeface="Cambria Math"/>
                        </a:rPr>
                        <m:t>°−</m:t>
                      </m:r>
                      <m:r>
                        <a:rPr lang="cs-CZ" sz="1300" b="1" i="1" smtClean="0">
                          <a:latin typeface="Cambria Math"/>
                        </a:rPr>
                        <m:t>𝒄𝒐𝒕𝒈</m:t>
                      </m:r>
                      <m:r>
                        <a:rPr lang="cs-CZ" sz="1300" b="1" i="1" smtClean="0">
                          <a:latin typeface="Cambria Math"/>
                        </a:rPr>
                        <m:t>𝟑𝟎</m:t>
                      </m:r>
                      <m:r>
                        <a:rPr lang="cs-CZ" sz="1300" b="1" i="1" smtClean="0">
                          <a:latin typeface="Cambria Math"/>
                        </a:rPr>
                        <m:t>°=−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latin typeface="Cambria Math"/>
                            </a:rPr>
                            <m:t>𝒔𝒊𝒏</m:t>
                          </m:r>
                          <m:d>
                            <m:d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300" b="1" i="1" smtClean="0">
                                  <a:latin typeface="Cambria Math"/>
                                </a:rPr>
                                <m:t>𝟔𝟎</m:t>
                              </m:r>
                              <m:r>
                                <a:rPr lang="cs-CZ" sz="1300" b="1" i="1" smtClean="0">
                                  <a:latin typeface="Cambria Math"/>
                                </a:rPr>
                                <m:t>°−</m:t>
                              </m:r>
                              <m:r>
                                <a:rPr lang="cs-CZ" sz="1300" b="1" i="1" smtClean="0">
                                  <a:latin typeface="Cambria Math"/>
                                </a:rPr>
                                <m:t>𝟑𝟎</m:t>
                              </m:r>
                              <m:r>
                                <a:rPr lang="cs-CZ" sz="1300" b="1" i="1" smtClean="0">
                                  <a:latin typeface="Cambria Math"/>
                                </a:rPr>
                                <m:t>°</m:t>
                              </m:r>
                            </m:e>
                          </m:d>
                        </m:num>
                        <m:den>
                          <m:r>
                            <a:rPr lang="cs-CZ" sz="13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𝟔𝟎</m:t>
                          </m:r>
                          <m:r>
                            <a:rPr lang="cs-CZ" sz="1300" b="1" i="1" smtClean="0">
                              <a:latin typeface="Cambria Math"/>
                            </a:rPr>
                            <m:t>°∙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sz="1300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3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1300" b="1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1300" b="1" i="1" smtClean="0"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300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13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</m:den>
                      </m:f>
                      <m:r>
                        <a:rPr lang="cs-CZ" sz="1300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den>
                      </m:f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r>
                        <a:rPr lang="cs-CZ" sz="13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ad>
                            <m:radPr>
                              <m:degHide m:val="on"/>
                              <m:ctrlPr>
                                <a:rPr lang="cs-CZ" sz="13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3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1300" b="1" i="1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296" y="5218504"/>
                <a:ext cx="5240537" cy="80278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51843" y="6052398"/>
                <a:ext cx="5708459" cy="713272"/>
              </a:xfrm>
              <a:prstGeom prst="rect">
                <a:avLst/>
              </a:prstGeom>
              <a:solidFill>
                <a:srgbClr val="FFFF66"/>
              </a:solidFill>
              <a:ln>
                <a:solidFill>
                  <a:srgbClr val="0000FF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300" b="1" i="1" smtClean="0">
                          <a:latin typeface="Cambria Math"/>
                        </a:rPr>
                        <m:t>𝒄𝒐𝒕𝒈</m:t>
                      </m:r>
                      <m:r>
                        <a:rPr lang="cs-CZ" sz="1300" b="1" i="1" smtClean="0">
                          <a:latin typeface="Cambria Math"/>
                        </a:rPr>
                        <m:t>𝟔𝟎</m:t>
                      </m:r>
                      <m:r>
                        <a:rPr lang="cs-CZ" sz="1300" b="1" i="1" smtClean="0">
                          <a:latin typeface="Cambria Math"/>
                        </a:rPr>
                        <m:t>°−</m:t>
                      </m:r>
                      <m:r>
                        <a:rPr lang="cs-CZ" sz="1300" b="1" i="1" smtClean="0">
                          <a:latin typeface="Cambria Math"/>
                        </a:rPr>
                        <m:t>𝒄𝒐𝒕𝒈</m:t>
                      </m:r>
                      <m:r>
                        <a:rPr lang="cs-CZ" sz="1300" b="1" i="1" smtClean="0">
                          <a:latin typeface="Cambria Math"/>
                        </a:rPr>
                        <m:t>𝟑𝟎</m:t>
                      </m:r>
                      <m:r>
                        <a:rPr lang="cs-CZ" sz="1300" b="1" i="1" smtClean="0">
                          <a:latin typeface="Cambria Math"/>
                        </a:rPr>
                        <m:t>°=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300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300" b="1" i="1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300" b="1" i="1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sz="1300" b="1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300" b="1" i="1">
                              <a:latin typeface="Cambria Math"/>
                            </a:rPr>
                            <m:t>𝟑</m:t>
                          </m:r>
                        </m:e>
                      </m:rad>
                      <m:r>
                        <a:rPr lang="cs-CZ" sz="1300" b="1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300" b="1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  <m:r>
                            <a:rPr lang="cs-CZ" sz="1300" b="1" i="1">
                              <a:latin typeface="Cambria Math"/>
                            </a:rPr>
                            <m:t>−</m:t>
                          </m:r>
                          <m:r>
                            <a:rPr lang="cs-CZ" sz="1300" b="1" i="1">
                              <a:latin typeface="Cambria Math"/>
                            </a:rPr>
                            <m:t>𝟑</m:t>
                          </m:r>
                          <m:rad>
                            <m:radPr>
                              <m:degHide m:val="on"/>
                              <m:ctrlPr>
                                <a:rPr lang="cs-CZ" sz="1300" b="1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300" b="1" i="1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3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300" b="1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300" b="1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  <m:r>
                            <a:rPr lang="cs-CZ" sz="1300" b="1" i="1">
                              <a:latin typeface="Cambria Math"/>
                            </a:rPr>
                            <m:t>−</m:t>
                          </m:r>
                          <m:r>
                            <a:rPr lang="cs-CZ" sz="1300" b="1" i="1">
                              <a:latin typeface="Cambria Math"/>
                            </a:rPr>
                            <m:t>𝟑</m:t>
                          </m:r>
                          <m:rad>
                            <m:radPr>
                              <m:degHide m:val="on"/>
                              <m:ctrlPr>
                                <a:rPr lang="cs-CZ" sz="1300" b="1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300" b="1" i="1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300" b="1" i="1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1300" b="1" i="1" dirty="0">
                          <a:latin typeface="Cambria Math"/>
                        </a:rPr>
                        <m:t> </m:t>
                      </m:r>
                      <m:r>
                        <a:rPr lang="cs-CZ" sz="13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3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3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ad>
                            <m:radPr>
                              <m:degHide m:val="on"/>
                              <m:ctrlPr>
                                <a:rPr lang="cs-CZ" sz="13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300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3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1300" b="1" i="1" dirty="0">
                  <a:latin typeface="Cambria Math"/>
                </a:endParaRPr>
              </a:p>
              <a:p>
                <a:endParaRPr lang="cs-CZ" sz="1300" b="1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43" y="6052398"/>
                <a:ext cx="5708459" cy="7132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30" name="Přímá spojnice 1029"/>
          <p:cNvCxnSpPr/>
          <p:nvPr/>
        </p:nvCxnSpPr>
        <p:spPr>
          <a:xfrm>
            <a:off x="451844" y="4221088"/>
            <a:ext cx="7801420" cy="0"/>
          </a:xfrm>
          <a:prstGeom prst="line">
            <a:avLst/>
          </a:prstGeom>
          <a:ln>
            <a:solidFill>
              <a:srgbClr val="0099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se šipkou 1036"/>
          <p:cNvCxnSpPr>
            <a:stCxn id="15" idx="3"/>
          </p:cNvCxnSpPr>
          <p:nvPr/>
        </p:nvCxnSpPr>
        <p:spPr>
          <a:xfrm flipV="1">
            <a:off x="3139155" y="3389310"/>
            <a:ext cx="1144813" cy="503162"/>
          </a:xfrm>
          <a:prstGeom prst="straightConnector1">
            <a:avLst/>
          </a:prstGeom>
          <a:ln w="28575"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5708833" y="5627067"/>
            <a:ext cx="144016" cy="508054"/>
          </a:xfrm>
          <a:prstGeom prst="straightConnector1">
            <a:avLst/>
          </a:prstGeom>
          <a:ln w="28575">
            <a:solidFill>
              <a:srgbClr val="0000FF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670A4-8C41-402D-B09C-C82FB5C230CE}" type="slidenum">
              <a:rPr lang="cs-CZ" smtClean="0"/>
              <a:t>4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4717" y="2492896"/>
            <a:ext cx="68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869160"/>
            <a:ext cx="68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pic>
        <p:nvPicPr>
          <p:cNvPr id="19" name="Picture 6" descr="emotikony,gesta,gestikulující,roztleskáva&amp;ccaron;ky,smajlíci,smajlík,tan&amp;ccaron;ící,tane&amp;ccaron;ní pohyby,usm&amp;ecaron;vavé obli&amp;ccaron;eje,usmívající se obli&amp;ccaron;eje,veselý obli&amp;ccaron;ej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104" y="4498424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5620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5" grpId="0" animBg="1"/>
      <p:bldP spid="16" grpId="0" animBg="1"/>
      <p:bldP spid="20" grpId="0" animBg="1"/>
      <p:bldP spid="21" grpId="0" animBg="1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894</TotalTime>
  <Words>655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33</cp:revision>
  <dcterms:created xsi:type="dcterms:W3CDTF">2013-05-18T05:12:48Z</dcterms:created>
  <dcterms:modified xsi:type="dcterms:W3CDTF">2013-06-29T10:48:17Z</dcterms:modified>
</cp:coreProperties>
</file>